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1" r:id="rId4"/>
    <p:sldId id="270" r:id="rId5"/>
    <p:sldId id="269" r:id="rId6"/>
    <p:sldId id="268" r:id="rId7"/>
    <p:sldId id="267" r:id="rId8"/>
    <p:sldId id="266" r:id="rId9"/>
    <p:sldId id="265" r:id="rId10"/>
    <p:sldId id="264" r:id="rId11"/>
    <p:sldId id="263" r:id="rId12"/>
    <p:sldId id="262" r:id="rId13"/>
    <p:sldId id="261" r:id="rId14"/>
    <p:sldId id="260" r:id="rId15"/>
    <p:sldId id="259" r:id="rId16"/>
    <p:sldId id="258"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27/06/1440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27/06/1440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Maternal &amp; Child health services</a:t>
            </a:r>
            <a:br>
              <a:rPr lang="en-US" dirty="0" smtClean="0"/>
            </a:br>
            <a:r>
              <a:rPr lang="en-US" dirty="0" smtClean="0"/>
              <a:t>MCH services</a:t>
            </a:r>
            <a:endParaRPr lang="ar-IQ" dirty="0"/>
          </a:p>
        </p:txBody>
      </p:sp>
      <p:sp>
        <p:nvSpPr>
          <p:cNvPr id="3" name="عنوان فرعي 2"/>
          <p:cNvSpPr>
            <a:spLocks noGrp="1"/>
          </p:cNvSpPr>
          <p:nvPr>
            <p:ph type="subTitle" idx="1"/>
          </p:nvPr>
        </p:nvSpPr>
        <p:spPr>
          <a:xfrm>
            <a:off x="1043608" y="3501008"/>
            <a:ext cx="7056784" cy="1800200"/>
          </a:xfrm>
        </p:spPr>
        <p:txBody>
          <a:bodyPr>
            <a:normAutofit fontScale="92500" lnSpcReduction="20000"/>
          </a:bodyPr>
          <a:lstStyle/>
          <a:p>
            <a:r>
              <a:rPr lang="en-US" dirty="0" smtClean="0"/>
              <a:t/>
            </a:r>
            <a:br>
              <a:rPr lang="en-US" dirty="0" smtClean="0"/>
            </a:br>
            <a:r>
              <a:rPr lang="en-US" dirty="0" smtClean="0"/>
              <a:t>Dr. Muslim N. </a:t>
            </a:r>
            <a:r>
              <a:rPr lang="en-US" dirty="0" err="1" smtClean="0"/>
              <a:t>Saeed</a:t>
            </a:r>
            <a:r>
              <a:rPr lang="en-US" dirty="0" smtClean="0"/>
              <a:t/>
            </a:r>
            <a:br>
              <a:rPr lang="en-US" dirty="0" smtClean="0"/>
            </a:br>
            <a:r>
              <a:rPr lang="en-US" dirty="0" smtClean="0"/>
              <a:t>Family &amp; Community Medicine Dept. </a:t>
            </a:r>
          </a:p>
          <a:p>
            <a:r>
              <a:rPr lang="en-US" dirty="0" smtClean="0"/>
              <a:t>March 4</a:t>
            </a:r>
            <a:r>
              <a:rPr lang="en-US" baseline="30000" dirty="0" smtClean="0"/>
              <a:t>th</a:t>
            </a:r>
            <a:r>
              <a:rPr lang="en-US" dirty="0" smtClean="0"/>
              <a:t> </a:t>
            </a:r>
            <a:r>
              <a:rPr lang="en-US" dirty="0" smtClean="0"/>
              <a:t>,2019</a:t>
            </a:r>
            <a:endParaRPr lang="ar-IQ" dirty="0" smtClean="0"/>
          </a:p>
          <a:p>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4000" b="1" dirty="0" smtClean="0"/>
              <a:t>Objective of natal care</a:t>
            </a:r>
            <a:endParaRPr lang="ar-IQ" sz="4000" dirty="0"/>
          </a:p>
        </p:txBody>
      </p:sp>
      <p:sp>
        <p:nvSpPr>
          <p:cNvPr id="3" name="عنصر نائب للمحتوى 2"/>
          <p:cNvSpPr>
            <a:spLocks noGrp="1"/>
          </p:cNvSpPr>
          <p:nvPr>
            <p:ph idx="1"/>
          </p:nvPr>
        </p:nvSpPr>
        <p:spPr/>
        <p:txBody>
          <a:bodyPr/>
          <a:lstStyle/>
          <a:p>
            <a:pPr algn="l" rtl="0">
              <a:buNone/>
            </a:pPr>
            <a:r>
              <a:rPr lang="en-US" dirty="0" smtClean="0"/>
              <a:t> Helping the pregnant women to have normal delivery .</a:t>
            </a:r>
          </a:p>
          <a:p>
            <a:pPr algn="l" rtl="0">
              <a:buNone/>
            </a:pPr>
            <a:r>
              <a:rPr lang="en-US" dirty="0" smtClean="0"/>
              <a:t> Providing emergency service when needed .</a:t>
            </a:r>
          </a:p>
          <a:p>
            <a:pPr algn="l" rtl="0">
              <a:buNone/>
            </a:pPr>
            <a:r>
              <a:rPr lang="en-US" dirty="0" smtClean="0"/>
              <a:t> Care of baby at birth.</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88640"/>
            <a:ext cx="8229600" cy="576064"/>
          </a:xfrm>
        </p:spPr>
        <p:txBody>
          <a:bodyPr>
            <a:normAutofit fontScale="90000"/>
          </a:bodyPr>
          <a:lstStyle/>
          <a:p>
            <a:r>
              <a:rPr lang="en-US" sz="4000" b="1" dirty="0" smtClean="0"/>
              <a:t>Place of delivery</a:t>
            </a:r>
            <a:endParaRPr lang="ar-IQ" sz="4000" dirty="0"/>
          </a:p>
        </p:txBody>
      </p:sp>
      <p:sp>
        <p:nvSpPr>
          <p:cNvPr id="3" name="عنصر نائب للمحتوى 2"/>
          <p:cNvSpPr>
            <a:spLocks noGrp="1"/>
          </p:cNvSpPr>
          <p:nvPr>
            <p:ph idx="1"/>
          </p:nvPr>
        </p:nvSpPr>
        <p:spPr>
          <a:xfrm>
            <a:off x="457200" y="764704"/>
            <a:ext cx="8229600" cy="6093296"/>
          </a:xfrm>
        </p:spPr>
        <p:txBody>
          <a:bodyPr>
            <a:normAutofit fontScale="70000" lnSpcReduction="20000"/>
          </a:bodyPr>
          <a:lstStyle/>
          <a:p>
            <a:pPr algn="l" rtl="0">
              <a:buNone/>
            </a:pPr>
            <a:r>
              <a:rPr lang="en-US" dirty="0" smtClean="0"/>
              <a:t>Home, PHC center (if with delivery room), Hospital.</a:t>
            </a:r>
          </a:p>
          <a:p>
            <a:pPr algn="l" rtl="0">
              <a:buNone/>
            </a:pPr>
            <a:r>
              <a:rPr lang="en-US" dirty="0" smtClean="0"/>
              <a:t> </a:t>
            </a:r>
            <a:r>
              <a:rPr lang="en-US" b="1" dirty="0" smtClean="0"/>
              <a:t>Home delivery</a:t>
            </a:r>
            <a:r>
              <a:rPr lang="en-US" b="1" i="1" dirty="0" smtClean="0"/>
              <a:t>:</a:t>
            </a:r>
            <a:r>
              <a:rPr lang="en-US" i="1" dirty="0" smtClean="0"/>
              <a:t> if deliveries expected to be normal , can be carried at home by </a:t>
            </a:r>
            <a:r>
              <a:rPr lang="en-US" dirty="0" smtClean="0"/>
              <a:t>birth attendant who is either trained qualified nurse – midwife of MCH center or traditional birth attendant ( TBA ) who is still popular in traditional communities and performs a good percent of deliveries .</a:t>
            </a:r>
          </a:p>
          <a:p>
            <a:pPr algn="l" rtl="0">
              <a:buNone/>
            </a:pPr>
            <a:r>
              <a:rPr lang="en-US" dirty="0" smtClean="0"/>
              <a:t>Any birth attendant must be licensed from the health authorities and being:</a:t>
            </a:r>
          </a:p>
          <a:p>
            <a:pPr algn="l" rtl="0">
              <a:buNone/>
            </a:pPr>
            <a:r>
              <a:rPr lang="en-US" dirty="0" smtClean="0"/>
              <a:t>o Efficient and also trained for first aid and emergency service .</a:t>
            </a:r>
          </a:p>
          <a:p>
            <a:pPr algn="l" rtl="0">
              <a:buNone/>
            </a:pPr>
            <a:r>
              <a:rPr lang="en-US" dirty="0" smtClean="0"/>
              <a:t>o Free of infection (usually streptococcal or staphylococcal ) of throat , nose &amp; hands .</a:t>
            </a:r>
          </a:p>
          <a:p>
            <a:pPr algn="l" rtl="0">
              <a:buNone/>
            </a:pPr>
            <a:r>
              <a:rPr lang="en-US" dirty="0" smtClean="0"/>
              <a:t>o Uses sterile mask , gown, &amp; gloves and have sterile articles .</a:t>
            </a:r>
          </a:p>
          <a:p>
            <a:pPr algn="l" rtl="0">
              <a:buNone/>
            </a:pPr>
            <a:r>
              <a:rPr lang="en-US" dirty="0" smtClean="0"/>
              <a:t> </a:t>
            </a:r>
            <a:r>
              <a:rPr lang="en-US" b="1" dirty="0" smtClean="0"/>
              <a:t>Hospital delivery: Developed countries prefer hospital delivery of all pregnant ,</a:t>
            </a:r>
          </a:p>
          <a:p>
            <a:pPr algn="l" rtl="0">
              <a:buNone/>
            </a:pPr>
            <a:r>
              <a:rPr lang="en-US" dirty="0" smtClean="0"/>
              <a:t>in developing countries , it is limited to :</a:t>
            </a:r>
          </a:p>
          <a:p>
            <a:pPr algn="l" rtl="0">
              <a:buNone/>
            </a:pPr>
            <a:r>
              <a:rPr lang="en-US" dirty="0" smtClean="0"/>
              <a:t>o Pregnant who desire it.</a:t>
            </a:r>
          </a:p>
          <a:p>
            <a:pPr algn="l" rtl="0">
              <a:buNone/>
            </a:pPr>
            <a:r>
              <a:rPr lang="en-US" dirty="0" smtClean="0"/>
              <a:t>o When high risk labor is expected</a:t>
            </a:r>
          </a:p>
          <a:p>
            <a:pPr algn="l" rtl="0">
              <a:buNone/>
            </a:pPr>
            <a:r>
              <a:rPr lang="en-US" dirty="0" smtClean="0"/>
              <a:t>o When difficulty arises during home delivery .</a:t>
            </a: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764704"/>
          </a:xfrm>
        </p:spPr>
        <p:txBody>
          <a:bodyPr>
            <a:normAutofit/>
          </a:bodyPr>
          <a:lstStyle/>
          <a:p>
            <a:r>
              <a:rPr lang="en-US" sz="4000" b="1" dirty="0" smtClean="0"/>
              <a:t>Postnatal Care</a:t>
            </a:r>
            <a:endParaRPr lang="ar-IQ" sz="4000" dirty="0"/>
          </a:p>
        </p:txBody>
      </p:sp>
      <p:sp>
        <p:nvSpPr>
          <p:cNvPr id="3" name="عنصر نائب للمحتوى 2"/>
          <p:cNvSpPr>
            <a:spLocks noGrp="1"/>
          </p:cNvSpPr>
          <p:nvPr>
            <p:ph idx="1"/>
          </p:nvPr>
        </p:nvSpPr>
        <p:spPr>
          <a:xfrm>
            <a:off x="457200" y="620688"/>
            <a:ext cx="8229600" cy="5976664"/>
          </a:xfrm>
        </p:spPr>
        <p:txBody>
          <a:bodyPr>
            <a:normAutofit fontScale="85000" lnSpcReduction="20000"/>
          </a:bodyPr>
          <a:lstStyle/>
          <a:p>
            <a:pPr algn="l" rtl="0">
              <a:buNone/>
            </a:pPr>
            <a:r>
              <a:rPr lang="en-US" b="1" dirty="0" smtClean="0"/>
              <a:t>Care of mother after delivery. it is for 6weeks after delivery</a:t>
            </a:r>
            <a:r>
              <a:rPr lang="en-US" dirty="0" smtClean="0"/>
              <a:t> </a:t>
            </a:r>
            <a:r>
              <a:rPr lang="en-US" b="1" i="1" dirty="0" smtClean="0"/>
              <a:t>(puerperium period).</a:t>
            </a:r>
          </a:p>
          <a:p>
            <a:pPr algn="l" rtl="0">
              <a:buNone/>
            </a:pPr>
            <a:r>
              <a:rPr lang="en-US" dirty="0" smtClean="0"/>
              <a:t> Usually done at the health center or home visit</a:t>
            </a:r>
          </a:p>
          <a:p>
            <a:pPr algn="l" rtl="0">
              <a:buNone/>
            </a:pPr>
            <a:r>
              <a:rPr lang="en-US" dirty="0" smtClean="0"/>
              <a:t> First examination: 2-3weeks after delivery.</a:t>
            </a:r>
          </a:p>
          <a:p>
            <a:pPr algn="l" rtl="0">
              <a:buNone/>
            </a:pPr>
            <a:r>
              <a:rPr lang="en-US" dirty="0" smtClean="0"/>
              <a:t> Second examination: 4-6weeks after delivery.</a:t>
            </a:r>
          </a:p>
          <a:p>
            <a:pPr algn="l" rtl="0">
              <a:buNone/>
            </a:pPr>
            <a:r>
              <a:rPr lang="en-US" dirty="0" smtClean="0"/>
              <a:t> </a:t>
            </a:r>
            <a:r>
              <a:rPr lang="en-US" b="1" dirty="0" smtClean="0"/>
              <a:t>Aim: to detect &amp;cure minor problems result from birth.</a:t>
            </a:r>
          </a:p>
          <a:p>
            <a:pPr algn="l" rtl="0">
              <a:buNone/>
            </a:pPr>
            <a:r>
              <a:rPr lang="en-US" dirty="0" smtClean="0"/>
              <a:t> Its components are:</a:t>
            </a:r>
          </a:p>
          <a:p>
            <a:pPr algn="l" rtl="0">
              <a:buNone/>
            </a:pPr>
            <a:r>
              <a:rPr lang="en-US" dirty="0" smtClean="0"/>
              <a:t>o Postpartum examination</a:t>
            </a:r>
          </a:p>
          <a:p>
            <a:pPr algn="l" rtl="0">
              <a:buNone/>
            </a:pPr>
            <a:r>
              <a:rPr lang="en-US" dirty="0" smtClean="0"/>
              <a:t>o Medical care</a:t>
            </a:r>
          </a:p>
          <a:p>
            <a:pPr algn="l" rtl="0">
              <a:buNone/>
            </a:pPr>
            <a:r>
              <a:rPr lang="en-US" dirty="0" smtClean="0"/>
              <a:t>o Follow up</a:t>
            </a:r>
          </a:p>
          <a:p>
            <a:pPr algn="l" rtl="0">
              <a:buNone/>
            </a:pPr>
            <a:r>
              <a:rPr lang="en-US" dirty="0" smtClean="0"/>
              <a:t>o Health education</a:t>
            </a:r>
          </a:p>
          <a:p>
            <a:pPr algn="l" rtl="0">
              <a:buNone/>
            </a:pPr>
            <a:r>
              <a:rPr lang="en-US" dirty="0" smtClean="0"/>
              <a:t>o Family planning services</a:t>
            </a:r>
          </a:p>
          <a:p>
            <a:pPr algn="l" rtl="0">
              <a:buNone/>
            </a:pPr>
            <a:r>
              <a:rPr lang="en-US" dirty="0" smtClean="0"/>
              <a:t>o Psychological and social support</a:t>
            </a: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404664"/>
            <a:ext cx="8568952" cy="6048672"/>
          </a:xfrm>
        </p:spPr>
        <p:txBody>
          <a:bodyPr>
            <a:normAutofit fontScale="85000" lnSpcReduction="10000"/>
          </a:bodyPr>
          <a:lstStyle/>
          <a:p>
            <a:pPr algn="l" rtl="0">
              <a:buNone/>
            </a:pPr>
            <a:r>
              <a:rPr lang="en-US" b="1" dirty="0" smtClean="0"/>
              <a:t>For home delivery: home visits usually three within one week after delivery, </a:t>
            </a:r>
            <a:r>
              <a:rPr lang="en-US" dirty="0" smtClean="0"/>
              <a:t>by the health worker of MCH center Home visit also provided for those discharged early; (Patient stay at hospital 5 days in normal delivery,7 days in forceps delivery &amp; 10 days in caesarean section).</a:t>
            </a:r>
          </a:p>
          <a:p>
            <a:pPr algn="l" rtl="0">
              <a:buNone/>
            </a:pPr>
            <a:r>
              <a:rPr lang="en-US" b="1" dirty="0" smtClean="0"/>
              <a:t>Each visit the mother is examined for:</a:t>
            </a:r>
          </a:p>
          <a:p>
            <a:pPr algn="l" rtl="0">
              <a:buNone/>
            </a:pPr>
            <a:r>
              <a:rPr lang="en-US" dirty="0" smtClean="0"/>
              <a:t> General condition.</a:t>
            </a:r>
          </a:p>
          <a:p>
            <a:pPr algn="l" rtl="0">
              <a:buNone/>
            </a:pPr>
            <a:r>
              <a:rPr lang="en-US" dirty="0" smtClean="0"/>
              <a:t> Body Temperature , any rise of body Temp. by 1C° or more should be investigated whether it is due to puerperal sepsis or other causes.</a:t>
            </a:r>
          </a:p>
          <a:p>
            <a:pPr algn="l" rtl="0">
              <a:buNone/>
            </a:pPr>
            <a:r>
              <a:rPr lang="en-US" dirty="0" smtClean="0"/>
              <a:t> Breast &amp; nipple and whether lactation is practiced</a:t>
            </a:r>
          </a:p>
          <a:p>
            <a:pPr algn="l" rtl="0">
              <a:buNone/>
            </a:pPr>
            <a:r>
              <a:rPr lang="en-US" dirty="0" smtClean="0"/>
              <a:t> Abdomen for involution of uterus.</a:t>
            </a:r>
          </a:p>
          <a:p>
            <a:pPr algn="l" rtl="0">
              <a:buNone/>
            </a:pPr>
            <a:r>
              <a:rPr lang="en-US" dirty="0" smtClean="0"/>
              <a:t> Bleeding or discharge .</a:t>
            </a:r>
          </a:p>
          <a:p>
            <a:pPr algn="l" rtl="0">
              <a:buNone/>
            </a:pPr>
            <a:r>
              <a:rPr lang="en-US" dirty="0" smtClean="0"/>
              <a:t> Any other complaint.</a:t>
            </a: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332656"/>
            <a:ext cx="8568952" cy="6264696"/>
          </a:xfrm>
        </p:spPr>
        <p:txBody>
          <a:bodyPr>
            <a:normAutofit fontScale="70000" lnSpcReduction="20000"/>
          </a:bodyPr>
          <a:lstStyle/>
          <a:p>
            <a:pPr algn="l" rtl="0">
              <a:buNone/>
            </a:pPr>
            <a:r>
              <a:rPr lang="en-US" b="1" dirty="0" smtClean="0"/>
              <a:t>Follow up: mother is examined on periodic visits to MCH center :</a:t>
            </a:r>
          </a:p>
          <a:p>
            <a:pPr algn="l" rtl="0">
              <a:buNone/>
            </a:pPr>
            <a:r>
              <a:rPr lang="en-US" dirty="0" smtClean="0"/>
              <a:t> </a:t>
            </a:r>
            <a:r>
              <a:rPr lang="en-US" b="1" dirty="0" smtClean="0"/>
              <a:t>At the end of 3rd week to check:</a:t>
            </a:r>
          </a:p>
          <a:p>
            <a:pPr algn="l" rtl="0">
              <a:buNone/>
            </a:pPr>
            <a:r>
              <a:rPr lang="en-US" dirty="0" smtClean="0"/>
              <a:t>- General condition: if anemic ferrous sulfate is given.</a:t>
            </a:r>
          </a:p>
          <a:p>
            <a:pPr algn="l" rtl="0">
              <a:buNone/>
            </a:pPr>
            <a:r>
              <a:rPr lang="en-US" dirty="0" smtClean="0"/>
              <a:t>- Supplementation of </a:t>
            </a:r>
            <a:r>
              <a:rPr lang="en-US" dirty="0" err="1" smtClean="0"/>
              <a:t>Vit</a:t>
            </a:r>
            <a:r>
              <a:rPr lang="en-US" dirty="0" smtClean="0"/>
              <a:t> A ( 200,000 IUs ).</a:t>
            </a:r>
          </a:p>
          <a:p>
            <a:pPr algn="l" rtl="0">
              <a:buNone/>
            </a:pPr>
            <a:r>
              <a:rPr lang="en-US" dirty="0" smtClean="0"/>
              <a:t>- If she had puerperal infection and if she had managed properly.</a:t>
            </a:r>
          </a:p>
          <a:p>
            <a:pPr algn="l" rtl="0">
              <a:buNone/>
            </a:pPr>
            <a:r>
              <a:rPr lang="en-US" dirty="0" smtClean="0"/>
              <a:t> </a:t>
            </a:r>
            <a:r>
              <a:rPr lang="en-US" b="1" dirty="0" smtClean="0"/>
              <a:t>Six weeks after delivery to check :</a:t>
            </a:r>
          </a:p>
          <a:p>
            <a:pPr algn="l" rtl="0">
              <a:buNone/>
            </a:pPr>
            <a:r>
              <a:rPr lang="en-US" b="1" dirty="0" smtClean="0"/>
              <a:t>- </a:t>
            </a:r>
            <a:r>
              <a:rPr lang="en-US" dirty="0" smtClean="0"/>
              <a:t>Measurement of weight &amp; Bp.</a:t>
            </a:r>
          </a:p>
          <a:p>
            <a:pPr algn="l" rtl="0">
              <a:buNone/>
            </a:pPr>
            <a:r>
              <a:rPr lang="en-US" dirty="0" smtClean="0"/>
              <a:t>- abdominal &amp; pelvic examination is performed to check for the involution of uterus and repair of tears if any.</a:t>
            </a:r>
          </a:p>
          <a:p>
            <a:pPr algn="l" rtl="0">
              <a:buNone/>
            </a:pPr>
            <a:r>
              <a:rPr lang="en-US" dirty="0" smtClean="0"/>
              <a:t>- Assessment of the women's mental health is performed .</a:t>
            </a:r>
          </a:p>
          <a:p>
            <a:pPr algn="l" rtl="0">
              <a:buNone/>
            </a:pPr>
            <a:r>
              <a:rPr lang="en-US" dirty="0" smtClean="0"/>
              <a:t> </a:t>
            </a:r>
            <a:r>
              <a:rPr lang="en-US" b="1" dirty="0" smtClean="0"/>
              <a:t>Health education:</a:t>
            </a:r>
          </a:p>
          <a:p>
            <a:pPr algn="l" rtl="0">
              <a:buNone/>
            </a:pPr>
            <a:r>
              <a:rPr lang="en-US" dirty="0" smtClean="0"/>
              <a:t>- Adequate nutrition for lactating mother .</a:t>
            </a:r>
          </a:p>
          <a:p>
            <a:pPr algn="l" rtl="0">
              <a:buNone/>
            </a:pPr>
            <a:r>
              <a:rPr lang="en-US" dirty="0" smtClean="0"/>
              <a:t>- Child feeding , ensuring breast feeding , and practices of weaning .</a:t>
            </a:r>
          </a:p>
          <a:p>
            <a:pPr algn="l" rtl="0">
              <a:buNone/>
            </a:pPr>
            <a:r>
              <a:rPr lang="en-US" dirty="0" smtClean="0"/>
              <a:t>- Dietary supplementation .</a:t>
            </a:r>
          </a:p>
          <a:p>
            <a:pPr algn="l" rtl="0">
              <a:buNone/>
            </a:pPr>
            <a:r>
              <a:rPr lang="en-US" dirty="0" smtClean="0"/>
              <a:t>- Child care in health &amp; disease.</a:t>
            </a:r>
          </a:p>
          <a:p>
            <a:pPr algn="l" rtl="0">
              <a:buNone/>
            </a:pPr>
            <a:r>
              <a:rPr lang="en-US" dirty="0" smtClean="0"/>
              <a:t>- Physical exercise and it`s value (pelvic floor exercise).</a:t>
            </a:r>
          </a:p>
          <a:p>
            <a:pPr algn="l" rtl="0">
              <a:buNone/>
            </a:pPr>
            <a:r>
              <a:rPr lang="en-US" dirty="0" smtClean="0"/>
              <a:t>- Postpartum birth control .</a:t>
            </a: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980728"/>
          </a:xfrm>
        </p:spPr>
        <p:txBody>
          <a:bodyPr>
            <a:noAutofit/>
          </a:bodyPr>
          <a:lstStyle/>
          <a:p>
            <a:r>
              <a:rPr lang="en-US" sz="3200" b="1" dirty="0" smtClean="0"/>
              <a:t>Terms used to identify pregnancy outcome &amp; postnatal outcome:</a:t>
            </a:r>
            <a:endParaRPr lang="ar-IQ" sz="3200" dirty="0"/>
          </a:p>
        </p:txBody>
      </p:sp>
      <p:sp>
        <p:nvSpPr>
          <p:cNvPr id="3" name="عنصر نائب للمحتوى 2"/>
          <p:cNvSpPr>
            <a:spLocks noGrp="1"/>
          </p:cNvSpPr>
          <p:nvPr>
            <p:ph idx="1"/>
          </p:nvPr>
        </p:nvSpPr>
        <p:spPr>
          <a:xfrm>
            <a:off x="467544" y="1052736"/>
            <a:ext cx="8424936" cy="5544616"/>
          </a:xfrm>
        </p:spPr>
        <p:txBody>
          <a:bodyPr>
            <a:normAutofit fontScale="70000" lnSpcReduction="20000"/>
          </a:bodyPr>
          <a:lstStyle/>
          <a:p>
            <a:pPr algn="l" rtl="0">
              <a:buNone/>
            </a:pPr>
            <a:r>
              <a:rPr lang="en-US" dirty="0" smtClean="0"/>
              <a:t> </a:t>
            </a:r>
            <a:r>
              <a:rPr lang="en-US" b="1" dirty="0" smtClean="0"/>
              <a:t>Full term infant: </a:t>
            </a:r>
            <a:r>
              <a:rPr lang="en-US" dirty="0" smtClean="0"/>
              <a:t>infant born between 37-42 week of gestation calculated from the LMP.</a:t>
            </a:r>
          </a:p>
          <a:p>
            <a:pPr algn="l" rtl="0">
              <a:buNone/>
            </a:pPr>
            <a:r>
              <a:rPr lang="en-US" dirty="0" smtClean="0"/>
              <a:t> Preterm birth ( premature birth ):an infant born before the end of the 37th week of pregnancy, calculated from the first day of the LMP.</a:t>
            </a:r>
          </a:p>
          <a:p>
            <a:pPr algn="l" rtl="0">
              <a:buNone/>
            </a:pPr>
            <a:r>
              <a:rPr lang="en-US" dirty="0" smtClean="0"/>
              <a:t> Low birth weight (LBW): is a live borne baby weight less than 2500grams (5 pounds &amp; 8 ounces ).</a:t>
            </a:r>
          </a:p>
          <a:p>
            <a:pPr algn="l" rtl="0">
              <a:buNone/>
            </a:pPr>
            <a:r>
              <a:rPr lang="en-US" dirty="0" smtClean="0"/>
              <a:t> Very low birth weight: is a live borne baby weight less than 1500 grams (3 pounds &amp; 5 ounces).</a:t>
            </a:r>
          </a:p>
          <a:p>
            <a:pPr algn="l" rtl="0">
              <a:buNone/>
            </a:pPr>
            <a:r>
              <a:rPr lang="en-US" dirty="0" smtClean="0"/>
              <a:t> Small for date babies : an infant borne with birth weight </a:t>
            </a:r>
            <a:r>
              <a:rPr lang="en-US" i="1" dirty="0" smtClean="0"/>
              <a:t>under the 10th percentile line or 2 SD below the mean body weight for gestational age (it is a sign of IUGR).</a:t>
            </a:r>
          </a:p>
          <a:p>
            <a:pPr algn="l" rtl="0">
              <a:buNone/>
            </a:pPr>
            <a:r>
              <a:rPr lang="en-US" dirty="0" smtClean="0"/>
              <a:t> Large for date babies : an infant borne </a:t>
            </a:r>
            <a:r>
              <a:rPr lang="en-US" i="1" dirty="0" smtClean="0"/>
              <a:t>above the 90th percentile line or 2 SD above the mean body weight for certain gestational age .</a:t>
            </a:r>
          </a:p>
          <a:p>
            <a:pPr algn="l" rtl="0">
              <a:buNone/>
            </a:pPr>
            <a:r>
              <a:rPr lang="en-US" dirty="0" smtClean="0"/>
              <a:t> Live birth: any baby that shows signs of life irrespective of gestation age </a:t>
            </a:r>
          </a:p>
          <a:p>
            <a:pPr algn="l" rtl="0">
              <a:buNone/>
            </a:pPr>
            <a:r>
              <a:rPr lang="en-US" dirty="0" smtClean="0"/>
              <a:t> Still birth: a baby born with no sign of life ( dead ) at ≥ 24 weeks gestational age.</a:t>
            </a:r>
          </a:p>
          <a:p>
            <a:pPr algn="l" rtl="0">
              <a:buNone/>
            </a:pP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760640"/>
          </a:xfrm>
        </p:spPr>
        <p:txBody>
          <a:bodyPr>
            <a:normAutofit fontScale="77500" lnSpcReduction="20000"/>
          </a:bodyPr>
          <a:lstStyle/>
          <a:p>
            <a:pPr algn="l" rtl="0">
              <a:buNone/>
            </a:pPr>
            <a:r>
              <a:rPr lang="en-US" b="1" dirty="0" smtClean="0"/>
              <a:t>Abortion (miscarriage): </a:t>
            </a:r>
            <a:r>
              <a:rPr lang="en-US" dirty="0" smtClean="0"/>
              <a:t>loss of products of conception occurring any time between implantation &amp; 24 weeks gestational age .</a:t>
            </a:r>
          </a:p>
          <a:p>
            <a:pPr algn="l" rtl="0">
              <a:buNone/>
            </a:pPr>
            <a:r>
              <a:rPr lang="en-US" dirty="0" smtClean="0"/>
              <a:t> </a:t>
            </a:r>
            <a:r>
              <a:rPr lang="en-US" b="1" dirty="0" err="1" smtClean="0"/>
              <a:t>Perinatal</a:t>
            </a:r>
            <a:r>
              <a:rPr lang="en-US" b="1" dirty="0" smtClean="0"/>
              <a:t> death</a:t>
            </a:r>
            <a:r>
              <a:rPr lang="en-US" dirty="0" smtClean="0"/>
              <a:t>: all stillbirth plus deaths in the first week after birth.</a:t>
            </a:r>
          </a:p>
          <a:p>
            <a:pPr algn="l" rtl="0">
              <a:buNone/>
            </a:pPr>
            <a:r>
              <a:rPr lang="en-US" dirty="0" smtClean="0"/>
              <a:t> </a:t>
            </a:r>
            <a:r>
              <a:rPr lang="en-US" b="1" dirty="0" err="1" smtClean="0"/>
              <a:t>Perinatal</a:t>
            </a:r>
            <a:r>
              <a:rPr lang="en-US" b="1" dirty="0" smtClean="0"/>
              <a:t> mortality rate (PMR</a:t>
            </a:r>
            <a:r>
              <a:rPr lang="en-US" dirty="0" smtClean="0"/>
              <a:t>): the number of stillbirth and early neonatal deaths per</a:t>
            </a:r>
          </a:p>
          <a:p>
            <a:pPr algn="l" rtl="0">
              <a:buNone/>
            </a:pPr>
            <a:r>
              <a:rPr lang="en-US" dirty="0" smtClean="0"/>
              <a:t>1000 live births &amp; stillbirths.</a:t>
            </a:r>
          </a:p>
          <a:p>
            <a:pPr algn="l" rtl="0">
              <a:buNone/>
            </a:pPr>
            <a:r>
              <a:rPr lang="en-US" dirty="0" smtClean="0"/>
              <a:t> </a:t>
            </a:r>
            <a:r>
              <a:rPr lang="en-US" b="1" dirty="0" smtClean="0"/>
              <a:t>Neonatal death: </a:t>
            </a:r>
            <a:r>
              <a:rPr lang="en-US" dirty="0" smtClean="0"/>
              <a:t>death of infant less than a 28 days of life.</a:t>
            </a:r>
          </a:p>
          <a:p>
            <a:pPr algn="l" rtl="0">
              <a:buNone/>
            </a:pPr>
            <a:r>
              <a:rPr lang="en-US" dirty="0" smtClean="0"/>
              <a:t> </a:t>
            </a:r>
            <a:r>
              <a:rPr lang="en-US" b="1" dirty="0" smtClean="0"/>
              <a:t>Early neonatal death</a:t>
            </a:r>
            <a:r>
              <a:rPr lang="en-US" dirty="0" smtClean="0"/>
              <a:t>: death in the first week after birth</a:t>
            </a:r>
          </a:p>
          <a:p>
            <a:pPr algn="l" rtl="0">
              <a:buNone/>
            </a:pPr>
            <a:r>
              <a:rPr lang="en-US" dirty="0" smtClean="0"/>
              <a:t> </a:t>
            </a:r>
            <a:r>
              <a:rPr lang="en-US" b="1" dirty="0" smtClean="0"/>
              <a:t>Late neonatal death: </a:t>
            </a:r>
            <a:r>
              <a:rPr lang="en-US" dirty="0" smtClean="0"/>
              <a:t>death of a neonate from age 7 days to 27 days completed days of life.</a:t>
            </a:r>
          </a:p>
          <a:p>
            <a:pPr algn="l" rtl="0">
              <a:buNone/>
            </a:pPr>
            <a:r>
              <a:rPr lang="en-US" dirty="0" smtClean="0"/>
              <a:t> </a:t>
            </a:r>
            <a:r>
              <a:rPr lang="en-US" b="1" dirty="0" smtClean="0"/>
              <a:t>Post- neonatal death: </a:t>
            </a:r>
            <a:r>
              <a:rPr lang="en-US" dirty="0" smtClean="0"/>
              <a:t>death of a baby at age 28 days and over, but under one year .</a:t>
            </a:r>
          </a:p>
          <a:p>
            <a:pPr algn="l" rtl="0">
              <a:buNone/>
            </a:pPr>
            <a:r>
              <a:rPr lang="en-US" dirty="0" smtClean="0"/>
              <a:t> </a:t>
            </a:r>
            <a:r>
              <a:rPr lang="en-US" b="1" dirty="0" smtClean="0"/>
              <a:t>Infant death</a:t>
            </a:r>
            <a:r>
              <a:rPr lang="en-US" dirty="0" smtClean="0"/>
              <a:t>: death at age under one year of a baby born alive.</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06090"/>
          </a:xfrm>
        </p:spPr>
        <p:txBody>
          <a:bodyPr>
            <a:normAutofit/>
          </a:bodyPr>
          <a:lstStyle/>
          <a:p>
            <a:r>
              <a:rPr lang="en-US" sz="4000" b="1" dirty="0" smtClean="0"/>
              <a:t>At- Risk approach in ANC</a:t>
            </a:r>
            <a:endParaRPr lang="ar-IQ" sz="4000" dirty="0"/>
          </a:p>
        </p:txBody>
      </p:sp>
      <p:sp>
        <p:nvSpPr>
          <p:cNvPr id="3" name="عنصر نائب للمحتوى 2"/>
          <p:cNvSpPr>
            <a:spLocks noGrp="1"/>
          </p:cNvSpPr>
          <p:nvPr>
            <p:ph idx="1"/>
          </p:nvPr>
        </p:nvSpPr>
        <p:spPr>
          <a:xfrm>
            <a:off x="457200" y="980728"/>
            <a:ext cx="8229600" cy="5616624"/>
          </a:xfrm>
        </p:spPr>
        <p:txBody>
          <a:bodyPr>
            <a:normAutofit fontScale="85000" lnSpcReduction="20000"/>
          </a:bodyPr>
          <a:lstStyle/>
          <a:p>
            <a:pPr algn="l" rtl="0">
              <a:buNone/>
            </a:pPr>
            <a:r>
              <a:rPr lang="en-US" dirty="0" smtClean="0"/>
              <a:t>This approach provides care for those who need it in a flexible and more rational distribution of existing resources according to the level of risk, so that some care will be provided for all but more skilled care is given to those at higher risk .</a:t>
            </a:r>
          </a:p>
          <a:p>
            <a:pPr algn="l" rtl="0">
              <a:buNone/>
            </a:pPr>
            <a:r>
              <a:rPr lang="en-US" dirty="0" smtClean="0"/>
              <a:t> Objectives of At – risk approach in antenatal care :</a:t>
            </a:r>
          </a:p>
          <a:p>
            <a:pPr algn="l" rtl="0">
              <a:buNone/>
            </a:pPr>
            <a:r>
              <a:rPr lang="en-US" dirty="0" smtClean="0"/>
              <a:t>1) Early detection of risk factors during pregnancy .</a:t>
            </a:r>
          </a:p>
          <a:p>
            <a:pPr algn="l" rtl="0">
              <a:buNone/>
            </a:pPr>
            <a:r>
              <a:rPr lang="en-US" dirty="0" smtClean="0"/>
              <a:t>2) Scoring of detected risks and hazards to classify At – Risk cases (high – risk groups) that need either:</a:t>
            </a:r>
          </a:p>
          <a:p>
            <a:pPr algn="l" rtl="0">
              <a:buNone/>
            </a:pPr>
            <a:r>
              <a:rPr lang="en-US" dirty="0" smtClean="0"/>
              <a:t>o Just more care and follow up observation, for progress and early interference when necessary .</a:t>
            </a:r>
          </a:p>
          <a:p>
            <a:pPr algn="l" rtl="0">
              <a:buNone/>
            </a:pPr>
            <a:r>
              <a:rPr lang="en-US" dirty="0" smtClean="0"/>
              <a:t>o Referral for specialized investigations and or management .</a:t>
            </a:r>
          </a:p>
          <a:p>
            <a:pPr algn="l" rtl="0">
              <a:buNone/>
            </a:pPr>
            <a:r>
              <a:rPr lang="en-US" dirty="0" smtClean="0"/>
              <a:t>o In – patient care , and hospital delivery .</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High – risk pregnancy</a:t>
            </a:r>
            <a:endParaRPr lang="ar-IQ" dirty="0"/>
          </a:p>
        </p:txBody>
      </p:sp>
      <p:sp>
        <p:nvSpPr>
          <p:cNvPr id="3" name="عنصر نائب للمحتوى 2"/>
          <p:cNvSpPr>
            <a:spLocks noGrp="1"/>
          </p:cNvSpPr>
          <p:nvPr>
            <p:ph idx="1"/>
          </p:nvPr>
        </p:nvSpPr>
        <p:spPr/>
        <p:txBody>
          <a:bodyPr>
            <a:normAutofit fontScale="85000" lnSpcReduction="10000"/>
          </a:bodyPr>
          <a:lstStyle/>
          <a:p>
            <a:pPr algn="l" rtl="0">
              <a:buNone/>
            </a:pPr>
            <a:r>
              <a:rPr lang="en-US" dirty="0" smtClean="0"/>
              <a:t>The term "high-risk pregnancy" describes a case where a pregnant woman has one or more factors that could put her or the fetus at risk for health problems.</a:t>
            </a:r>
          </a:p>
          <a:p>
            <a:pPr algn="l" rtl="0">
              <a:buNone/>
            </a:pPr>
            <a:r>
              <a:rPr lang="en-US" dirty="0" smtClean="0"/>
              <a:t>The following are five risk categories associated with a high risk pregnancy :</a:t>
            </a:r>
          </a:p>
          <a:p>
            <a:pPr algn="l" rtl="0">
              <a:buNone/>
            </a:pPr>
            <a:r>
              <a:rPr lang="en-US" dirty="0" smtClean="0"/>
              <a:t>1- Personal &amp; menstrual history . </a:t>
            </a:r>
          </a:p>
          <a:p>
            <a:pPr algn="l" rtl="0">
              <a:buNone/>
            </a:pPr>
            <a:r>
              <a:rPr lang="en-US" dirty="0" smtClean="0"/>
              <a:t>2- Obstetrical history .</a:t>
            </a:r>
          </a:p>
          <a:p>
            <a:pPr algn="l" rtl="0">
              <a:buNone/>
            </a:pPr>
            <a:r>
              <a:rPr lang="en-US" dirty="0" smtClean="0"/>
              <a:t>3- Past history ( medical &amp; or surgical )</a:t>
            </a:r>
          </a:p>
          <a:p>
            <a:pPr algn="l" rtl="0">
              <a:buNone/>
            </a:pPr>
            <a:r>
              <a:rPr lang="en-US" dirty="0" smtClean="0"/>
              <a:t>4- Family history . </a:t>
            </a:r>
          </a:p>
          <a:p>
            <a:pPr algn="l" rtl="0">
              <a:buNone/>
            </a:pPr>
            <a:r>
              <a:rPr lang="en-US" dirty="0" smtClean="0"/>
              <a:t>5- Current conditions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fontScale="92500"/>
          </a:bodyPr>
          <a:lstStyle/>
          <a:p>
            <a:pPr algn="l" rtl="0">
              <a:buNone/>
            </a:pPr>
            <a:r>
              <a:rPr lang="en-US" dirty="0" smtClean="0"/>
              <a:t>o </a:t>
            </a:r>
            <a:r>
              <a:rPr lang="en-US" b="1" dirty="0" smtClean="0"/>
              <a:t>In general, a pregnancy may be considered high risk if the pregnant woman:</a:t>
            </a:r>
          </a:p>
          <a:p>
            <a:pPr algn="l" rtl="0">
              <a:buNone/>
            </a:pPr>
            <a:r>
              <a:rPr lang="en-US" dirty="0" smtClean="0"/>
              <a:t>(35 years old or older, 15 years old or younger, underweight or overweight prior to becoming pregnant, pregnant with more than one fetus, has gestational diabetes, gone into premature labor, had a premature baby, had a baby with a birth defect, especially heart or genetic problems, has high blood pressure, heart disease, diabetes, lupus, asthma, a seizure disorder, or another longstanding medical problem).</a:t>
            </a: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l"/>
            <a:r>
              <a:rPr lang="en-US" sz="3600" b="1" dirty="0" smtClean="0"/>
              <a:t>Major Risk Factors with High- Risk pregnancy:</a:t>
            </a:r>
            <a:endParaRPr lang="ar-IQ" sz="3600" dirty="0"/>
          </a:p>
        </p:txBody>
      </p:sp>
      <p:sp>
        <p:nvSpPr>
          <p:cNvPr id="3" name="عنصر نائب للمحتوى 2"/>
          <p:cNvSpPr>
            <a:spLocks noGrp="1"/>
          </p:cNvSpPr>
          <p:nvPr>
            <p:ph idx="1"/>
          </p:nvPr>
        </p:nvSpPr>
        <p:spPr/>
        <p:txBody>
          <a:bodyPr>
            <a:normAutofit fontScale="92500" lnSpcReduction="10000"/>
          </a:bodyPr>
          <a:lstStyle/>
          <a:p>
            <a:pPr algn="l" rtl="0">
              <a:buNone/>
            </a:pPr>
            <a:r>
              <a:rPr lang="en-US" b="1" dirty="0" smtClean="0"/>
              <a:t>1) Personal &amp; menstrual history</a:t>
            </a:r>
          </a:p>
          <a:p>
            <a:pPr algn="l" rtl="0">
              <a:buNone/>
            </a:pPr>
            <a:r>
              <a:rPr lang="en-US" dirty="0" smtClean="0"/>
              <a:t> Age less than 18 years (15years).</a:t>
            </a:r>
          </a:p>
          <a:p>
            <a:pPr algn="l" rtl="0">
              <a:buNone/>
            </a:pPr>
            <a:r>
              <a:rPr lang="en-US" dirty="0" smtClean="0"/>
              <a:t> Age more than 35 years.</a:t>
            </a:r>
          </a:p>
          <a:p>
            <a:pPr algn="l" rtl="0">
              <a:buNone/>
            </a:pPr>
            <a:r>
              <a:rPr lang="en-US" dirty="0" smtClean="0"/>
              <a:t> Lives far from hospital facility.</a:t>
            </a:r>
          </a:p>
          <a:p>
            <a:pPr algn="l" rtl="0">
              <a:buNone/>
            </a:pPr>
            <a:r>
              <a:rPr lang="en-US" dirty="0" smtClean="0"/>
              <a:t> Positive consanguinity.</a:t>
            </a:r>
          </a:p>
          <a:p>
            <a:pPr algn="l" rtl="0">
              <a:buNone/>
            </a:pPr>
            <a:r>
              <a:rPr lang="en-US" dirty="0" smtClean="0"/>
              <a:t> Smoking.</a:t>
            </a:r>
          </a:p>
          <a:p>
            <a:pPr algn="l" rtl="0">
              <a:buNone/>
            </a:pPr>
            <a:r>
              <a:rPr lang="en-US" dirty="0" smtClean="0"/>
              <a:t> Long duration of marriage with infertility &amp; use of ovulation induction.</a:t>
            </a:r>
          </a:p>
          <a:p>
            <a:pPr algn="l" rtl="0">
              <a:buNone/>
            </a:pPr>
            <a:r>
              <a:rPr lang="en-US" dirty="0" smtClean="0"/>
              <a:t> Unknown LMP.</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85000" lnSpcReduction="10000"/>
          </a:bodyPr>
          <a:lstStyle/>
          <a:p>
            <a:pPr algn="l" rtl="0">
              <a:buNone/>
            </a:pPr>
            <a:r>
              <a:rPr lang="en-US" b="1" dirty="0" smtClean="0"/>
              <a:t>2) Obstetrical history:</a:t>
            </a:r>
          </a:p>
          <a:p>
            <a:pPr algn="l" rtl="0">
              <a:buNone/>
            </a:pPr>
            <a:r>
              <a:rPr lang="en-US" dirty="0" smtClean="0"/>
              <a:t> Parity </a:t>
            </a:r>
            <a:r>
              <a:rPr lang="en-US" b="1" dirty="0" smtClean="0"/>
              <a:t>≥ 5.</a:t>
            </a:r>
          </a:p>
          <a:p>
            <a:pPr algn="l" rtl="0">
              <a:buNone/>
            </a:pPr>
            <a:r>
              <a:rPr lang="en-US" dirty="0" smtClean="0"/>
              <a:t> No spacing.</a:t>
            </a:r>
          </a:p>
          <a:p>
            <a:pPr algn="l" rtl="0">
              <a:buNone/>
            </a:pPr>
            <a:r>
              <a:rPr lang="en-US" dirty="0" smtClean="0"/>
              <a:t> Previous IUFD or neonatal death.</a:t>
            </a:r>
          </a:p>
          <a:p>
            <a:pPr algn="l" rtl="0">
              <a:buNone/>
            </a:pPr>
            <a:r>
              <a:rPr lang="en-US" dirty="0" smtClean="0"/>
              <a:t> Previous small for gestational age(SGA) or (LGA).</a:t>
            </a:r>
          </a:p>
          <a:p>
            <a:pPr algn="l" rtl="0">
              <a:buNone/>
            </a:pPr>
            <a:r>
              <a:rPr lang="en-US" dirty="0" smtClean="0"/>
              <a:t> Previous congenital anomalies.</a:t>
            </a:r>
          </a:p>
          <a:p>
            <a:pPr algn="l" rtl="0">
              <a:buNone/>
            </a:pPr>
            <a:r>
              <a:rPr lang="en-US" dirty="0" smtClean="0"/>
              <a:t> Recurrent first trimester abortion.</a:t>
            </a:r>
          </a:p>
          <a:p>
            <a:pPr algn="l" rtl="0">
              <a:buNone/>
            </a:pPr>
            <a:r>
              <a:rPr lang="en-US" dirty="0" smtClean="0"/>
              <a:t> Previous hypertensive disorders.</a:t>
            </a:r>
          </a:p>
          <a:p>
            <a:pPr algn="l" rtl="0">
              <a:buNone/>
            </a:pPr>
            <a:r>
              <a:rPr lang="en-US" dirty="0" smtClean="0"/>
              <a:t> Previous circulage or C/S delivery</a:t>
            </a:r>
          </a:p>
          <a:p>
            <a:pPr algn="l" rtl="0">
              <a:buNone/>
            </a:pPr>
            <a:r>
              <a:rPr lang="en-US" dirty="0" smtClean="0"/>
              <a:t> gone into premature labor or had a premature baby</a:t>
            </a:r>
          </a:p>
          <a:p>
            <a:pPr algn="l" rtl="0">
              <a:buNone/>
            </a:pPr>
            <a:r>
              <a:rPr lang="en-US" dirty="0" smtClean="0"/>
              <a:t> has had a baby with a birth defect, especially heart or genetic problems.</a:t>
            </a: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algn="l" rtl="0">
              <a:buNone/>
            </a:pPr>
            <a:r>
              <a:rPr lang="en-US" b="1" dirty="0" smtClean="0"/>
              <a:t>3) Past history</a:t>
            </a:r>
          </a:p>
          <a:p>
            <a:pPr algn="l" rtl="0">
              <a:buNone/>
            </a:pPr>
            <a:r>
              <a:rPr lang="en-US" dirty="0" smtClean="0"/>
              <a:t> Hypertension, Heart disease, diabetes, lupus, asthma, a seizure disorder, or another longstanding medical problem.</a:t>
            </a:r>
          </a:p>
          <a:p>
            <a:pPr algn="l" rtl="0">
              <a:buNone/>
            </a:pPr>
            <a:r>
              <a:rPr lang="en-US" dirty="0" smtClean="0"/>
              <a:t> Previous blood transfusion</a:t>
            </a:r>
          </a:p>
          <a:p>
            <a:pPr algn="l" rtl="0">
              <a:buNone/>
            </a:pPr>
            <a:r>
              <a:rPr lang="en-US" dirty="0" smtClean="0"/>
              <a:t> Previous </a:t>
            </a:r>
            <a:r>
              <a:rPr lang="en-US" dirty="0" err="1" smtClean="0"/>
              <a:t>Rh</a:t>
            </a:r>
            <a:r>
              <a:rPr lang="en-US" dirty="0" smtClean="0"/>
              <a:t> </a:t>
            </a:r>
            <a:r>
              <a:rPr lang="en-US" dirty="0" err="1" smtClean="0"/>
              <a:t>iso</a:t>
            </a:r>
            <a:r>
              <a:rPr lang="en-US" dirty="0" smtClean="0"/>
              <a:t> immunization or </a:t>
            </a:r>
            <a:r>
              <a:rPr lang="en-US" dirty="0" err="1" smtClean="0"/>
              <a:t>hydrops-fetalis</a:t>
            </a:r>
            <a:endParaRPr lang="en-US" dirty="0" smtClean="0"/>
          </a:p>
          <a:p>
            <a:pPr algn="l" rtl="0">
              <a:buNone/>
            </a:pPr>
            <a:r>
              <a:rPr lang="en-US" b="1" dirty="0" smtClean="0"/>
              <a:t>4) Family history</a:t>
            </a:r>
          </a:p>
          <a:p>
            <a:pPr algn="l" rtl="0">
              <a:buNone/>
            </a:pPr>
            <a:r>
              <a:rPr lang="en-US" dirty="0" smtClean="0"/>
              <a:t>Twin or multiple pregnancy of mother &amp; sister.</a:t>
            </a:r>
          </a:p>
          <a:p>
            <a:pPr algn="l" rtl="0">
              <a:buNone/>
            </a:pPr>
            <a:r>
              <a:rPr lang="en-US" dirty="0" smtClean="0"/>
              <a:t>Diabetes mellitus ( D.M )</a:t>
            </a: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85000" lnSpcReduction="20000"/>
          </a:bodyPr>
          <a:lstStyle/>
          <a:p>
            <a:pPr algn="l" rtl="0">
              <a:buNone/>
            </a:pPr>
            <a:r>
              <a:rPr lang="en-US" b="1" dirty="0" smtClean="0"/>
              <a:t>5) Current condition:</a:t>
            </a:r>
          </a:p>
          <a:p>
            <a:pPr marL="514350" indent="-514350" algn="l" rtl="0">
              <a:buFont typeface="+mj-lt"/>
              <a:buAutoNum type="alphaUcPeriod"/>
            </a:pPr>
            <a:r>
              <a:rPr lang="en-US" dirty="0" smtClean="0"/>
              <a:t>Maternal weight ˃ 90 kg (obesity ) or ˂ 45 kg .</a:t>
            </a:r>
          </a:p>
          <a:p>
            <a:pPr marL="514350" indent="-514350" algn="l" rtl="0">
              <a:buFont typeface="+mj-lt"/>
              <a:buAutoNum type="alphaUcPeriod"/>
            </a:pPr>
            <a:r>
              <a:rPr lang="en-US" dirty="0" smtClean="0"/>
              <a:t>Maternal stature ≤ 150 cm.</a:t>
            </a:r>
          </a:p>
          <a:p>
            <a:pPr marL="514350" indent="-514350" algn="l" rtl="0">
              <a:buFont typeface="+mj-lt"/>
              <a:buAutoNum type="alphaUcPeriod"/>
            </a:pPr>
            <a:r>
              <a:rPr lang="en-US" dirty="0" smtClean="0"/>
              <a:t>Excessive weight gain: &gt; 2 kg first trimester, &gt; 7 kg second trimester, &gt; 4 kg third trimester .</a:t>
            </a:r>
          </a:p>
          <a:p>
            <a:pPr marL="514350" indent="-514350" algn="l" rtl="0">
              <a:buFont typeface="+mj-lt"/>
              <a:buAutoNum type="alphaUcPeriod"/>
            </a:pPr>
            <a:r>
              <a:rPr lang="en-US" dirty="0" smtClean="0"/>
              <a:t>Color : pallor, Jaundice.</a:t>
            </a:r>
          </a:p>
          <a:p>
            <a:pPr marL="514350" indent="-514350" algn="l" rtl="0">
              <a:buFont typeface="+mj-lt"/>
              <a:buAutoNum type="alphaUcPeriod"/>
            </a:pPr>
            <a:r>
              <a:rPr lang="en-US" dirty="0" smtClean="0"/>
              <a:t>Blood pressure ≥ 140 / 90 mm Hg.</a:t>
            </a:r>
          </a:p>
          <a:p>
            <a:pPr marL="514350" indent="-514350" algn="l" rtl="0">
              <a:buFont typeface="+mj-lt"/>
              <a:buAutoNum type="alphaUcPeriod"/>
            </a:pPr>
            <a:r>
              <a:rPr lang="en-US" dirty="0" smtClean="0"/>
              <a:t>Excessive amniotic fluid.</a:t>
            </a:r>
          </a:p>
          <a:p>
            <a:pPr marL="514350" indent="-514350" algn="l" rtl="0">
              <a:buFont typeface="+mj-lt"/>
              <a:buAutoNum type="alphaUcPeriod"/>
            </a:pPr>
            <a:r>
              <a:rPr lang="en-US" dirty="0" err="1" smtClean="0"/>
              <a:t>Heamoglobin</a:t>
            </a:r>
            <a:r>
              <a:rPr lang="en-US" dirty="0" smtClean="0"/>
              <a:t> &lt; 11 gm / </a:t>
            </a:r>
            <a:r>
              <a:rPr lang="en-US" dirty="0" err="1" smtClean="0"/>
              <a:t>dI</a:t>
            </a:r>
            <a:r>
              <a:rPr lang="en-US" dirty="0" smtClean="0"/>
              <a:t>.</a:t>
            </a:r>
          </a:p>
          <a:p>
            <a:pPr marL="514350" indent="-514350" algn="l" rtl="0">
              <a:buFont typeface="+mj-lt"/>
              <a:buAutoNum type="alphaUcPeriod"/>
            </a:pPr>
            <a:r>
              <a:rPr lang="en-US" dirty="0" err="1" smtClean="0"/>
              <a:t>Rh</a:t>
            </a:r>
            <a:r>
              <a:rPr lang="en-US" dirty="0" smtClean="0"/>
              <a:t> negative.</a:t>
            </a:r>
          </a:p>
          <a:p>
            <a:pPr marL="514350" indent="-514350" algn="l" rtl="0">
              <a:buFont typeface="+mj-lt"/>
              <a:buAutoNum type="alphaUcPeriod"/>
            </a:pPr>
            <a:r>
              <a:rPr lang="en-US" dirty="0" smtClean="0"/>
              <a:t>Vaginal bleeding in early pregnancy.</a:t>
            </a:r>
          </a:p>
          <a:p>
            <a:pPr marL="514350" indent="-514350" algn="l" rtl="0">
              <a:buFont typeface="+mj-lt"/>
              <a:buAutoNum type="alphaUcPeriod"/>
            </a:pPr>
            <a:r>
              <a:rPr lang="en-US" dirty="0" smtClean="0"/>
              <a:t>Third trimester vaginal bleeding.</a:t>
            </a:r>
          </a:p>
          <a:p>
            <a:pPr marL="514350" indent="-514350" algn="l" rtl="0">
              <a:buFont typeface="+mj-lt"/>
              <a:buAutoNum type="alphaUcPeriod"/>
            </a:pPr>
            <a:r>
              <a:rPr lang="en-US" dirty="0" smtClean="0"/>
              <a:t>Rubella exposure.</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Natal Care</a:t>
            </a:r>
            <a:endParaRPr lang="ar-IQ" dirty="0"/>
          </a:p>
        </p:txBody>
      </p:sp>
      <p:sp>
        <p:nvSpPr>
          <p:cNvPr id="3" name="عنصر نائب للمحتوى 2"/>
          <p:cNvSpPr>
            <a:spLocks noGrp="1"/>
          </p:cNvSpPr>
          <p:nvPr>
            <p:ph idx="1"/>
          </p:nvPr>
        </p:nvSpPr>
        <p:spPr>
          <a:xfrm>
            <a:off x="457200" y="1268760"/>
            <a:ext cx="8229600" cy="5112568"/>
          </a:xfrm>
        </p:spPr>
        <p:txBody>
          <a:bodyPr>
            <a:normAutofit fontScale="85000" lnSpcReduction="10000"/>
          </a:bodyPr>
          <a:lstStyle/>
          <a:p>
            <a:pPr algn="l" rtl="0">
              <a:buNone/>
            </a:pPr>
            <a:r>
              <a:rPr lang="en-US" b="1" dirty="0" smtClean="0"/>
              <a:t>Natal Care: is the care provided to pregnant women during labor.</a:t>
            </a:r>
            <a:endParaRPr lang="en-US" dirty="0" smtClean="0"/>
          </a:p>
          <a:p>
            <a:pPr algn="l" rtl="0">
              <a:buNone/>
            </a:pPr>
            <a:r>
              <a:rPr lang="en-US" dirty="0" smtClean="0"/>
              <a:t>“Normal delivery is defined as a process of delivery of a single fetus and other products of conception within 24 hours, through the normal birth canal and without</a:t>
            </a:r>
          </a:p>
          <a:p>
            <a:pPr algn="l" rtl="0">
              <a:buNone/>
            </a:pPr>
            <a:r>
              <a:rPr lang="en-US" dirty="0" smtClean="0"/>
              <a:t>complications.”</a:t>
            </a:r>
          </a:p>
          <a:p>
            <a:pPr algn="l" rtl="0">
              <a:buNone/>
            </a:pPr>
            <a:r>
              <a:rPr lang="en-US" b="1" dirty="0" smtClean="0"/>
              <a:t>Labor is a special care situation , any laboring women however healthy she may </a:t>
            </a:r>
            <a:r>
              <a:rPr lang="en-US" dirty="0" smtClean="0"/>
              <a:t>be , is potentially at risk from unpredictable acute emergencies .Any one of these emergencies can convert a potential patient into a real patient with serious, even, lethal complication. </a:t>
            </a: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1583</Words>
  <Application>Microsoft Office PowerPoint</Application>
  <PresentationFormat>عرض على الشاشة (3:4)‏</PresentationFormat>
  <Paragraphs>136</Paragraphs>
  <Slides>16</Slides>
  <Notes>0</Notes>
  <HiddenSlides>0</HiddenSlides>
  <MMClips>0</MMClips>
  <ScaleCrop>false</ScaleCrop>
  <HeadingPairs>
    <vt:vector size="4" baseType="variant">
      <vt:variant>
        <vt:lpstr>سمة</vt:lpstr>
      </vt:variant>
      <vt:variant>
        <vt:i4>1</vt:i4>
      </vt:variant>
      <vt:variant>
        <vt:lpstr>عناوين الشرائح</vt:lpstr>
      </vt:variant>
      <vt:variant>
        <vt:i4>16</vt:i4>
      </vt:variant>
    </vt:vector>
  </HeadingPairs>
  <TitlesOfParts>
    <vt:vector size="17" baseType="lpstr">
      <vt:lpstr>سمة Office</vt:lpstr>
      <vt:lpstr>Maternal &amp; Child health services MCH services</vt:lpstr>
      <vt:lpstr>At- Risk approach in ANC</vt:lpstr>
      <vt:lpstr>High – risk pregnancy</vt:lpstr>
      <vt:lpstr>الشريحة 4</vt:lpstr>
      <vt:lpstr>Major Risk Factors with High- Risk pregnancy:</vt:lpstr>
      <vt:lpstr>الشريحة 6</vt:lpstr>
      <vt:lpstr>الشريحة 7</vt:lpstr>
      <vt:lpstr>الشريحة 8</vt:lpstr>
      <vt:lpstr>Natal Care</vt:lpstr>
      <vt:lpstr>Objective of natal care</vt:lpstr>
      <vt:lpstr>Place of delivery</vt:lpstr>
      <vt:lpstr>Postnatal Care</vt:lpstr>
      <vt:lpstr>الشريحة 13</vt:lpstr>
      <vt:lpstr>الشريحة 14</vt:lpstr>
      <vt:lpstr>Terms used to identify pregnancy outcome &amp; postnatal outcome:</vt:lpstr>
      <vt:lpstr>الشريحة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40</cp:revision>
  <dcterms:created xsi:type="dcterms:W3CDTF">2017-03-22T18:14:47Z</dcterms:created>
  <dcterms:modified xsi:type="dcterms:W3CDTF">2019-03-04T09:31:40Z</dcterms:modified>
</cp:coreProperties>
</file>