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3" r:id="rId2"/>
    <p:sldId id="257" r:id="rId3"/>
    <p:sldId id="258" r:id="rId4"/>
    <p:sldId id="274" r:id="rId5"/>
    <p:sldId id="259" r:id="rId6"/>
    <p:sldId id="260" r:id="rId7"/>
    <p:sldId id="261" r:id="rId8"/>
    <p:sldId id="264" r:id="rId9"/>
    <p:sldId id="263" r:id="rId10"/>
    <p:sldId id="266" r:id="rId11"/>
    <p:sldId id="265" r:id="rId12"/>
    <p:sldId id="262" r:id="rId13"/>
    <p:sldId id="267" r:id="rId14"/>
    <p:sldId id="269" r:id="rId15"/>
    <p:sldId id="268" r:id="rId16"/>
    <p:sldId id="272" r:id="rId17"/>
    <p:sldId id="271" r:id="rId18"/>
    <p:sldId id="270"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04/07/1440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04/07/1440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476673"/>
            <a:ext cx="7772400" cy="2160240"/>
          </a:xfrm>
        </p:spPr>
        <p:txBody>
          <a:bodyPr/>
          <a:lstStyle/>
          <a:p>
            <a:r>
              <a:rPr lang="en-US" dirty="0" smtClean="0"/>
              <a:t>Maternal &amp; Child health services</a:t>
            </a:r>
            <a:br>
              <a:rPr lang="en-US" dirty="0" smtClean="0"/>
            </a:br>
            <a:r>
              <a:rPr lang="en-US" dirty="0" smtClean="0"/>
              <a:t>MCH </a:t>
            </a:r>
            <a:r>
              <a:rPr lang="en-US" dirty="0" smtClean="0"/>
              <a:t>services-L3</a:t>
            </a:r>
            <a:endParaRPr lang="ar-IQ" dirty="0"/>
          </a:p>
        </p:txBody>
      </p:sp>
      <p:sp>
        <p:nvSpPr>
          <p:cNvPr id="3" name="عنوان فرعي 2"/>
          <p:cNvSpPr>
            <a:spLocks noGrp="1"/>
          </p:cNvSpPr>
          <p:nvPr>
            <p:ph type="subTitle" idx="1"/>
          </p:nvPr>
        </p:nvSpPr>
        <p:spPr>
          <a:xfrm>
            <a:off x="1043608" y="2204864"/>
            <a:ext cx="7056784" cy="3096344"/>
          </a:xfrm>
        </p:spPr>
        <p:txBody>
          <a:bodyPr>
            <a:noAutofit/>
          </a:bodyPr>
          <a:lstStyle/>
          <a:p>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Dr. Muslim N. </a:t>
            </a:r>
            <a:r>
              <a:rPr lang="en-US" sz="40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Saeed</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Family &amp; Community Medicine Dept. </a:t>
            </a:r>
          </a:p>
          <a:p>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March 11</a:t>
            </a:r>
            <a:r>
              <a:rPr lang="en-US" sz="4000" b="1" baseline="30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2019</a:t>
            </a:r>
            <a:endParaRPr lang="ar-IQ"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endParaRPr lang="ar-IQ"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2800" b="1" dirty="0" smtClean="0"/>
              <a:t>Common problems associated with pregnancy affecting diet &amp; nutrition of pregnant women:</a:t>
            </a:r>
            <a:endParaRPr lang="ar-IQ" sz="2800" dirty="0"/>
          </a:p>
        </p:txBody>
      </p:sp>
      <p:sp>
        <p:nvSpPr>
          <p:cNvPr id="3" name="عنصر نائب للمحتوى 2"/>
          <p:cNvSpPr>
            <a:spLocks noGrp="1"/>
          </p:cNvSpPr>
          <p:nvPr>
            <p:ph idx="1"/>
          </p:nvPr>
        </p:nvSpPr>
        <p:spPr>
          <a:xfrm>
            <a:off x="457200" y="1556792"/>
            <a:ext cx="8229600" cy="4569371"/>
          </a:xfrm>
        </p:spPr>
        <p:txBody>
          <a:bodyPr>
            <a:normAutofit fontScale="85000" lnSpcReduction="10000"/>
          </a:bodyPr>
          <a:lstStyle/>
          <a:p>
            <a:pPr algn="l">
              <a:buNone/>
            </a:pPr>
            <a:r>
              <a:rPr lang="en-US" b="1" dirty="0" smtClean="0"/>
              <a:t>1) Heartburn</a:t>
            </a:r>
          </a:p>
          <a:p>
            <a:pPr algn="l">
              <a:buNone/>
            </a:pPr>
            <a:r>
              <a:rPr lang="en-US" dirty="0" smtClean="0"/>
              <a:t>-Eat earlier in the evening and avoid late night meals</a:t>
            </a:r>
          </a:p>
          <a:p>
            <a:pPr algn="l">
              <a:buNone/>
            </a:pPr>
            <a:r>
              <a:rPr lang="en-US" dirty="0" smtClean="0"/>
              <a:t>-Eat small, low –fat meals &amp; snacks, fruits, and eat slowly.</a:t>
            </a:r>
          </a:p>
          <a:p>
            <a:pPr algn="l">
              <a:buNone/>
            </a:pPr>
            <a:r>
              <a:rPr lang="en-US" dirty="0" smtClean="0"/>
              <a:t>-Drink fluids mainly between meals.</a:t>
            </a:r>
          </a:p>
          <a:p>
            <a:pPr algn="l">
              <a:buNone/>
            </a:pPr>
            <a:r>
              <a:rPr lang="en-US" dirty="0" smtClean="0"/>
              <a:t>-Decrease or avoid spices , greasy and fried foods .</a:t>
            </a:r>
          </a:p>
          <a:p>
            <a:pPr algn="l">
              <a:buNone/>
            </a:pPr>
            <a:r>
              <a:rPr lang="en-US" dirty="0" smtClean="0"/>
              <a:t>-Avoid tobacco, caffeine, and carbonated beverages .</a:t>
            </a:r>
          </a:p>
          <a:p>
            <a:pPr algn="l">
              <a:buNone/>
            </a:pPr>
            <a:r>
              <a:rPr lang="en-US" dirty="0" smtClean="0"/>
              <a:t>-Avoid lying down for 1 -2 hours after eating or drinking .</a:t>
            </a:r>
          </a:p>
          <a:p>
            <a:pPr algn="l">
              <a:buNone/>
            </a:pPr>
            <a:r>
              <a:rPr lang="en-US" dirty="0" smtClean="0"/>
              <a:t>-Avoid bending after eating</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92500" lnSpcReduction="20000"/>
          </a:bodyPr>
          <a:lstStyle/>
          <a:p>
            <a:pPr algn="l">
              <a:buNone/>
            </a:pPr>
            <a:r>
              <a:rPr lang="en-US" b="1" dirty="0" smtClean="0"/>
              <a:t>2) Constipation ;</a:t>
            </a:r>
          </a:p>
          <a:p>
            <a:pPr algn="l">
              <a:buNone/>
            </a:pPr>
            <a:r>
              <a:rPr lang="en-US" dirty="0" smtClean="0"/>
              <a:t>-Drink plenty of fluids preferably water.</a:t>
            </a:r>
          </a:p>
          <a:p>
            <a:pPr algn="l">
              <a:buNone/>
            </a:pPr>
            <a:r>
              <a:rPr lang="en-US" dirty="0" smtClean="0"/>
              <a:t>-Eat high – fiber cereals &amp;other grains , fruits , and vegetables.</a:t>
            </a:r>
          </a:p>
          <a:p>
            <a:pPr algn="l">
              <a:buNone/>
            </a:pPr>
            <a:r>
              <a:rPr lang="en-US" dirty="0" smtClean="0"/>
              <a:t>-Engage in physical activity such as walking .</a:t>
            </a:r>
          </a:p>
          <a:p>
            <a:pPr algn="l">
              <a:buNone/>
            </a:pPr>
            <a:r>
              <a:rPr lang="en-US" b="1" dirty="0" smtClean="0"/>
              <a:t>3) pica : </a:t>
            </a:r>
            <a:r>
              <a:rPr lang="en-US" dirty="0" smtClean="0"/>
              <a:t>is the practice of eating non food substances, such as clay , freezer scrapings and dirt : could be prevented by</a:t>
            </a:r>
          </a:p>
          <a:p>
            <a:pPr algn="l">
              <a:buNone/>
            </a:pPr>
            <a:r>
              <a:rPr lang="en-US" dirty="0" smtClean="0"/>
              <a:t>-Going for a walk or reading a book when the urge hits .</a:t>
            </a:r>
          </a:p>
          <a:p>
            <a:pPr algn="l">
              <a:buNone/>
            </a:pPr>
            <a:r>
              <a:rPr lang="en-US" dirty="0" smtClean="0"/>
              <a:t>-Chewing sugarless gum .</a:t>
            </a:r>
          </a:p>
          <a:p>
            <a:pPr algn="l">
              <a:buNone/>
            </a:pPr>
            <a:r>
              <a:rPr lang="en-US" dirty="0" smtClean="0"/>
              <a:t>-Eating sour pickles .</a:t>
            </a:r>
          </a:p>
          <a:p>
            <a:pPr algn="l">
              <a:buNone/>
            </a:pPr>
            <a:r>
              <a:rPr lang="en-US" dirty="0" smtClean="0"/>
              <a:t>-Chewing on frozen fruit juice cubes instead of ice .</a:t>
            </a: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289451"/>
          </a:xfrm>
        </p:spPr>
        <p:txBody>
          <a:bodyPr>
            <a:normAutofit fontScale="92500" lnSpcReduction="10000"/>
          </a:bodyPr>
          <a:lstStyle/>
          <a:p>
            <a:pPr algn="l">
              <a:buNone/>
            </a:pPr>
            <a:r>
              <a:rPr lang="en-US" dirty="0" smtClean="0"/>
              <a:t> </a:t>
            </a:r>
            <a:r>
              <a:rPr lang="en-US" b="1" dirty="0" smtClean="0"/>
              <a:t>Weight gain:</a:t>
            </a:r>
          </a:p>
          <a:p>
            <a:pPr algn="l">
              <a:buNone/>
            </a:pPr>
            <a:r>
              <a:rPr lang="en-US" dirty="0" smtClean="0"/>
              <a:t>-Weight gained in pregnancy is a combination of maternal and fetal tissues and fluid as well as fat stores</a:t>
            </a:r>
          </a:p>
          <a:p>
            <a:pPr algn="l">
              <a:buNone/>
            </a:pPr>
            <a:r>
              <a:rPr lang="en-US" dirty="0" smtClean="0"/>
              <a:t>-Rate of weight gain is usually not constant, around 2 kg are gained in the first trimester , and the reminder throughout second and third trimester at a rate of around 0.4 kg / per week</a:t>
            </a:r>
          </a:p>
          <a:p>
            <a:pPr algn="l">
              <a:buNone/>
            </a:pPr>
            <a:r>
              <a:rPr lang="en-US" dirty="0" smtClean="0"/>
              <a:t>-Weight gain during pregnancy has to be estimated according to the pre- pregnancy weight of the mother:</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rcRect/>
          <a:stretch>
            <a:fillRect/>
          </a:stretch>
        </p:blipFill>
        <p:spPr bwMode="auto">
          <a:xfrm>
            <a:off x="395536" y="1268760"/>
            <a:ext cx="8280920" cy="381642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50106"/>
          </a:xfrm>
        </p:spPr>
        <p:txBody>
          <a:bodyPr>
            <a:normAutofit/>
          </a:bodyPr>
          <a:lstStyle/>
          <a:p>
            <a:r>
              <a:rPr lang="en-US" sz="3600" b="1" dirty="0" smtClean="0"/>
              <a:t>Health education for pregnant women</a:t>
            </a:r>
            <a:endParaRPr lang="ar-IQ" sz="3600" dirty="0"/>
          </a:p>
        </p:txBody>
      </p:sp>
      <p:sp>
        <p:nvSpPr>
          <p:cNvPr id="3" name="عنصر نائب للمحتوى 2"/>
          <p:cNvSpPr>
            <a:spLocks noGrp="1"/>
          </p:cNvSpPr>
          <p:nvPr>
            <p:ph idx="1"/>
          </p:nvPr>
        </p:nvSpPr>
        <p:spPr/>
        <p:txBody>
          <a:bodyPr>
            <a:normAutofit fontScale="70000" lnSpcReduction="20000"/>
          </a:bodyPr>
          <a:lstStyle/>
          <a:p>
            <a:pPr algn="l">
              <a:buNone/>
            </a:pPr>
            <a:r>
              <a:rPr lang="en-US" dirty="0" smtClean="0"/>
              <a:t>-Pregnant women should be informed about the following:</a:t>
            </a:r>
          </a:p>
          <a:p>
            <a:pPr algn="l">
              <a:buNone/>
            </a:pPr>
            <a:r>
              <a:rPr lang="en-US" b="1" dirty="0" smtClean="0"/>
              <a:t>1) Adequate nutrition :</a:t>
            </a:r>
          </a:p>
          <a:p>
            <a:pPr algn="l">
              <a:buNone/>
            </a:pPr>
            <a:r>
              <a:rPr lang="en-US" dirty="0" smtClean="0"/>
              <a:t>-The daily requirement of macronutrient , micronutrient and caloric need</a:t>
            </a:r>
          </a:p>
          <a:p>
            <a:pPr algn="l">
              <a:buNone/>
            </a:pPr>
            <a:r>
              <a:rPr lang="en-US" b="1" dirty="0" smtClean="0"/>
              <a:t>2) Exercise &amp; work:</a:t>
            </a:r>
          </a:p>
          <a:p>
            <a:pPr algn="l">
              <a:buNone/>
            </a:pPr>
            <a:r>
              <a:rPr lang="en-US" dirty="0" smtClean="0"/>
              <a:t>-Exercise should be mild , preferably walking</a:t>
            </a:r>
          </a:p>
          <a:p>
            <a:pPr algn="l">
              <a:buNone/>
            </a:pPr>
            <a:r>
              <a:rPr lang="en-US" dirty="0" smtClean="0"/>
              <a:t>-Housework, if not over-tiring, is allowed.</a:t>
            </a:r>
          </a:p>
          <a:p>
            <a:pPr algn="l">
              <a:buNone/>
            </a:pPr>
            <a:r>
              <a:rPr lang="en-US" dirty="0" smtClean="0"/>
              <a:t>-The following working situations have been associated with adverse pregnancy outcomes:</a:t>
            </a:r>
          </a:p>
          <a:p>
            <a:pPr algn="l">
              <a:buNone/>
            </a:pPr>
            <a:r>
              <a:rPr lang="en-US" dirty="0" smtClean="0"/>
              <a:t>o Working more than 10 hours /day.</a:t>
            </a:r>
          </a:p>
          <a:p>
            <a:pPr algn="l">
              <a:buNone/>
            </a:pPr>
            <a:r>
              <a:rPr lang="en-US" dirty="0" smtClean="0"/>
              <a:t>o Standing more than 6 hours/ shift.</a:t>
            </a:r>
          </a:p>
          <a:p>
            <a:pPr algn="l">
              <a:buNone/>
            </a:pPr>
            <a:r>
              <a:rPr lang="en-US" dirty="0" smtClean="0"/>
              <a:t>o Lifting heavy items.</a:t>
            </a:r>
          </a:p>
          <a:p>
            <a:pPr algn="l">
              <a:buNone/>
            </a:pPr>
            <a:r>
              <a:rPr lang="en-US" dirty="0" smtClean="0"/>
              <a:t>o Exposure to excessive noise.</a:t>
            </a: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85000" lnSpcReduction="20000"/>
          </a:bodyPr>
          <a:lstStyle/>
          <a:p>
            <a:pPr algn="l">
              <a:buNone/>
            </a:pPr>
            <a:r>
              <a:rPr lang="en-US" b="1" dirty="0" smtClean="0"/>
              <a:t>3) Travel</a:t>
            </a:r>
          </a:p>
          <a:p>
            <a:pPr algn="l">
              <a:buNone/>
            </a:pPr>
            <a:r>
              <a:rPr lang="en-US" dirty="0" smtClean="0"/>
              <a:t>-Travel is allowed when comfortable .</a:t>
            </a:r>
          </a:p>
          <a:p>
            <a:pPr algn="l">
              <a:buNone/>
            </a:pPr>
            <a:r>
              <a:rPr lang="en-US" dirty="0" smtClean="0"/>
              <a:t>-Car safety belts have to be adjusted to be comfortable for the women</a:t>
            </a:r>
          </a:p>
          <a:p>
            <a:pPr algn="l">
              <a:buNone/>
            </a:pPr>
            <a:r>
              <a:rPr lang="en-US" dirty="0" smtClean="0"/>
              <a:t>-Those traveling more than three hours ( either by car or airplane ) must take a break every two hours and walk for about five minutes to decrease the risk of deep vein thrombosis</a:t>
            </a:r>
          </a:p>
          <a:p>
            <a:pPr algn="l">
              <a:buNone/>
            </a:pPr>
            <a:r>
              <a:rPr lang="en-US" b="1" dirty="0" smtClean="0"/>
              <a:t>4) Dental care</a:t>
            </a:r>
          </a:p>
          <a:p>
            <a:pPr algn="l">
              <a:buNone/>
            </a:pPr>
            <a:r>
              <a:rPr lang="en-US" dirty="0" smtClean="0"/>
              <a:t>-Have teeth examined twice during pregnancy .</a:t>
            </a:r>
          </a:p>
          <a:p>
            <a:pPr algn="l">
              <a:buNone/>
            </a:pPr>
            <a:r>
              <a:rPr lang="en-US" dirty="0" smtClean="0"/>
              <a:t>-Brush teeth after meals .</a:t>
            </a:r>
          </a:p>
          <a:p>
            <a:pPr algn="l">
              <a:buNone/>
            </a:pPr>
            <a:r>
              <a:rPr lang="en-US" dirty="0" smtClean="0"/>
              <a:t>-Tooth extraction is allowed [even for pregnant women with rheumatic heart disease if prophylactic antibiotic are given .</a:t>
            </a: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120680"/>
          </a:xfrm>
        </p:spPr>
        <p:txBody>
          <a:bodyPr>
            <a:normAutofit lnSpcReduction="10000"/>
          </a:bodyPr>
          <a:lstStyle/>
          <a:p>
            <a:pPr algn="l">
              <a:buNone/>
            </a:pPr>
            <a:r>
              <a:rPr lang="en-US" b="1" dirty="0" smtClean="0"/>
              <a:t>5) Breast care</a:t>
            </a:r>
          </a:p>
          <a:p>
            <a:pPr algn="l">
              <a:buNone/>
            </a:pPr>
            <a:r>
              <a:rPr lang="en-US" dirty="0" smtClean="0"/>
              <a:t>-Offer the following advice to pregnant women:</a:t>
            </a:r>
          </a:p>
          <a:p>
            <a:pPr algn="l">
              <a:buNone/>
            </a:pPr>
            <a:r>
              <a:rPr lang="en-US" dirty="0" smtClean="0"/>
              <a:t>*Wash breast daily to reduce cracking.</a:t>
            </a:r>
          </a:p>
          <a:p>
            <a:pPr algn="l">
              <a:buNone/>
            </a:pPr>
            <a:r>
              <a:rPr lang="en-US" dirty="0" smtClean="0"/>
              <a:t>*Massage breast to:</a:t>
            </a:r>
          </a:p>
          <a:p>
            <a:pPr algn="l">
              <a:buNone/>
            </a:pPr>
            <a:r>
              <a:rPr lang="en-US" dirty="0" smtClean="0"/>
              <a:t>@Express breast secretions.</a:t>
            </a:r>
          </a:p>
          <a:p>
            <a:pPr algn="l">
              <a:buNone/>
            </a:pPr>
            <a:r>
              <a:rPr lang="en-US" dirty="0" smtClean="0"/>
              <a:t>@Open lacteal ducts and sinuses</a:t>
            </a:r>
          </a:p>
          <a:p>
            <a:pPr algn="l">
              <a:buNone/>
            </a:pPr>
            <a:r>
              <a:rPr lang="en-US" dirty="0" smtClean="0"/>
              <a:t>-Nipples</a:t>
            </a:r>
          </a:p>
          <a:p>
            <a:pPr algn="l">
              <a:buNone/>
            </a:pPr>
            <a:r>
              <a:rPr lang="en-US" dirty="0" smtClean="0"/>
              <a:t>**If there is dry secretion treat with a mixture of glycerin &amp; alcohol</a:t>
            </a:r>
          </a:p>
          <a:p>
            <a:pPr algn="l">
              <a:buNone/>
            </a:pPr>
            <a:r>
              <a:rPr lang="en-US" dirty="0" smtClean="0"/>
              <a:t>**If retracted, treat by pulling out gently &amp; regularly .</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692696"/>
            <a:ext cx="8640960" cy="5760640"/>
          </a:xfrm>
        </p:spPr>
        <p:txBody>
          <a:bodyPr>
            <a:normAutofit fontScale="92500" lnSpcReduction="20000"/>
          </a:bodyPr>
          <a:lstStyle/>
          <a:p>
            <a:pPr algn="l">
              <a:buNone/>
            </a:pPr>
            <a:r>
              <a:rPr lang="en-US" b="1" dirty="0" smtClean="0"/>
              <a:t>6) Smoking:</a:t>
            </a:r>
          </a:p>
          <a:p>
            <a:pPr algn="l">
              <a:buNone/>
            </a:pPr>
            <a:r>
              <a:rPr lang="en-US" dirty="0" smtClean="0"/>
              <a:t>-Smoking has potential adverse effect on the current pregnancy:</a:t>
            </a:r>
          </a:p>
          <a:p>
            <a:pPr algn="l">
              <a:buNone/>
            </a:pPr>
            <a:r>
              <a:rPr lang="en-US" dirty="0" smtClean="0"/>
              <a:t>*1-Fetal anoxia .</a:t>
            </a:r>
          </a:p>
          <a:p>
            <a:pPr algn="l">
              <a:buNone/>
            </a:pPr>
            <a:r>
              <a:rPr lang="en-US" dirty="0" smtClean="0"/>
              <a:t>*2- Low birth weight neonates (LBW) .</a:t>
            </a:r>
          </a:p>
          <a:p>
            <a:pPr algn="l">
              <a:buNone/>
            </a:pPr>
            <a:r>
              <a:rPr lang="en-US" dirty="0" smtClean="0"/>
              <a:t>*3- Prematurity .</a:t>
            </a:r>
          </a:p>
          <a:p>
            <a:pPr algn="l">
              <a:buNone/>
            </a:pPr>
            <a:r>
              <a:rPr lang="en-US" dirty="0" smtClean="0"/>
              <a:t>*4- Pre- labor rupture of the membranes .</a:t>
            </a:r>
          </a:p>
          <a:p>
            <a:pPr algn="l">
              <a:buNone/>
            </a:pPr>
            <a:r>
              <a:rPr lang="en-US" dirty="0" smtClean="0"/>
              <a:t>*5- </a:t>
            </a:r>
            <a:r>
              <a:rPr lang="en-US" dirty="0" err="1" smtClean="0"/>
              <a:t>Abruptio</a:t>
            </a:r>
            <a:r>
              <a:rPr lang="en-US" dirty="0" smtClean="0"/>
              <a:t> placenta.</a:t>
            </a:r>
          </a:p>
          <a:p>
            <a:pPr algn="l">
              <a:buNone/>
            </a:pPr>
            <a:r>
              <a:rPr lang="en-US" b="1" dirty="0" smtClean="0"/>
              <a:t>7) Clothing:</a:t>
            </a:r>
          </a:p>
          <a:p>
            <a:pPr algn="l">
              <a:buNone/>
            </a:pPr>
            <a:r>
              <a:rPr lang="en-US" dirty="0" smtClean="0"/>
              <a:t>@Clothing should be loose ,light and hanging from shoulders .</a:t>
            </a:r>
          </a:p>
          <a:p>
            <a:pPr algn="l">
              <a:buNone/>
            </a:pPr>
            <a:r>
              <a:rPr lang="en-US" dirty="0" smtClean="0"/>
              <a:t>@Avoid high heels , shoes , with thin soles , belts , or corsets.</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fontScale="92500" lnSpcReduction="20000"/>
          </a:bodyPr>
          <a:lstStyle/>
          <a:p>
            <a:pPr algn="l">
              <a:buNone/>
            </a:pPr>
            <a:r>
              <a:rPr lang="en-US" b="1" dirty="0" smtClean="0"/>
              <a:t>8) Sexual activity</a:t>
            </a:r>
          </a:p>
          <a:p>
            <a:pPr algn="l">
              <a:buNone/>
            </a:pPr>
            <a:r>
              <a:rPr lang="en-US" dirty="0" smtClean="0"/>
              <a:t>ž Sexual activity is allowed in moderate..</a:t>
            </a:r>
          </a:p>
          <a:p>
            <a:pPr algn="l">
              <a:buNone/>
            </a:pPr>
            <a:r>
              <a:rPr lang="en-US" dirty="0" smtClean="0"/>
              <a:t>ž It is to be avoided in pregnant women with threatened abortion, preterm labor, or</a:t>
            </a:r>
          </a:p>
          <a:p>
            <a:pPr algn="l">
              <a:buNone/>
            </a:pPr>
            <a:r>
              <a:rPr lang="en-US" dirty="0" err="1" smtClean="0"/>
              <a:t>antepartum</a:t>
            </a:r>
            <a:r>
              <a:rPr lang="en-US" dirty="0" smtClean="0"/>
              <a:t> </a:t>
            </a:r>
            <a:r>
              <a:rPr lang="en-US" dirty="0" err="1" smtClean="0"/>
              <a:t>heamorrhage</a:t>
            </a:r>
            <a:endParaRPr lang="en-US" dirty="0" smtClean="0"/>
          </a:p>
          <a:p>
            <a:pPr algn="l">
              <a:buNone/>
            </a:pPr>
            <a:r>
              <a:rPr lang="en-US" b="1" dirty="0" smtClean="0"/>
              <a:t>9) Drugs</a:t>
            </a:r>
          </a:p>
          <a:p>
            <a:pPr algn="l">
              <a:buNone/>
            </a:pPr>
            <a:r>
              <a:rPr lang="en-US" dirty="0" smtClean="0"/>
              <a:t> Avoid all unnecessary drugs during pregnancy</a:t>
            </a:r>
          </a:p>
          <a:p>
            <a:pPr algn="l">
              <a:buNone/>
            </a:pPr>
            <a:r>
              <a:rPr lang="en-US" dirty="0" smtClean="0"/>
              <a:t> Taking drugs that are not known to affect the fetus does not guarantee safety of the fetus.</a:t>
            </a:r>
          </a:p>
          <a:p>
            <a:pPr algn="l">
              <a:buNone/>
            </a:pPr>
            <a:r>
              <a:rPr lang="en-US" b="1" dirty="0" smtClean="0"/>
              <a:t>10) Timing of the subsequent visit (the next visit):</a:t>
            </a:r>
          </a:p>
          <a:p>
            <a:pPr algn="l">
              <a:buNone/>
            </a:pPr>
            <a:r>
              <a:rPr lang="en-US" dirty="0" smtClean="0"/>
              <a:t>ž Supply the female with a card with full information to maternity hospital at the last visit</a:t>
            </a: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normAutofit/>
          </a:bodyPr>
          <a:lstStyle/>
          <a:p>
            <a:r>
              <a:rPr lang="en-US" sz="4000" b="1" dirty="0" smtClean="0"/>
              <a:t>Child Health Care </a:t>
            </a:r>
            <a:endParaRPr lang="ar-IQ" sz="4000" dirty="0"/>
          </a:p>
        </p:txBody>
      </p:sp>
      <p:sp>
        <p:nvSpPr>
          <p:cNvPr id="3" name="عنصر نائب للمحتوى 2"/>
          <p:cNvSpPr>
            <a:spLocks noGrp="1"/>
          </p:cNvSpPr>
          <p:nvPr>
            <p:ph idx="1"/>
          </p:nvPr>
        </p:nvSpPr>
        <p:spPr>
          <a:xfrm>
            <a:off x="457200" y="1124744"/>
            <a:ext cx="8229600" cy="5001419"/>
          </a:xfrm>
        </p:spPr>
        <p:txBody>
          <a:bodyPr>
            <a:normAutofit fontScale="92500" lnSpcReduction="20000"/>
          </a:bodyPr>
          <a:lstStyle/>
          <a:p>
            <a:pPr algn="l" rtl="0">
              <a:buNone/>
            </a:pPr>
            <a:r>
              <a:rPr lang="en-US" dirty="0" smtClean="0"/>
              <a:t> </a:t>
            </a:r>
            <a:r>
              <a:rPr lang="en-US" b="1" dirty="0" smtClean="0"/>
              <a:t>Introduction:</a:t>
            </a:r>
          </a:p>
          <a:p>
            <a:pPr algn="l" rtl="0">
              <a:buNone/>
            </a:pPr>
            <a:r>
              <a:rPr lang="en-US" dirty="0" smtClean="0"/>
              <a:t> Child health includes physical, mental and social wellbeing too.</a:t>
            </a:r>
          </a:p>
          <a:p>
            <a:pPr algn="l" rtl="0">
              <a:buNone/>
            </a:pPr>
            <a:r>
              <a:rPr lang="en-US" dirty="0" smtClean="0"/>
              <a:t> Each year more than 10 million children under the age of 5 die.</a:t>
            </a:r>
          </a:p>
          <a:p>
            <a:pPr algn="l" rtl="0">
              <a:buNone/>
            </a:pPr>
            <a:r>
              <a:rPr lang="en-US" dirty="0" smtClean="0"/>
              <a:t> At least 6.6 million child deaths can be prevented; each year if affordable health interventions are made available to the mothers and children who needs them.</a:t>
            </a:r>
          </a:p>
          <a:p>
            <a:pPr algn="l" rtl="0">
              <a:buNone/>
            </a:pPr>
            <a:r>
              <a:rPr lang="en-US" dirty="0" smtClean="0"/>
              <a:t> Many diseases and disorders of childhood, adolescence, and adulthood can be prevented or lessened in severity if detected early.</a:t>
            </a:r>
            <a:endParaRPr lang="ar-IQ"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77500" lnSpcReduction="20000"/>
          </a:bodyPr>
          <a:lstStyle/>
          <a:p>
            <a:pPr algn="l">
              <a:buNone/>
            </a:pPr>
            <a:r>
              <a:rPr lang="en-US" b="1" dirty="0" smtClean="0"/>
              <a:t>Periodic visits (subsequent visits):</a:t>
            </a:r>
          </a:p>
          <a:p>
            <a:pPr algn="l">
              <a:buNone/>
            </a:pPr>
            <a:r>
              <a:rPr lang="en-US" dirty="0" smtClean="0"/>
              <a:t>-At each visit the following procedures &amp; examination should be performed :</a:t>
            </a:r>
          </a:p>
          <a:p>
            <a:pPr algn="l">
              <a:buNone/>
            </a:pPr>
            <a:r>
              <a:rPr lang="en-US" dirty="0" smtClean="0"/>
              <a:t> </a:t>
            </a:r>
            <a:r>
              <a:rPr lang="en-US" b="1" dirty="0" smtClean="0"/>
              <a:t>History:</a:t>
            </a:r>
          </a:p>
          <a:p>
            <a:pPr algn="l">
              <a:buNone/>
            </a:pPr>
            <a:r>
              <a:rPr lang="en-US" dirty="0" smtClean="0"/>
              <a:t>- Record new complaints</a:t>
            </a:r>
          </a:p>
          <a:p>
            <a:pPr algn="l">
              <a:buNone/>
            </a:pPr>
            <a:r>
              <a:rPr lang="en-US" dirty="0" smtClean="0"/>
              <a:t>- Ask about alarming signs &amp; rate of fetal growth</a:t>
            </a:r>
          </a:p>
          <a:p>
            <a:pPr algn="l">
              <a:buNone/>
            </a:pPr>
            <a:r>
              <a:rPr lang="en-US" dirty="0" smtClean="0"/>
              <a:t> </a:t>
            </a:r>
            <a:r>
              <a:rPr lang="en-US" b="1" dirty="0" smtClean="0"/>
              <a:t>Examination:</a:t>
            </a:r>
          </a:p>
          <a:p>
            <a:pPr algn="l">
              <a:buNone/>
            </a:pPr>
            <a:r>
              <a:rPr lang="en-US" dirty="0" smtClean="0"/>
              <a:t>- General: (Weight, Blood pressure, Edema of lower limbs.)</a:t>
            </a:r>
          </a:p>
          <a:p>
            <a:pPr algn="l">
              <a:buNone/>
            </a:pPr>
            <a:r>
              <a:rPr lang="en-US" dirty="0" smtClean="0"/>
              <a:t>- Abdominal: (</a:t>
            </a:r>
            <a:r>
              <a:rPr lang="en-US" b="1" dirty="0" smtClean="0"/>
              <a:t>FL (</a:t>
            </a:r>
            <a:r>
              <a:rPr lang="en-US" b="1" dirty="0" err="1" smtClean="0"/>
              <a:t>fundal</a:t>
            </a:r>
            <a:r>
              <a:rPr lang="en-US" b="1" dirty="0" smtClean="0"/>
              <a:t> level), Fetal lie (longitudinal, transverse, oblique), Fetal</a:t>
            </a:r>
          </a:p>
          <a:p>
            <a:pPr algn="l">
              <a:buNone/>
            </a:pPr>
            <a:r>
              <a:rPr lang="en-US" b="1" dirty="0" smtClean="0"/>
              <a:t>presentation (cephalic, breech), FH (fetal heart).</a:t>
            </a:r>
          </a:p>
          <a:p>
            <a:pPr algn="l">
              <a:buNone/>
            </a:pPr>
            <a:r>
              <a:rPr lang="en-US" dirty="0" smtClean="0"/>
              <a:t> </a:t>
            </a:r>
            <a:r>
              <a:rPr lang="en-US" b="1" dirty="0" smtClean="0"/>
              <a:t>Laboratory investigation:</a:t>
            </a:r>
          </a:p>
          <a:p>
            <a:pPr algn="l">
              <a:buNone/>
            </a:pPr>
            <a:r>
              <a:rPr lang="en-US" dirty="0" smtClean="0"/>
              <a:t>- screening for diabetes at 28 week of pregnancy .</a:t>
            </a:r>
          </a:p>
          <a:p>
            <a:pPr algn="l">
              <a:buNone/>
            </a:pPr>
            <a:r>
              <a:rPr lang="en-US" dirty="0" smtClean="0"/>
              <a:t>- Urine examination for protein , glucose &amp; </a:t>
            </a:r>
            <a:r>
              <a:rPr lang="en-US" dirty="0" err="1" smtClean="0"/>
              <a:t>ketones</a:t>
            </a:r>
            <a:endParaRPr lang="en-US" dirty="0" smtClean="0"/>
          </a:p>
          <a:p>
            <a:pPr algn="l">
              <a:buNone/>
            </a:pPr>
            <a:r>
              <a:rPr lang="en-US" dirty="0" smtClean="0"/>
              <a:t>- </a:t>
            </a:r>
            <a:r>
              <a:rPr lang="en-US" dirty="0" err="1" smtClean="0"/>
              <a:t>Hb</a:t>
            </a:r>
            <a:r>
              <a:rPr lang="en-US" dirty="0" smtClean="0"/>
              <a:t>% &amp; PCV</a:t>
            </a:r>
            <a:endParaRPr lang="ar-IQ"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145435"/>
          </a:xfrm>
        </p:spPr>
        <p:txBody>
          <a:bodyPr>
            <a:normAutofit/>
          </a:bodyPr>
          <a:lstStyle/>
          <a:p>
            <a:pPr algn="l" rtl="0">
              <a:buNone/>
            </a:pPr>
            <a:r>
              <a:rPr lang="en-US" dirty="0" smtClean="0"/>
              <a:t> </a:t>
            </a:r>
            <a:r>
              <a:rPr lang="en-US" b="1" dirty="0" smtClean="0"/>
              <a:t>Preventive services are needed for children for many reasons:</a:t>
            </a:r>
          </a:p>
          <a:p>
            <a:pPr algn="l" rtl="0">
              <a:buNone/>
            </a:pPr>
            <a:r>
              <a:rPr lang="en-US" dirty="0" smtClean="0"/>
              <a:t> Children represent high percentage of population (40% -45%).</a:t>
            </a:r>
          </a:p>
          <a:p>
            <a:pPr algn="l" rtl="0">
              <a:buNone/>
            </a:pPr>
            <a:r>
              <a:rPr lang="en-US" dirty="0" smtClean="0"/>
              <a:t> Many causes of mortality &amp; morbidity are avoidable: RTA. Poisoning, burns, falls &amp;</a:t>
            </a:r>
          </a:p>
          <a:p>
            <a:pPr algn="l" rtl="0">
              <a:buNone/>
            </a:pPr>
            <a:r>
              <a:rPr lang="en-US" dirty="0" smtClean="0"/>
              <a:t>drowning.</a:t>
            </a:r>
          </a:p>
          <a:p>
            <a:pPr algn="l" rtl="0">
              <a:buNone/>
            </a:pPr>
            <a:r>
              <a:rPr lang="en-US" dirty="0" smtClean="0"/>
              <a:t> Vulnerability (liability) of children &amp; their parents.</a:t>
            </a:r>
            <a:endParaRPr lang="ar-IQ"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145435"/>
          </a:xfrm>
        </p:spPr>
        <p:txBody>
          <a:bodyPr/>
          <a:lstStyle/>
          <a:p>
            <a:pPr algn="l" rtl="0">
              <a:buNone/>
            </a:pPr>
            <a:r>
              <a:rPr lang="en-US" dirty="0" smtClean="0"/>
              <a:t> </a:t>
            </a:r>
            <a:r>
              <a:rPr lang="en-US" b="1" dirty="0" smtClean="0"/>
              <a:t>Routine periodic examination for children:</a:t>
            </a:r>
          </a:p>
          <a:p>
            <a:pPr marL="514350" indent="-514350" algn="l" rtl="0">
              <a:buFont typeface="+mj-lt"/>
              <a:buAutoNum type="arabicPeriod"/>
            </a:pPr>
            <a:r>
              <a:rPr lang="en-US" dirty="0" smtClean="0"/>
              <a:t>(At birth) linked with immunization schedule.</a:t>
            </a:r>
          </a:p>
          <a:p>
            <a:pPr marL="514350" indent="-514350" algn="l" rtl="0">
              <a:buFont typeface="+mj-lt"/>
              <a:buAutoNum type="arabicPeriod"/>
            </a:pPr>
            <a:r>
              <a:rPr lang="en-US" dirty="0" smtClean="0"/>
              <a:t>Every 2 months in the first year.</a:t>
            </a:r>
          </a:p>
          <a:p>
            <a:pPr marL="514350" indent="-514350" algn="l" rtl="0">
              <a:buFont typeface="+mj-lt"/>
              <a:buAutoNum type="arabicPeriod"/>
            </a:pPr>
            <a:r>
              <a:rPr lang="en-US" dirty="0" smtClean="0"/>
              <a:t>Every 3 months during the 2- 3 year.</a:t>
            </a:r>
          </a:p>
          <a:p>
            <a:pPr marL="514350" indent="-514350" algn="l" rtl="0">
              <a:buFont typeface="+mj-lt"/>
              <a:buAutoNum type="arabicPeriod"/>
            </a:pPr>
            <a:r>
              <a:rPr lang="en-US" dirty="0" smtClean="0"/>
              <a:t>Every 6 months during 4-5 years.</a:t>
            </a:r>
            <a:endParaRPr lang="ar-IQ"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260648"/>
            <a:ext cx="8496944" cy="6264696"/>
          </a:xfrm>
        </p:spPr>
        <p:txBody>
          <a:bodyPr>
            <a:normAutofit fontScale="70000" lnSpcReduction="20000"/>
          </a:bodyPr>
          <a:lstStyle/>
          <a:p>
            <a:pPr algn="l" rtl="0">
              <a:buNone/>
            </a:pPr>
            <a:r>
              <a:rPr lang="en-US" dirty="0" smtClean="0"/>
              <a:t> </a:t>
            </a:r>
            <a:r>
              <a:rPr lang="en-US" b="1" dirty="0" smtClean="0"/>
              <a:t>Child health care services:</a:t>
            </a:r>
          </a:p>
          <a:p>
            <a:pPr algn="l" rtl="0">
              <a:buNone/>
            </a:pPr>
            <a:r>
              <a:rPr lang="en-US" dirty="0" smtClean="0"/>
              <a:t>Effective preventive care includes providing many kinds of screening, counseling &amp; immunization services:</a:t>
            </a:r>
          </a:p>
          <a:p>
            <a:pPr algn="l" rtl="0">
              <a:buNone/>
            </a:pPr>
            <a:r>
              <a:rPr lang="en-US" dirty="0" smtClean="0"/>
              <a:t> These Services includes:</a:t>
            </a:r>
          </a:p>
          <a:p>
            <a:pPr marL="514350" indent="-514350" algn="l" rtl="0">
              <a:buFont typeface="+mj-lt"/>
              <a:buAutoNum type="arabicPeriod"/>
            </a:pPr>
            <a:r>
              <a:rPr lang="en-US" dirty="0" smtClean="0"/>
              <a:t>Complete Physical examination (newborn care, follow up care).</a:t>
            </a:r>
          </a:p>
          <a:p>
            <a:pPr marL="514350" indent="-514350" algn="l" rtl="0">
              <a:buFont typeface="+mj-lt"/>
              <a:buAutoNum type="arabicPeriod"/>
            </a:pPr>
            <a:r>
              <a:rPr lang="en-US" dirty="0" smtClean="0"/>
              <a:t>Growth monitoring (weight, height / length).</a:t>
            </a:r>
          </a:p>
          <a:p>
            <a:pPr marL="514350" indent="-514350" algn="l" rtl="0">
              <a:buFont typeface="+mj-lt"/>
              <a:buAutoNum type="arabicPeriod"/>
            </a:pPr>
            <a:r>
              <a:rPr lang="en-US" dirty="0" smtClean="0"/>
              <a:t>Developmental assessment.</a:t>
            </a:r>
          </a:p>
          <a:p>
            <a:pPr marL="514350" indent="-514350" algn="l" rtl="0">
              <a:buFont typeface="+mj-lt"/>
              <a:buAutoNum type="arabicPeriod"/>
            </a:pPr>
            <a:r>
              <a:rPr lang="en-US" dirty="0" smtClean="0"/>
              <a:t>Immunization (0, 2, 4, 6, 9, 15, 18 months, 4 years).</a:t>
            </a:r>
          </a:p>
          <a:p>
            <a:pPr marL="514350" indent="-514350" algn="l" rtl="0">
              <a:buFont typeface="+mj-lt"/>
              <a:buAutoNum type="arabicPeriod"/>
            </a:pPr>
            <a:r>
              <a:rPr lang="en-US" dirty="0" smtClean="0"/>
              <a:t>Conducting vision screening regularly.</a:t>
            </a:r>
          </a:p>
          <a:p>
            <a:pPr marL="514350" indent="-514350" algn="l" rtl="0">
              <a:buFont typeface="+mj-lt"/>
              <a:buAutoNum type="arabicPeriod"/>
            </a:pPr>
            <a:r>
              <a:rPr lang="en-US" dirty="0" smtClean="0"/>
              <a:t>Vitamin A supplement.</a:t>
            </a:r>
          </a:p>
          <a:p>
            <a:pPr marL="514350" indent="-514350" algn="l" rtl="0">
              <a:buFont typeface="+mj-lt"/>
              <a:buAutoNum type="arabicPeriod"/>
            </a:pPr>
            <a:r>
              <a:rPr lang="en-US" dirty="0" smtClean="0"/>
              <a:t>Feeding instructions (breast feeding &amp; complementary feedings).</a:t>
            </a:r>
          </a:p>
          <a:p>
            <a:pPr marL="514350" indent="-514350" algn="l" rtl="0">
              <a:buFont typeface="+mj-lt"/>
              <a:buAutoNum type="arabicPeriod"/>
            </a:pPr>
            <a:r>
              <a:rPr lang="en-US" dirty="0" smtClean="0"/>
              <a:t>Health education (</a:t>
            </a:r>
            <a:r>
              <a:rPr lang="en-US" dirty="0" err="1" smtClean="0"/>
              <a:t>Counselling</a:t>
            </a:r>
            <a:r>
              <a:rPr lang="en-US" dirty="0" smtClean="0"/>
              <a:t> children and their parents about which foods to eat and which to avoid).</a:t>
            </a:r>
          </a:p>
          <a:p>
            <a:pPr marL="514350" indent="-514350" algn="l" rtl="0">
              <a:buFont typeface="+mj-lt"/>
              <a:buAutoNum type="arabicPeriod"/>
            </a:pPr>
            <a:r>
              <a:rPr lang="en-US" dirty="0" smtClean="0"/>
              <a:t>Detection of special cases (birth defects, genetic diseases, disabilities,</a:t>
            </a:r>
          </a:p>
          <a:p>
            <a:pPr algn="l" rtl="0">
              <a:buNone/>
            </a:pPr>
            <a:r>
              <a:rPr lang="en-US" dirty="0" smtClean="0"/>
              <a:t>allergies…etc.)</a:t>
            </a:r>
            <a:endParaRPr lang="ar-IQ"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145435"/>
          </a:xfrm>
        </p:spPr>
        <p:txBody>
          <a:bodyPr>
            <a:normAutofit fontScale="92500" lnSpcReduction="10000"/>
          </a:bodyPr>
          <a:lstStyle/>
          <a:p>
            <a:pPr algn="l" rtl="0">
              <a:buNone/>
            </a:pPr>
            <a:r>
              <a:rPr lang="en-US" dirty="0" smtClean="0"/>
              <a:t> These services can be summarized as:</a:t>
            </a:r>
          </a:p>
          <a:p>
            <a:pPr marL="514350" indent="-514350" algn="l" rtl="0">
              <a:buFont typeface="+mj-lt"/>
              <a:buAutoNum type="arabicParenR"/>
            </a:pPr>
            <a:r>
              <a:rPr lang="en-US" dirty="0" smtClean="0"/>
              <a:t>Growth monitoring.</a:t>
            </a:r>
          </a:p>
          <a:p>
            <a:pPr marL="514350" indent="-514350" algn="l" rtl="0">
              <a:buFont typeface="+mj-lt"/>
              <a:buAutoNum type="arabicParenR"/>
            </a:pPr>
            <a:r>
              <a:rPr lang="en-US" dirty="0" smtClean="0"/>
              <a:t>ORS , ARI and control of diarrhea disease(CDD) ,</a:t>
            </a:r>
          </a:p>
          <a:p>
            <a:pPr marL="514350" indent="-514350" algn="l" rtl="0">
              <a:buFont typeface="+mj-lt"/>
              <a:buAutoNum type="arabicParenR"/>
            </a:pPr>
            <a:r>
              <a:rPr lang="en-US" dirty="0" smtClean="0"/>
              <a:t>Breast feeding.</a:t>
            </a:r>
          </a:p>
          <a:p>
            <a:pPr marL="514350" indent="-514350" algn="l" rtl="0">
              <a:buFont typeface="+mj-lt"/>
              <a:buAutoNum type="arabicParenR"/>
            </a:pPr>
            <a:r>
              <a:rPr lang="en-US" dirty="0" smtClean="0"/>
              <a:t>Immunization against communicable diseases and curative care.</a:t>
            </a:r>
          </a:p>
          <a:p>
            <a:pPr marL="514350" indent="-514350" algn="l" rtl="0">
              <a:buFont typeface="+mj-lt"/>
              <a:buAutoNum type="arabicParenR"/>
            </a:pPr>
            <a:r>
              <a:rPr lang="en-US" dirty="0" smtClean="0"/>
              <a:t>Female health education, Next visit and follow up, using child’s card.</a:t>
            </a:r>
          </a:p>
          <a:p>
            <a:pPr marL="514350" indent="-514350" algn="l" rtl="0">
              <a:buFont typeface="+mj-lt"/>
              <a:buAutoNum type="arabicParenR"/>
            </a:pPr>
            <a:r>
              <a:rPr lang="en-US" dirty="0" smtClean="0"/>
              <a:t>Food supplementation.</a:t>
            </a:r>
          </a:p>
          <a:p>
            <a:pPr marL="514350" indent="-514350" algn="l" rtl="0">
              <a:buFont typeface="+mj-lt"/>
              <a:buAutoNum type="arabicParenR"/>
            </a:pPr>
            <a:r>
              <a:rPr lang="en-US" dirty="0" smtClean="0"/>
              <a:t>Counseling including Family planning.</a:t>
            </a:r>
            <a:endParaRPr lang="ar-IQ"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332656"/>
            <a:ext cx="8496944" cy="5976664"/>
          </a:xfrm>
        </p:spPr>
        <p:txBody>
          <a:bodyPr>
            <a:normAutofit lnSpcReduction="10000"/>
          </a:bodyPr>
          <a:lstStyle/>
          <a:p>
            <a:pPr algn="l" rtl="0">
              <a:buNone/>
            </a:pPr>
            <a:r>
              <a:rPr lang="en-US" dirty="0" smtClean="0"/>
              <a:t> </a:t>
            </a:r>
            <a:r>
              <a:rPr lang="en-US" b="1" dirty="0" smtClean="0"/>
              <a:t>Newborn Care:</a:t>
            </a:r>
          </a:p>
          <a:p>
            <a:pPr algn="l" rtl="0">
              <a:buNone/>
            </a:pPr>
            <a:r>
              <a:rPr lang="en-US" dirty="0" smtClean="0"/>
              <a:t>We have two medical examinations to be done for every new baby:</a:t>
            </a:r>
          </a:p>
          <a:p>
            <a:pPr algn="l" rtl="0">
              <a:buNone/>
            </a:pPr>
            <a:r>
              <a:rPr lang="en-US" b="1" dirty="0" smtClean="0"/>
              <a:t>1) Immediate newborn care:</a:t>
            </a:r>
          </a:p>
          <a:p>
            <a:pPr algn="l" rtl="0">
              <a:buNone/>
            </a:pPr>
            <a:r>
              <a:rPr lang="en-US" dirty="0" smtClean="0"/>
              <a:t>It’s the responsibility of the birth attendant (doctor or midwife):</a:t>
            </a:r>
          </a:p>
          <a:p>
            <a:pPr algn="l" rtl="0">
              <a:buNone/>
            </a:pPr>
            <a:r>
              <a:rPr lang="en-US" dirty="0" smtClean="0"/>
              <a:t> To detect abnormalities which need immediate treatment</a:t>
            </a:r>
          </a:p>
          <a:p>
            <a:pPr algn="l" rtl="0">
              <a:buNone/>
            </a:pPr>
            <a:r>
              <a:rPr lang="en-US" dirty="0" smtClean="0"/>
              <a:t> Measure birth weight.</a:t>
            </a:r>
          </a:p>
          <a:p>
            <a:pPr algn="l" rtl="0">
              <a:buNone/>
            </a:pPr>
            <a:r>
              <a:rPr lang="en-US" dirty="0" smtClean="0"/>
              <a:t> Estimation of </a:t>
            </a:r>
            <a:r>
              <a:rPr lang="en-US" dirty="0" err="1" smtClean="0"/>
              <a:t>Apgar</a:t>
            </a:r>
            <a:r>
              <a:rPr lang="en-US" dirty="0" smtClean="0"/>
              <a:t> score at the 1st and the 5th minute of life after birth.</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289451"/>
          </a:xfrm>
        </p:spPr>
        <p:txBody>
          <a:bodyPr>
            <a:normAutofit lnSpcReduction="10000"/>
          </a:bodyPr>
          <a:lstStyle/>
          <a:p>
            <a:pPr algn="l" rtl="0">
              <a:buNone/>
            </a:pPr>
            <a:r>
              <a:rPr lang="en-US" dirty="0" smtClean="0"/>
              <a:t> </a:t>
            </a:r>
            <a:r>
              <a:rPr lang="en-US" b="1" dirty="0" err="1" smtClean="0"/>
              <a:t>Apgar</a:t>
            </a:r>
            <a:r>
              <a:rPr lang="en-US" b="1" dirty="0" smtClean="0"/>
              <a:t> score: we have 5 signs, each is given a score of 0, 1or 2 :</a:t>
            </a:r>
          </a:p>
          <a:p>
            <a:pPr algn="l" rtl="0">
              <a:buNone/>
            </a:pPr>
            <a:r>
              <a:rPr lang="en-US" dirty="0" smtClean="0"/>
              <a:t> </a:t>
            </a:r>
            <a:r>
              <a:rPr lang="en-US" b="1" dirty="0" smtClean="0"/>
              <a:t>Heart rate, Respiratory rate, Muscle tone, Response to catheter in nostril, Color of skin.</a:t>
            </a:r>
          </a:p>
          <a:p>
            <a:pPr algn="l" rtl="0">
              <a:buNone/>
            </a:pPr>
            <a:r>
              <a:rPr lang="en-US" dirty="0" smtClean="0"/>
              <a:t> If the score is less than or equal to 3 at 5 minutes this means that the infant is at a</a:t>
            </a:r>
          </a:p>
          <a:p>
            <a:pPr algn="l" rtl="0">
              <a:buNone/>
            </a:pPr>
            <a:r>
              <a:rPr lang="en-US" dirty="0" smtClean="0"/>
              <a:t>higher risk of neonatal death, or to have respiratory &amp; cerebral complications during</a:t>
            </a:r>
          </a:p>
          <a:p>
            <a:pPr algn="l" rtl="0">
              <a:buNone/>
            </a:pPr>
            <a:r>
              <a:rPr lang="en-US" dirty="0" smtClean="0"/>
              <a:t>the neonatal period ( neonate intensive care unit).</a:t>
            </a:r>
            <a:endParaRPr lang="ar-IQ" dirty="0" smtClean="0"/>
          </a:p>
          <a:p>
            <a:pPr>
              <a:buNone/>
            </a:pPr>
            <a:endParaRPr lang="ar-IQ"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08720"/>
            <a:ext cx="8229600" cy="5217443"/>
          </a:xfrm>
        </p:spPr>
        <p:txBody>
          <a:bodyPr/>
          <a:lstStyle/>
          <a:p>
            <a:pPr algn="l" rtl="0">
              <a:buNone/>
            </a:pPr>
            <a:r>
              <a:rPr lang="en-US" b="1" dirty="0" smtClean="0"/>
              <a:t>2) Late newborn care:</a:t>
            </a:r>
          </a:p>
          <a:p>
            <a:pPr algn="l" rtl="0">
              <a:buNone/>
            </a:pPr>
            <a:r>
              <a:rPr lang="en-US" dirty="0" smtClean="0"/>
              <a:t>This should be done within the 1st 48 hours after birth by a pediatrician, this includes:</a:t>
            </a:r>
          </a:p>
          <a:p>
            <a:pPr algn="l" rtl="0">
              <a:buNone/>
            </a:pPr>
            <a:r>
              <a:rPr lang="en-US" dirty="0" smtClean="0"/>
              <a:t>examination of all systems with much more details than the immediate, all of the</a:t>
            </a:r>
          </a:p>
          <a:p>
            <a:pPr algn="l" rtl="0">
              <a:buNone/>
            </a:pPr>
            <a:r>
              <a:rPr lang="en-US" dirty="0" smtClean="0"/>
              <a:t>finding should be recorded. screening for certain diseases.</a:t>
            </a:r>
            <a:endParaRPr lang="ar-IQ"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289451"/>
          </a:xfrm>
        </p:spPr>
        <p:txBody>
          <a:bodyPr>
            <a:normAutofit/>
          </a:bodyPr>
          <a:lstStyle/>
          <a:p>
            <a:pPr algn="l" rtl="0">
              <a:buNone/>
            </a:pPr>
            <a:r>
              <a:rPr lang="en-US" dirty="0" smtClean="0"/>
              <a:t> </a:t>
            </a:r>
            <a:r>
              <a:rPr lang="en-US" b="1" dirty="0" smtClean="0"/>
              <a:t>Child’s development:</a:t>
            </a:r>
          </a:p>
          <a:p>
            <a:pPr algn="l" rtl="0">
              <a:buNone/>
            </a:pPr>
            <a:r>
              <a:rPr lang="en-US" dirty="0" smtClean="0"/>
              <a:t>There are various definitions of periods in a child's development, since each period is a range of individual differences regarding start and ending. Some age-related development periods and examples of defined intervals are:</a:t>
            </a:r>
          </a:p>
          <a:p>
            <a:pPr algn="l" rtl="0">
              <a:buNone/>
            </a:pPr>
            <a:r>
              <a:rPr lang="en-US" dirty="0" smtClean="0"/>
              <a:t>newborn (ages 0–1 month); infant (ages 1 month – 1 year); toddler (ages 1–3 years); preschooler (ages 4-6years); school-aged child (ages 6-13 years); adolescent (ages 13-</a:t>
            </a:r>
            <a:r>
              <a:rPr lang="en-US" b="1" dirty="0" smtClean="0">
                <a:solidFill>
                  <a:srgbClr val="FF0000"/>
                </a:solidFill>
              </a:rPr>
              <a:t>20</a:t>
            </a:r>
            <a:r>
              <a:rPr lang="en-US" dirty="0" smtClean="0"/>
              <a:t>).</a:t>
            </a:r>
            <a:endParaRPr lang="ar-IQ"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Aspects of child development</a:t>
            </a:r>
            <a:endParaRPr lang="ar-IQ" sz="4000" dirty="0"/>
          </a:p>
        </p:txBody>
      </p:sp>
      <p:sp>
        <p:nvSpPr>
          <p:cNvPr id="3" name="عنصر نائب للمحتوى 2"/>
          <p:cNvSpPr>
            <a:spLocks noGrp="1"/>
          </p:cNvSpPr>
          <p:nvPr>
            <p:ph idx="1"/>
          </p:nvPr>
        </p:nvSpPr>
        <p:spPr/>
        <p:txBody>
          <a:bodyPr/>
          <a:lstStyle/>
          <a:p>
            <a:pPr marL="514350" indent="-514350" algn="l" rtl="0">
              <a:buFont typeface="+mj-lt"/>
              <a:buAutoNum type="arabicParenR"/>
            </a:pPr>
            <a:r>
              <a:rPr lang="en-US" dirty="0" smtClean="0"/>
              <a:t>Physical growth. </a:t>
            </a:r>
          </a:p>
          <a:p>
            <a:pPr marL="514350" indent="-514350" algn="l" rtl="0">
              <a:buFont typeface="+mj-lt"/>
              <a:buAutoNum type="arabicParenR"/>
            </a:pPr>
            <a:r>
              <a:rPr lang="en-US" dirty="0" smtClean="0"/>
              <a:t>Motor development. 3) </a:t>
            </a:r>
          </a:p>
          <a:p>
            <a:pPr marL="514350" indent="-514350" algn="l" rtl="0">
              <a:buFont typeface="+mj-lt"/>
              <a:buAutoNum type="arabicParenR"/>
            </a:pPr>
            <a:r>
              <a:rPr lang="en-US" dirty="0" smtClean="0"/>
              <a:t>Cognitive/ Intellectual development.</a:t>
            </a:r>
          </a:p>
          <a:p>
            <a:pPr marL="514350" indent="-514350" algn="l" rtl="0">
              <a:buFont typeface="+mj-lt"/>
              <a:buAutoNum type="arabicParenR"/>
            </a:pPr>
            <a:r>
              <a:rPr lang="en-US" dirty="0" smtClean="0"/>
              <a:t>Social-emotional development . </a:t>
            </a:r>
          </a:p>
          <a:p>
            <a:pPr marL="514350" indent="-514350" algn="l" rtl="0">
              <a:buFont typeface="+mj-lt"/>
              <a:buAutoNum type="arabicParenR"/>
            </a:pPr>
            <a:r>
              <a:rPr lang="en-US" dirty="0" smtClean="0"/>
              <a:t>Language.</a:t>
            </a:r>
            <a:endParaRPr lang="ar-IQ"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Autofit/>
          </a:bodyPr>
          <a:lstStyle/>
          <a:p>
            <a:pPr algn="l" rtl="0">
              <a:buNone/>
            </a:pPr>
            <a:r>
              <a:rPr lang="en-US" sz="2800" b="1" dirty="0" smtClean="0"/>
              <a:t>Primitive reflexes:</a:t>
            </a:r>
          </a:p>
          <a:p>
            <a:pPr algn="l" rtl="0">
              <a:buNone/>
            </a:pPr>
            <a:r>
              <a:rPr lang="en-US" sz="2800" dirty="0" smtClean="0"/>
              <a:t>Are reflex actions originating in the central nervous system that are exhibited by normal infants but not neurologically intact adults, in response to particular stimuli.</a:t>
            </a:r>
          </a:p>
          <a:p>
            <a:pPr algn="l" rtl="0">
              <a:buNone/>
            </a:pPr>
            <a:r>
              <a:rPr lang="en-US" sz="2800" dirty="0" smtClean="0"/>
              <a:t>These primitive reflexes are also called </a:t>
            </a:r>
            <a:r>
              <a:rPr lang="en-US" sz="2800" b="1" dirty="0" smtClean="0"/>
              <a:t>infantile (infant or newborn) reflexes.</a:t>
            </a:r>
          </a:p>
          <a:p>
            <a:pPr algn="l" rtl="0">
              <a:buNone/>
            </a:pPr>
            <a:r>
              <a:rPr lang="en-US" sz="2800" dirty="0" smtClean="0"/>
              <a:t>These reflexes disappear as a child moves through normal child development.</a:t>
            </a:r>
          </a:p>
          <a:p>
            <a:pPr algn="l" rtl="0">
              <a:buNone/>
            </a:pPr>
            <a:r>
              <a:rPr lang="en-US" sz="2800" dirty="0" smtClean="0"/>
              <a:t>Tonic- neck reflex?, palmer reflex? , sucking reflex? , Moro reflex? , rooting reflex?</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404664"/>
            <a:ext cx="8640960" cy="6120680"/>
          </a:xfrm>
        </p:spPr>
        <p:txBody>
          <a:bodyPr>
            <a:noAutofit/>
          </a:bodyPr>
          <a:lstStyle/>
          <a:p>
            <a:pPr algn="l">
              <a:buNone/>
            </a:pPr>
            <a:r>
              <a:rPr lang="en-US" sz="2800" b="1" dirty="0" smtClean="0"/>
              <a:t>Health education:</a:t>
            </a:r>
          </a:p>
          <a:p>
            <a:pPr algn="l">
              <a:buNone/>
            </a:pPr>
            <a:r>
              <a:rPr lang="en-US" sz="2800" dirty="0" smtClean="0"/>
              <a:t>- </a:t>
            </a:r>
            <a:r>
              <a:rPr lang="en-US" sz="2800" b="1" dirty="0" smtClean="0"/>
              <a:t>Assessment of fetal wellbeing in low – risk pregnancy:</a:t>
            </a:r>
          </a:p>
          <a:p>
            <a:pPr algn="l">
              <a:buNone/>
            </a:pPr>
            <a:r>
              <a:rPr lang="en-US" sz="2800" dirty="0" smtClean="0"/>
              <a:t>-Fetal size assessment FL (</a:t>
            </a:r>
            <a:r>
              <a:rPr lang="en-US" sz="2800" dirty="0" err="1" smtClean="0"/>
              <a:t>Fundal</a:t>
            </a:r>
            <a:r>
              <a:rPr lang="en-US" sz="2800" dirty="0" smtClean="0"/>
              <a:t> level) or the </a:t>
            </a:r>
            <a:r>
              <a:rPr lang="en-US" sz="2800" dirty="0" err="1" smtClean="0"/>
              <a:t>symphyseal</a:t>
            </a:r>
            <a:r>
              <a:rPr lang="en-US" sz="2800" dirty="0" smtClean="0"/>
              <a:t> – </a:t>
            </a:r>
            <a:r>
              <a:rPr lang="en-US" sz="2800" dirty="0" err="1" smtClean="0"/>
              <a:t>fundal</a:t>
            </a:r>
            <a:r>
              <a:rPr lang="en-US" sz="2800" dirty="0" smtClean="0"/>
              <a:t> height.</a:t>
            </a:r>
          </a:p>
          <a:p>
            <a:pPr algn="l">
              <a:buNone/>
            </a:pPr>
            <a:r>
              <a:rPr lang="en-US" sz="2800" dirty="0" smtClean="0"/>
              <a:t>-Fetal kick count ( fetal movement ) at least 10 movements per 12 hours(a change in the kick count is more important than the absolute number). </a:t>
            </a:r>
          </a:p>
          <a:p>
            <a:pPr algn="l">
              <a:buNone/>
            </a:pPr>
            <a:r>
              <a:rPr lang="en-US" sz="2800" dirty="0" smtClean="0"/>
              <a:t>-Fetal movement absence precedes intrauterine fetal death by 48 hours</a:t>
            </a:r>
          </a:p>
          <a:p>
            <a:pPr algn="l">
              <a:buNone/>
            </a:pPr>
            <a:r>
              <a:rPr lang="en-US" sz="2800" dirty="0" smtClean="0"/>
              <a:t>-Fetal heart sounds ( </a:t>
            </a:r>
            <a:r>
              <a:rPr lang="en-US" sz="2800" dirty="0" err="1" smtClean="0"/>
              <a:t>bradycardia</a:t>
            </a:r>
            <a:r>
              <a:rPr lang="en-US" sz="2800" dirty="0" smtClean="0"/>
              <a:t> &amp; or tachycardia indicate possible fetal problem.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rtl="0">
              <a:buNone/>
            </a:pPr>
            <a:r>
              <a:rPr lang="en-US" dirty="0" smtClean="0"/>
              <a:t>Older children and adults with a neurological problems , may retain these reflexes and primitive reflexes may re-appear in adults because of certain neurological conditions including, but not limited to, dementia, traumatic lesions, and strokes.</a:t>
            </a:r>
            <a:endParaRPr lang="ar-IQ" dirty="0" smtClean="0"/>
          </a:p>
          <a:p>
            <a:pPr>
              <a:buNone/>
            </a:pPr>
            <a:endParaRPr lang="ar-IQ"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a:bodyPr>
          <a:lstStyle/>
          <a:p>
            <a:pPr algn="l" rtl="0">
              <a:buNone/>
            </a:pPr>
            <a:r>
              <a:rPr lang="en-US" dirty="0" smtClean="0"/>
              <a:t> </a:t>
            </a:r>
            <a:r>
              <a:rPr lang="en-US" b="1" dirty="0" smtClean="0"/>
              <a:t>Motor Development:</a:t>
            </a:r>
          </a:p>
          <a:p>
            <a:pPr algn="l" rtl="0">
              <a:buNone/>
            </a:pPr>
            <a:r>
              <a:rPr lang="en-US" dirty="0" smtClean="0"/>
              <a:t> Motor development is recorded in the health card in one simplified chart linked with the vaccination schedule.</a:t>
            </a:r>
          </a:p>
          <a:p>
            <a:pPr algn="l" rtl="0">
              <a:buNone/>
            </a:pPr>
            <a:r>
              <a:rPr lang="en-US" dirty="0" smtClean="0"/>
              <a:t> The (nurse) tick the mark  opposite the motor development if done by the child at the appropriate time.</a:t>
            </a:r>
          </a:p>
          <a:p>
            <a:pPr algn="l" rtl="0">
              <a:buNone/>
            </a:pPr>
            <a:r>
              <a:rPr lang="en-US" dirty="0" smtClean="0"/>
              <a:t> If there is a motor developmental delay the child is referred to the family doctor for further assessment</a:t>
            </a:r>
            <a:endParaRPr lang="ar-IQ"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lnSpcReduction="10000"/>
          </a:bodyPr>
          <a:lstStyle/>
          <a:p>
            <a:pPr algn="l" rtl="0">
              <a:buNone/>
            </a:pPr>
            <a:r>
              <a:rPr lang="en-US" dirty="0" smtClean="0"/>
              <a:t> </a:t>
            </a:r>
            <a:r>
              <a:rPr lang="en-US" b="1" dirty="0" smtClean="0"/>
              <a:t>Growth Monitoring:</a:t>
            </a:r>
          </a:p>
          <a:p>
            <a:pPr algn="l" rtl="0">
              <a:buNone/>
            </a:pPr>
            <a:r>
              <a:rPr lang="en-US" dirty="0" smtClean="0"/>
              <a:t> Growth monitoring is an important technique for identifying individuals, groups or communities whose growth is not keeping up with the expected pattern (Introduced in early seventies).</a:t>
            </a:r>
          </a:p>
          <a:p>
            <a:pPr algn="l" rtl="0">
              <a:buNone/>
            </a:pPr>
            <a:r>
              <a:rPr lang="en-US" dirty="0" smtClean="0"/>
              <a:t> Poor growth as a result of infection, malnutrition or other cause needs to be detected in order that corrective action may be taken.</a:t>
            </a:r>
          </a:p>
          <a:p>
            <a:pPr algn="l" rtl="0">
              <a:buNone/>
            </a:pPr>
            <a:r>
              <a:rPr lang="en-US" dirty="0" smtClean="0"/>
              <a:t> It’s a process of sequential measurements of the weight of Under 5 year’s children, in order to be able to detect signs of malnutrition (e.g. growth failure) as early as possible &amp; to correct this position.</a:t>
            </a:r>
            <a:endParaRPr lang="ar-IQ"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92500"/>
          </a:bodyPr>
          <a:lstStyle/>
          <a:p>
            <a:pPr algn="l" rtl="0">
              <a:buNone/>
            </a:pPr>
            <a:r>
              <a:rPr lang="en-US" dirty="0" smtClean="0"/>
              <a:t> This process should start soon after birth with the measurement of birth weight &amp; the recording of the Wt. on the growth chart. (Wt. for age).</a:t>
            </a:r>
          </a:p>
          <a:p>
            <a:pPr algn="l" rtl="0">
              <a:buNone/>
            </a:pPr>
            <a:r>
              <a:rPr lang="en-US" dirty="0" smtClean="0"/>
              <a:t> Growth monitoring is done for all children of both sexes less than 5 years through the primary health care (Family medicine) centers.</a:t>
            </a:r>
          </a:p>
          <a:p>
            <a:pPr algn="l" rtl="0">
              <a:buNone/>
            </a:pPr>
            <a:r>
              <a:rPr lang="en-US" dirty="0" smtClean="0"/>
              <a:t> It is done for the healthy child as a part of the Child care services (follow up visits).</a:t>
            </a:r>
          </a:p>
          <a:p>
            <a:pPr algn="l" rtl="0">
              <a:buNone/>
            </a:pPr>
            <a:r>
              <a:rPr lang="en-US" dirty="0" smtClean="0"/>
              <a:t> Nurses are directed to do growth monitoring every time the child comes to the unit for any reason.</a:t>
            </a:r>
            <a:endParaRPr lang="ar-IQ"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Growth Chart</a:t>
            </a:r>
            <a:endParaRPr lang="ar-IQ" sz="3600" dirty="0"/>
          </a:p>
        </p:txBody>
      </p:sp>
      <p:sp>
        <p:nvSpPr>
          <p:cNvPr id="3" name="عنصر نائب للمحتوى 2"/>
          <p:cNvSpPr>
            <a:spLocks noGrp="1"/>
          </p:cNvSpPr>
          <p:nvPr>
            <p:ph idx="1"/>
          </p:nvPr>
        </p:nvSpPr>
        <p:spPr>
          <a:xfrm>
            <a:off x="457200" y="1196752"/>
            <a:ext cx="8229600" cy="4929411"/>
          </a:xfrm>
        </p:spPr>
        <p:txBody>
          <a:bodyPr>
            <a:noAutofit/>
          </a:bodyPr>
          <a:lstStyle/>
          <a:p>
            <a:pPr algn="l" rtl="0">
              <a:buNone/>
            </a:pPr>
            <a:r>
              <a:rPr lang="en-US" sz="2400" dirty="0" smtClean="0"/>
              <a:t> A </a:t>
            </a:r>
            <a:r>
              <a:rPr lang="en-US" sz="2400" b="1" dirty="0" smtClean="0"/>
              <a:t>growth chart is used by pediatricians , family physicians and other health care </a:t>
            </a:r>
            <a:r>
              <a:rPr lang="en-US" sz="2400" dirty="0" smtClean="0"/>
              <a:t>providers to follow a child's growth over time.</a:t>
            </a:r>
          </a:p>
          <a:p>
            <a:pPr algn="l" rtl="0">
              <a:buNone/>
            </a:pPr>
            <a:r>
              <a:rPr lang="en-US" sz="2400" dirty="0" smtClean="0"/>
              <a:t> The </a:t>
            </a:r>
            <a:r>
              <a:rPr lang="en-US" sz="2400" b="1" dirty="0" smtClean="0"/>
              <a:t>height, weight, and head circumference of a child can be compared to the </a:t>
            </a:r>
            <a:r>
              <a:rPr lang="en-US" sz="2400" dirty="0" smtClean="0"/>
              <a:t>expected parameters of children of the same age and sex to determine whether the child is growing</a:t>
            </a:r>
          </a:p>
          <a:p>
            <a:pPr algn="l" rtl="0">
              <a:buNone/>
            </a:pPr>
            <a:r>
              <a:rPr lang="en-US" sz="2400" dirty="0" smtClean="0"/>
              <a:t> Growth charts are different for </a:t>
            </a:r>
            <a:r>
              <a:rPr lang="en-US" sz="2400" b="1" dirty="0" smtClean="0"/>
              <a:t>boys and girls, due in part to pubertal differences and </a:t>
            </a:r>
            <a:r>
              <a:rPr lang="en-US" sz="2400" dirty="0" smtClean="0"/>
              <a:t>disparity (inequality) in final adult height.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a:bodyPr>
          <a:lstStyle/>
          <a:p>
            <a:pPr algn="l" rtl="0">
              <a:buNone/>
            </a:pPr>
            <a:r>
              <a:rPr lang="en-US" dirty="0" smtClean="0"/>
              <a:t> Growth charts have been constructed by observing the growth of large numbers of normal children over time. Growth charts can also be gathered from a portion of the population considered to have been raised in more or less ideal environments, such as nutrition that conforms to pediatric guidelines, and no maternal smoking. Charts from these sources end up with slightly taller but thinner averages.</a:t>
            </a:r>
            <a:endParaRPr lang="ar-IQ" dirty="0" smtClean="0"/>
          </a:p>
          <a:p>
            <a:pPr>
              <a:buNone/>
            </a:pPr>
            <a:endParaRPr lang="ar-IQ"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85000" lnSpcReduction="10000"/>
          </a:bodyPr>
          <a:lstStyle/>
          <a:p>
            <a:pPr algn="l" rtl="0">
              <a:buNone/>
            </a:pPr>
            <a:r>
              <a:rPr lang="en-US" dirty="0" smtClean="0"/>
              <a:t> Growth charts can also be used to predict the </a:t>
            </a:r>
            <a:r>
              <a:rPr lang="en-US" b="1" dirty="0" smtClean="0"/>
              <a:t>expected adult height and weight of a </a:t>
            </a:r>
            <a:r>
              <a:rPr lang="en-US" dirty="0" smtClean="0"/>
              <a:t>child because, in general, children maintain a fairly constant growth curve.</a:t>
            </a:r>
          </a:p>
          <a:p>
            <a:pPr algn="l" rtl="0">
              <a:buNone/>
            </a:pPr>
            <a:r>
              <a:rPr lang="en-US" dirty="0" smtClean="0"/>
              <a:t> When a child </a:t>
            </a:r>
            <a:r>
              <a:rPr lang="en-US" b="1" dirty="0" smtClean="0"/>
              <a:t>deviates from his or her previously established growth curve, </a:t>
            </a:r>
            <a:r>
              <a:rPr lang="en-US" dirty="0" smtClean="0"/>
              <a:t>investigation into the cause is generally necessary. </a:t>
            </a:r>
            <a:r>
              <a:rPr lang="en-US" dirty="0" err="1" smtClean="0"/>
              <a:t>E.g</a:t>
            </a:r>
            <a:r>
              <a:rPr lang="en-US" dirty="0" smtClean="0"/>
              <a:t> indicate the onset of a chronic illness such as inflammatory bowel disease.</a:t>
            </a:r>
          </a:p>
          <a:p>
            <a:pPr algn="l" rtl="0">
              <a:buNone/>
            </a:pPr>
            <a:r>
              <a:rPr lang="en-US" dirty="0" smtClean="0"/>
              <a:t> Children with diseases such as Down syndrome follow distinct growth curves. Due to differences in normal growth rates between breastfed and formula fed babies, there are currently separate charts for breastfed babies which are based on normal growth</a:t>
            </a:r>
          </a:p>
          <a:p>
            <a:pPr algn="l" rtl="0">
              <a:buNone/>
            </a:pPr>
            <a:r>
              <a:rPr lang="en-US" dirty="0" smtClean="0"/>
              <a:t>patterns of exclusively breastfed babies.</a:t>
            </a:r>
            <a:endParaRPr lang="ar-IQ"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260648"/>
            <a:ext cx="8640960" cy="5865515"/>
          </a:xfrm>
        </p:spPr>
        <p:txBody>
          <a:bodyPr>
            <a:noAutofit/>
          </a:bodyPr>
          <a:lstStyle/>
          <a:p>
            <a:pPr algn="l" rtl="0">
              <a:buNone/>
            </a:pPr>
            <a:r>
              <a:rPr lang="en-US" sz="2800" dirty="0" smtClean="0"/>
              <a:t> we use the growth chart for every individual child, where wt. is the best indicator, as it is affected with anything that affect nutrition, appetite, income, psychological, infection.</a:t>
            </a:r>
          </a:p>
          <a:p>
            <a:pPr algn="l" rtl="0">
              <a:buNone/>
            </a:pPr>
            <a:r>
              <a:rPr lang="en-US" sz="2800" dirty="0" smtClean="0"/>
              <a:t> The birth weight is used as the 1st reading and wt is measured monthly and plotted on the chart joined by curve (growth curve) , The upper and lower lines on the chart correspond approximately "average" weight of healthy children (WHO "reference“ weights). The space between two lines has been called the {Road to Heath}, In : normal child ---------Up going curve. </a:t>
            </a:r>
          </a:p>
          <a:p>
            <a:pPr algn="l" rtl="0">
              <a:buNone/>
            </a:pPr>
            <a:r>
              <a:rPr lang="en-US" sz="2800" dirty="0" smtClean="0"/>
              <a:t>           No wt. gain  --------- Flat curve. </a:t>
            </a:r>
          </a:p>
          <a:p>
            <a:pPr algn="l" rtl="0">
              <a:buNone/>
            </a:pPr>
            <a:r>
              <a:rPr lang="en-US" sz="2800" dirty="0" smtClean="0"/>
              <a:t>           Wt. loss  ------------- Down going.</a:t>
            </a:r>
          </a:p>
          <a:p>
            <a:pPr algn="l" rtl="0">
              <a:buNone/>
            </a:pPr>
            <a:endParaRPr lang="ar-IQ"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lnSpcReduction="10000"/>
          </a:bodyPr>
          <a:lstStyle/>
          <a:p>
            <a:pPr algn="l" rtl="0">
              <a:buNone/>
            </a:pPr>
            <a:r>
              <a:rPr lang="en-US" dirty="0" smtClean="0"/>
              <a:t> Record any immunization received in the appropriate space. When potting the child's weight it is important to plot the weight above correct month of the chart.</a:t>
            </a:r>
          </a:p>
          <a:p>
            <a:pPr algn="l" rtl="0">
              <a:buNone/>
            </a:pPr>
            <a:r>
              <a:rPr lang="en-US" dirty="0" smtClean="0"/>
              <a:t> Lack of attention to the rising problem of obesity &amp; concentrating mainly on under nutrition.</a:t>
            </a:r>
          </a:p>
          <a:p>
            <a:pPr algn="l" rtl="0">
              <a:buNone/>
            </a:pPr>
            <a:r>
              <a:rPr lang="en-US" dirty="0" smtClean="0"/>
              <a:t> </a:t>
            </a:r>
            <a:r>
              <a:rPr lang="en-US" b="1" dirty="0" smtClean="0"/>
              <a:t>What Factors Affect a Child's Growth?</a:t>
            </a:r>
          </a:p>
          <a:p>
            <a:pPr algn="l" rtl="0">
              <a:buNone/>
            </a:pPr>
            <a:r>
              <a:rPr lang="en-US" dirty="0" smtClean="0"/>
              <a:t>Genetics, gender, nutrition, physical activity, health problems, environment, and hormones all influence a child's height and weight.</a:t>
            </a:r>
            <a:endParaRPr lang="ar-IQ"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899592" y="260648"/>
            <a:ext cx="7128792" cy="63367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algn="l">
              <a:buNone/>
            </a:pPr>
            <a:r>
              <a:rPr lang="en-US" b="1" dirty="0" smtClean="0"/>
              <a:t>Assessment of fetal wellbeing in low risk pregnancy at 37 weeks:</a:t>
            </a:r>
          </a:p>
          <a:p>
            <a:pPr algn="l">
              <a:buNone/>
            </a:pPr>
            <a:r>
              <a:rPr lang="en-US" dirty="0" smtClean="0"/>
              <a:t>* Assessment of fetal size , lie , and presentation</a:t>
            </a:r>
          </a:p>
          <a:p>
            <a:pPr algn="l">
              <a:buNone/>
            </a:pPr>
            <a:r>
              <a:rPr lang="en-US" dirty="0" smtClean="0"/>
              <a:t>* Assessment of pelvic capacity if there is suspicion of pelvic inadequacy (stature &lt; 145 cm , pelvic fractures , or previous C\S for </a:t>
            </a:r>
            <a:r>
              <a:rPr lang="en-US" dirty="0" err="1" smtClean="0"/>
              <a:t>cephalo</a:t>
            </a:r>
            <a:r>
              <a:rPr lang="en-US" dirty="0" smtClean="0"/>
              <a:t>-pelvic disproportion CPD)</a:t>
            </a:r>
          </a:p>
          <a:p>
            <a:pPr algn="l">
              <a:buNone/>
            </a:pPr>
            <a:r>
              <a:rPr lang="en-US" dirty="0" smtClean="0"/>
              <a:t>* The degree of engagement of the presenting part</a:t>
            </a:r>
            <a:endParaRPr lang="ar-IQ" dirty="0" smtClean="0"/>
          </a:p>
          <a:p>
            <a:pPr algn="l">
              <a:buNone/>
            </a:pPr>
            <a:endParaRPr lang="ar-IQ"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70000" lnSpcReduction="20000"/>
          </a:bodyPr>
          <a:lstStyle/>
          <a:p>
            <a:pPr algn="l" rtl="0">
              <a:buNone/>
            </a:pPr>
            <a:r>
              <a:rPr lang="en-US" dirty="0" smtClean="0"/>
              <a:t> </a:t>
            </a:r>
            <a:r>
              <a:rPr lang="en-US" b="1" dirty="0" smtClean="0"/>
              <a:t>Children at Risk</a:t>
            </a:r>
          </a:p>
          <a:p>
            <a:pPr algn="l" rtl="0">
              <a:buNone/>
            </a:pPr>
            <a:r>
              <a:rPr lang="en-US" dirty="0" smtClean="0"/>
              <a:t>Certain risk factors have an influence on child's nutritional state; those children need more care and more frequent follow up visits. These risk factors are related to medical, social, economic and educational conditions and may include:</a:t>
            </a:r>
          </a:p>
          <a:p>
            <a:pPr marL="514350" indent="-514350" algn="l" rtl="0">
              <a:buFont typeface="+mj-lt"/>
              <a:buAutoNum type="arabicParenR"/>
            </a:pPr>
            <a:r>
              <a:rPr lang="en-US" dirty="0" smtClean="0"/>
              <a:t>LBW</a:t>
            </a:r>
          </a:p>
          <a:p>
            <a:pPr marL="514350" indent="-514350" algn="l" rtl="0">
              <a:buFont typeface="+mj-lt"/>
              <a:buAutoNum type="arabicParenR"/>
            </a:pPr>
            <a:r>
              <a:rPr lang="en-US" dirty="0" smtClean="0"/>
              <a:t>Twins or multiple births</a:t>
            </a:r>
          </a:p>
          <a:p>
            <a:pPr marL="514350" indent="-514350" algn="l" rtl="0">
              <a:buFont typeface="+mj-lt"/>
              <a:buAutoNum type="arabicParenR"/>
            </a:pPr>
            <a:r>
              <a:rPr lang="en-US" dirty="0" smtClean="0"/>
              <a:t>Many children in a family, brothers or sisters undernourished</a:t>
            </a:r>
          </a:p>
          <a:p>
            <a:pPr marL="514350" indent="-514350" algn="l" rtl="0">
              <a:buFont typeface="+mj-lt"/>
              <a:buAutoNum type="arabicParenR"/>
            </a:pPr>
            <a:r>
              <a:rPr lang="en-US" dirty="0" smtClean="0"/>
              <a:t>Short spacing {short intervals between births}</a:t>
            </a:r>
          </a:p>
          <a:p>
            <a:pPr marL="514350" indent="-514350" algn="l" rtl="0">
              <a:buFont typeface="+mj-lt"/>
              <a:buAutoNum type="arabicParenR"/>
            </a:pPr>
            <a:r>
              <a:rPr lang="en-US" dirty="0" smtClean="0"/>
              <a:t>Poor growth in early life</a:t>
            </a:r>
          </a:p>
          <a:p>
            <a:pPr marL="514350" indent="-514350" algn="l" rtl="0">
              <a:buFont typeface="+mj-lt"/>
              <a:buAutoNum type="arabicParenR"/>
            </a:pPr>
            <a:r>
              <a:rPr lang="en-US" dirty="0" smtClean="0"/>
              <a:t>Early stopping of breast feeding {i.e. before 6 mothers}</a:t>
            </a:r>
          </a:p>
          <a:p>
            <a:pPr marL="514350" indent="-514350" algn="l" rtl="0">
              <a:buFont typeface="+mj-lt"/>
              <a:buAutoNum type="arabicParenR"/>
            </a:pPr>
            <a:r>
              <a:rPr lang="en-US" dirty="0" smtClean="0"/>
              <a:t>Introduction of complementary food either too early or too late</a:t>
            </a:r>
          </a:p>
          <a:p>
            <a:pPr marL="514350" indent="-514350" algn="l" rtl="0">
              <a:buFont typeface="+mj-lt"/>
              <a:buAutoNum type="arabicParenR"/>
            </a:pPr>
            <a:r>
              <a:rPr lang="en-US" dirty="0" smtClean="0"/>
              <a:t>Many episodes of infection</a:t>
            </a:r>
          </a:p>
          <a:p>
            <a:pPr marL="514350" indent="-514350" algn="l" rtl="0">
              <a:buFont typeface="+mj-lt"/>
              <a:buAutoNum type="arabicParenR"/>
            </a:pPr>
            <a:r>
              <a:rPr lang="en-US" dirty="0" smtClean="0"/>
              <a:t>Poverty- 3 or more children in family died</a:t>
            </a:r>
          </a:p>
          <a:p>
            <a:pPr marL="514350" indent="-514350" algn="l" rtl="0">
              <a:buFont typeface="+mj-lt"/>
              <a:buAutoNum type="arabicParenR"/>
            </a:pPr>
            <a:r>
              <a:rPr lang="en-US" dirty="0" smtClean="0"/>
              <a:t>Children with only one parent</a:t>
            </a:r>
          </a:p>
          <a:p>
            <a:pPr marL="514350" indent="-514350" algn="l" rtl="0">
              <a:buFont typeface="+mj-lt"/>
              <a:buAutoNum type="arabicParenR"/>
            </a:pPr>
            <a:r>
              <a:rPr lang="en-US" dirty="0" smtClean="0"/>
              <a:t>Illiterate mother.</a:t>
            </a:r>
            <a:endParaRPr lang="ar-IQ"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buNone/>
            </a:pPr>
            <a:r>
              <a:rPr lang="en-US" sz="9600" b="1" dirty="0" smtClean="0"/>
              <a:t>End </a:t>
            </a:r>
            <a:endParaRPr lang="ar-IQ" sz="9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Alarming Symptoms &amp; Signs:</a:t>
            </a:r>
            <a:endParaRPr lang="ar-IQ" sz="3600" dirty="0"/>
          </a:p>
        </p:txBody>
      </p:sp>
      <p:sp>
        <p:nvSpPr>
          <p:cNvPr id="3" name="عنصر نائب للمحتوى 2"/>
          <p:cNvSpPr>
            <a:spLocks noGrp="1"/>
          </p:cNvSpPr>
          <p:nvPr>
            <p:ph idx="1"/>
          </p:nvPr>
        </p:nvSpPr>
        <p:spPr/>
        <p:txBody>
          <a:bodyPr>
            <a:normAutofit fontScale="92500" lnSpcReduction="20000"/>
          </a:bodyPr>
          <a:lstStyle/>
          <a:p>
            <a:pPr algn="l">
              <a:buNone/>
            </a:pPr>
            <a:r>
              <a:rPr lang="en-US" dirty="0" smtClean="0"/>
              <a:t>-Pregnant women should be advised to seek immediate medical care if they experience any of the following symptoms or signs :</a:t>
            </a:r>
          </a:p>
          <a:p>
            <a:pPr algn="l">
              <a:buNone/>
            </a:pPr>
            <a:r>
              <a:rPr lang="en-US" dirty="0" smtClean="0"/>
              <a:t> Vaginal bleeding, Sever edema, Passage of fluid from the vagina .</a:t>
            </a:r>
          </a:p>
          <a:p>
            <a:pPr algn="l">
              <a:buNone/>
            </a:pPr>
            <a:r>
              <a:rPr lang="en-US" dirty="0" smtClean="0"/>
              <a:t> Abnormal gain or loss of weight, Decrease or cessation of fetal movement .</a:t>
            </a:r>
          </a:p>
          <a:p>
            <a:pPr algn="l">
              <a:buNone/>
            </a:pPr>
            <a:r>
              <a:rPr lang="en-US" dirty="0" smtClean="0"/>
              <a:t> Sever, persistent or recurrent headache, Visual disturbance (blurred vision)</a:t>
            </a:r>
          </a:p>
          <a:p>
            <a:pPr algn="l">
              <a:buNone/>
            </a:pPr>
            <a:r>
              <a:rPr lang="en-US" dirty="0" smtClean="0"/>
              <a:t> </a:t>
            </a:r>
            <a:r>
              <a:rPr lang="en-US" dirty="0" err="1" smtClean="0"/>
              <a:t>Epigastric</a:t>
            </a:r>
            <a:r>
              <a:rPr lang="en-US" dirty="0" smtClean="0"/>
              <a:t> pain, Fever, Lower AP, Respiratory discomfort or </a:t>
            </a:r>
            <a:r>
              <a:rPr lang="en-US" dirty="0" err="1" smtClean="0"/>
              <a:t>dyspnea</a:t>
            </a:r>
            <a:r>
              <a:rPr lang="en-US" dirty="0" smtClean="0"/>
              <a:t> &amp; Convulsion</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20688"/>
            <a:ext cx="8229600" cy="1512168"/>
          </a:xfrm>
        </p:spPr>
        <p:txBody>
          <a:bodyPr>
            <a:noAutofit/>
          </a:bodyPr>
          <a:lstStyle/>
          <a:p>
            <a:pPr algn="l"/>
            <a:r>
              <a:rPr lang="en-US" sz="2400" dirty="0" smtClean="0"/>
              <a:t>- Immunization:</a:t>
            </a:r>
            <a:r>
              <a:rPr lang="en-US" sz="2400" b="1" i="1" dirty="0" smtClean="0"/>
              <a:t/>
            </a:r>
            <a:br>
              <a:rPr lang="en-US" sz="2400" b="1" i="1" dirty="0" smtClean="0"/>
            </a:br>
            <a:r>
              <a:rPr lang="en-US" sz="2400" dirty="0" smtClean="0"/>
              <a:t>Only tetanus </a:t>
            </a:r>
            <a:r>
              <a:rPr lang="en-US" sz="2400" dirty="0" err="1" smtClean="0"/>
              <a:t>toxoid</a:t>
            </a:r>
            <a:r>
              <a:rPr lang="en-US" sz="2400" dirty="0" smtClean="0"/>
              <a:t> (</a:t>
            </a:r>
            <a:r>
              <a:rPr lang="en-US" sz="2400" b="1" dirty="0" smtClean="0"/>
              <a:t>TT ) is needed to prevent tetanus </a:t>
            </a:r>
            <a:r>
              <a:rPr lang="en-US" sz="2400" b="1" dirty="0" err="1" smtClean="0"/>
              <a:t>neonatorum</a:t>
            </a:r>
            <a:r>
              <a:rPr lang="en-US" sz="2400" b="1" dirty="0" smtClean="0"/>
              <a:t>.</a:t>
            </a:r>
            <a:br>
              <a:rPr lang="en-US" sz="2400" b="1" dirty="0" smtClean="0"/>
            </a:br>
            <a:r>
              <a:rPr lang="en-US" sz="2400" b="1" i="1" dirty="0" smtClean="0"/>
              <a:t>The following Schedule is used in Iraq:</a:t>
            </a:r>
            <a:br>
              <a:rPr lang="en-US" sz="2400" b="1" i="1" dirty="0" smtClean="0"/>
            </a:br>
            <a:r>
              <a:rPr lang="ar-IQ" sz="2400" dirty="0" smtClean="0"/>
              <a:t/>
            </a:r>
            <a:br>
              <a:rPr lang="ar-IQ" sz="2400" dirty="0" smtClean="0"/>
            </a:br>
            <a:endParaRPr lang="ar-IQ" sz="2400"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251520" y="1844824"/>
            <a:ext cx="8640960" cy="460851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fontScale="92500" lnSpcReduction="10000"/>
          </a:bodyPr>
          <a:lstStyle/>
          <a:p>
            <a:pPr algn="l">
              <a:buNone/>
            </a:pPr>
            <a:r>
              <a:rPr lang="en-US" dirty="0" smtClean="0"/>
              <a:t> </a:t>
            </a:r>
            <a:r>
              <a:rPr lang="en-US" b="1" dirty="0" smtClean="0"/>
              <a:t>Nutrition of pregnant women:</a:t>
            </a:r>
          </a:p>
          <a:p>
            <a:pPr algn="l">
              <a:buNone/>
            </a:pPr>
            <a:r>
              <a:rPr lang="en-US" dirty="0" smtClean="0"/>
              <a:t>-The developing fetus is influenced mostly by diet between 17 &amp; 56 days after conception,</a:t>
            </a:r>
          </a:p>
          <a:p>
            <a:pPr algn="l">
              <a:buNone/>
            </a:pPr>
            <a:r>
              <a:rPr lang="en-US" dirty="0" smtClean="0"/>
              <a:t>therefore diet should be optimal before pregnancy.</a:t>
            </a:r>
          </a:p>
          <a:p>
            <a:pPr algn="l">
              <a:buNone/>
            </a:pPr>
            <a:r>
              <a:rPr lang="en-US" dirty="0" smtClean="0"/>
              <a:t> </a:t>
            </a:r>
            <a:r>
              <a:rPr lang="en-US" b="1" dirty="0" smtClean="0"/>
              <a:t>Ideal nutritional regimen for the pregnant women is by:</a:t>
            </a:r>
          </a:p>
          <a:p>
            <a:pPr algn="l">
              <a:buNone/>
            </a:pPr>
            <a:r>
              <a:rPr lang="en-US" dirty="0" smtClean="0"/>
              <a:t>A. Increasing the caloric requirement by 200 kcal / day.</a:t>
            </a:r>
          </a:p>
          <a:p>
            <a:pPr algn="l">
              <a:buNone/>
            </a:pPr>
            <a:r>
              <a:rPr lang="en-US" dirty="0" smtClean="0"/>
              <a:t>B. Increasing protein intake by 20% , calcium by 50%</a:t>
            </a:r>
          </a:p>
          <a:p>
            <a:pPr algn="l">
              <a:buNone/>
            </a:pPr>
            <a:r>
              <a:rPr lang="en-US" dirty="0" smtClean="0"/>
              <a:t>C. Doubling her folic &amp; iron intake.</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404664"/>
            <a:ext cx="8496944" cy="5976664"/>
          </a:xfrm>
        </p:spPr>
        <p:txBody>
          <a:bodyPr>
            <a:normAutofit fontScale="92500" lnSpcReduction="10000"/>
          </a:bodyPr>
          <a:lstStyle/>
          <a:p>
            <a:pPr algn="l">
              <a:buNone/>
            </a:pPr>
            <a:r>
              <a:rPr lang="en-US" dirty="0" smtClean="0"/>
              <a:t> </a:t>
            </a:r>
            <a:r>
              <a:rPr lang="en-US" b="1" dirty="0" smtClean="0"/>
              <a:t>Supplementation for pregnant women :</a:t>
            </a:r>
          </a:p>
          <a:p>
            <a:pPr algn="l">
              <a:buNone/>
            </a:pPr>
            <a:r>
              <a:rPr lang="en-US" dirty="0" smtClean="0"/>
              <a:t>1) </a:t>
            </a:r>
            <a:r>
              <a:rPr lang="en-US" b="1" dirty="0" smtClean="0"/>
              <a:t>Iron (30mg of ferrous iron / day)</a:t>
            </a:r>
          </a:p>
          <a:p>
            <a:pPr algn="l">
              <a:buNone/>
            </a:pPr>
            <a:r>
              <a:rPr lang="en-US" dirty="0" smtClean="0"/>
              <a:t>-drugs used are either : ferrous </a:t>
            </a:r>
            <a:r>
              <a:rPr lang="en-US" dirty="0" err="1" smtClean="0"/>
              <a:t>gluconat</a:t>
            </a:r>
            <a:r>
              <a:rPr lang="en-US" dirty="0" smtClean="0"/>
              <a:t>, ferrous </a:t>
            </a:r>
            <a:r>
              <a:rPr lang="en-US" dirty="0" err="1" smtClean="0"/>
              <a:t>fumarate</a:t>
            </a:r>
            <a:r>
              <a:rPr lang="en-US" dirty="0" smtClean="0"/>
              <a:t>, or ferrous sulfate</a:t>
            </a:r>
          </a:p>
          <a:p>
            <a:pPr algn="l">
              <a:buNone/>
            </a:pPr>
            <a:r>
              <a:rPr lang="en-US" dirty="0" smtClean="0"/>
              <a:t>-A dose of 30 mg elemental iron /day should be enough for most women.</a:t>
            </a:r>
          </a:p>
          <a:p>
            <a:pPr algn="l">
              <a:buNone/>
            </a:pPr>
            <a:r>
              <a:rPr lang="en-US" dirty="0" smtClean="0"/>
              <a:t>-women pregnant with twins , those who book for antenatal care late in pregnancy , or taken iron irregularly can take ( 60 – 100 mg/ day ) .</a:t>
            </a:r>
          </a:p>
          <a:p>
            <a:pPr algn="l">
              <a:buNone/>
            </a:pPr>
            <a:r>
              <a:rPr lang="en-US" dirty="0" smtClean="0"/>
              <a:t>-</a:t>
            </a:r>
            <a:r>
              <a:rPr lang="en-US" dirty="0" err="1" smtClean="0"/>
              <a:t>Anaemic</a:t>
            </a:r>
            <a:r>
              <a:rPr lang="en-US" dirty="0" smtClean="0"/>
              <a:t> women should take 200 mg / day .</a:t>
            </a:r>
          </a:p>
          <a:p>
            <a:pPr algn="l">
              <a:buNone/>
            </a:pPr>
            <a:r>
              <a:rPr lang="en-US" dirty="0" smtClean="0"/>
              <a:t>-Iron requirements are increased only in the latter half of pregnancy .</a:t>
            </a:r>
          </a:p>
          <a:p>
            <a:pPr algn="l">
              <a:buNone/>
            </a:pP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476672"/>
            <a:ext cx="8496944" cy="6048672"/>
          </a:xfrm>
        </p:spPr>
        <p:txBody>
          <a:bodyPr>
            <a:normAutofit fontScale="85000" lnSpcReduction="10000"/>
          </a:bodyPr>
          <a:lstStyle/>
          <a:p>
            <a:pPr algn="l">
              <a:buNone/>
            </a:pPr>
            <a:r>
              <a:rPr lang="en-US" dirty="0" smtClean="0"/>
              <a:t>2) </a:t>
            </a:r>
            <a:r>
              <a:rPr lang="en-US" b="1" dirty="0" smtClean="0"/>
              <a:t>Folic acid supplementation (400 </a:t>
            </a:r>
            <a:r>
              <a:rPr lang="en-US" b="1" dirty="0" err="1" smtClean="0"/>
              <a:t>μg</a:t>
            </a:r>
            <a:r>
              <a:rPr lang="en-US" b="1" dirty="0" smtClean="0"/>
              <a:t>/ day):</a:t>
            </a:r>
          </a:p>
          <a:p>
            <a:pPr algn="l">
              <a:buNone/>
            </a:pPr>
            <a:r>
              <a:rPr lang="en-US" dirty="0" smtClean="0"/>
              <a:t>-</a:t>
            </a:r>
            <a:r>
              <a:rPr lang="en-US" dirty="0" err="1" smtClean="0"/>
              <a:t>Megaloblastic</a:t>
            </a:r>
            <a:r>
              <a:rPr lang="en-US" dirty="0" smtClean="0"/>
              <a:t> anemia from deficiency of folic acid may occur during pregnancy. </a:t>
            </a:r>
          </a:p>
          <a:p>
            <a:pPr algn="l">
              <a:buNone/>
            </a:pPr>
            <a:r>
              <a:rPr lang="en-US" dirty="0" smtClean="0"/>
              <a:t>To prevent </a:t>
            </a:r>
            <a:r>
              <a:rPr lang="en-US" dirty="0" err="1" smtClean="0"/>
              <a:t>megaloblastic</a:t>
            </a:r>
            <a:r>
              <a:rPr lang="en-US" dirty="0" smtClean="0"/>
              <a:t> anemia , it is recommended that women take 0.4 mg folic acid/day throughout pregnancy.</a:t>
            </a:r>
          </a:p>
          <a:p>
            <a:pPr algn="l">
              <a:buNone/>
            </a:pPr>
            <a:r>
              <a:rPr lang="en-US" dirty="0" smtClean="0"/>
              <a:t>-It is recommended that women at high risk for neural tube defects ( who had offspring with neural tube defects , who has neural tube defects herself , or a strong</a:t>
            </a:r>
          </a:p>
          <a:p>
            <a:pPr algn="l">
              <a:buNone/>
            </a:pPr>
            <a:r>
              <a:rPr lang="en-US" dirty="0" smtClean="0"/>
              <a:t>family history of the disorder ) take a supplement of 4 to 5 mg of folic acid / day at least two months prior to conception and for the first 12 weeks.</a:t>
            </a:r>
          </a:p>
          <a:p>
            <a:pPr algn="l">
              <a:buNone/>
            </a:pPr>
            <a:r>
              <a:rPr lang="en-US" dirty="0" smtClean="0"/>
              <a:t>-Women on antiepileptic drugs, e.g. </a:t>
            </a:r>
            <a:r>
              <a:rPr lang="en-US" dirty="0" err="1" smtClean="0"/>
              <a:t>carbamazepine</a:t>
            </a:r>
            <a:r>
              <a:rPr lang="en-US" dirty="0" smtClean="0"/>
              <a:t> and especially </a:t>
            </a:r>
            <a:r>
              <a:rPr lang="en-US" dirty="0" err="1" smtClean="0"/>
              <a:t>valproate</a:t>
            </a:r>
            <a:r>
              <a:rPr lang="en-US" dirty="0" smtClean="0"/>
              <a:t> , may need higher doses of folic acid to combat </a:t>
            </a:r>
            <a:r>
              <a:rPr lang="en-US" dirty="0" err="1" smtClean="0"/>
              <a:t>folate</a:t>
            </a:r>
            <a:r>
              <a:rPr lang="en-US" dirty="0" smtClean="0"/>
              <a:t> deficiency .</a:t>
            </a: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2981</Words>
  <Application>Microsoft Office PowerPoint</Application>
  <PresentationFormat>عرض على الشاشة (3:4)‏</PresentationFormat>
  <Paragraphs>234</Paragraphs>
  <Slides>41</Slides>
  <Notes>0</Notes>
  <HiddenSlides>0</HiddenSlides>
  <MMClips>0</MMClips>
  <ScaleCrop>false</ScaleCrop>
  <HeadingPairs>
    <vt:vector size="4" baseType="variant">
      <vt:variant>
        <vt:lpstr>سمة</vt:lpstr>
      </vt:variant>
      <vt:variant>
        <vt:i4>1</vt:i4>
      </vt:variant>
      <vt:variant>
        <vt:lpstr>عناوين الشرائح</vt:lpstr>
      </vt:variant>
      <vt:variant>
        <vt:i4>41</vt:i4>
      </vt:variant>
    </vt:vector>
  </HeadingPairs>
  <TitlesOfParts>
    <vt:vector size="42" baseType="lpstr">
      <vt:lpstr>سمة Office</vt:lpstr>
      <vt:lpstr>Maternal &amp; Child health services MCH services-L3</vt:lpstr>
      <vt:lpstr>الشريحة 2</vt:lpstr>
      <vt:lpstr>الشريحة 3</vt:lpstr>
      <vt:lpstr>الشريحة 4</vt:lpstr>
      <vt:lpstr>Alarming Symptoms &amp; Signs:</vt:lpstr>
      <vt:lpstr>- Immunization: Only tetanus toxoid (TT ) is needed to prevent tetanus neonatorum. The following Schedule is used in Iraq:  </vt:lpstr>
      <vt:lpstr>الشريحة 7</vt:lpstr>
      <vt:lpstr>الشريحة 8</vt:lpstr>
      <vt:lpstr>الشريحة 9</vt:lpstr>
      <vt:lpstr>Common problems associated with pregnancy affecting diet &amp; nutrition of pregnant women:</vt:lpstr>
      <vt:lpstr>الشريحة 11</vt:lpstr>
      <vt:lpstr>الشريحة 12</vt:lpstr>
      <vt:lpstr>الشريحة 13</vt:lpstr>
      <vt:lpstr>Health education for pregnant women</vt:lpstr>
      <vt:lpstr>الشريحة 15</vt:lpstr>
      <vt:lpstr>الشريحة 16</vt:lpstr>
      <vt:lpstr>الشريحة 17</vt:lpstr>
      <vt:lpstr>الشريحة 18</vt:lpstr>
      <vt:lpstr>Child Health Care </vt:lpstr>
      <vt:lpstr>الشريحة 20</vt:lpstr>
      <vt:lpstr>الشريحة 21</vt:lpstr>
      <vt:lpstr>الشريحة 22</vt:lpstr>
      <vt:lpstr>الشريحة 23</vt:lpstr>
      <vt:lpstr>الشريحة 24</vt:lpstr>
      <vt:lpstr>الشريحة 25</vt:lpstr>
      <vt:lpstr>الشريحة 26</vt:lpstr>
      <vt:lpstr>الشريحة 27</vt:lpstr>
      <vt:lpstr>Aspects of child development</vt:lpstr>
      <vt:lpstr>الشريحة 29</vt:lpstr>
      <vt:lpstr>الشريحة 30</vt:lpstr>
      <vt:lpstr>الشريحة 31</vt:lpstr>
      <vt:lpstr>الشريحة 32</vt:lpstr>
      <vt:lpstr>الشريحة 33</vt:lpstr>
      <vt:lpstr>Growth Chart</vt:lpstr>
      <vt:lpstr>الشريحة 35</vt:lpstr>
      <vt:lpstr>الشريحة 36</vt:lpstr>
      <vt:lpstr>الشريحة 37</vt:lpstr>
      <vt:lpstr>الشريحة 38</vt:lpstr>
      <vt:lpstr>الشريحة 39</vt:lpstr>
      <vt:lpstr>الشريحة 40</vt:lpstr>
      <vt:lpstr>الشريحة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6</cp:revision>
  <dcterms:created xsi:type="dcterms:W3CDTF">2018-02-27T21:56:02Z</dcterms:created>
  <dcterms:modified xsi:type="dcterms:W3CDTF">2019-03-10T19:45:01Z</dcterms:modified>
</cp:coreProperties>
</file>