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811" r:id="rId2"/>
  </p:sldMasterIdLst>
  <p:sldIdLst>
    <p:sldId id="336" r:id="rId3"/>
    <p:sldId id="337" r:id="rId4"/>
    <p:sldId id="291" r:id="rId5"/>
    <p:sldId id="259" r:id="rId6"/>
    <p:sldId id="263" r:id="rId7"/>
    <p:sldId id="260" r:id="rId8"/>
    <p:sldId id="262" r:id="rId9"/>
    <p:sldId id="293" r:id="rId10"/>
    <p:sldId id="295" r:id="rId11"/>
    <p:sldId id="268" r:id="rId12"/>
    <p:sldId id="270" r:id="rId13"/>
    <p:sldId id="272" r:id="rId14"/>
    <p:sldId id="296" r:id="rId15"/>
    <p:sldId id="297" r:id="rId16"/>
    <p:sldId id="280" r:id="rId17"/>
    <p:sldId id="282" r:id="rId18"/>
    <p:sldId id="299" r:id="rId19"/>
    <p:sldId id="301" r:id="rId20"/>
    <p:sldId id="303" r:id="rId21"/>
    <p:sldId id="288" r:id="rId22"/>
    <p:sldId id="305" r:id="rId23"/>
    <p:sldId id="307" r:id="rId24"/>
    <p:sldId id="308" r:id="rId25"/>
    <p:sldId id="310" r:id="rId26"/>
    <p:sldId id="312" r:id="rId27"/>
    <p:sldId id="313" r:id="rId28"/>
    <p:sldId id="314" r:id="rId29"/>
    <p:sldId id="335" r:id="rId30"/>
    <p:sldId id="320" r:id="rId31"/>
    <p:sldId id="323" r:id="rId32"/>
    <p:sldId id="325" r:id="rId33"/>
    <p:sldId id="326" r:id="rId34"/>
    <p:sldId id="328" r:id="rId35"/>
    <p:sldId id="330" r:id="rId36"/>
    <p:sldId id="333" r:id="rId37"/>
    <p:sldId id="334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altLang="ar-IQ" noProof="0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ar-IQ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47574-6C65-46F6-9F57-834092E46B4E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5E425-89AF-4D12-A1B9-6B6876AA0052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CA4AF-014A-4DC3-91F2-58FEB55E5EF8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شكل بيضاوي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8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7FEE47-F887-4924-908E-8CF4CF736511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09F93-1A2F-4432-86E7-7E3BDC18B1E5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مستطيل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شكل بيضاوي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شكل بيضاوي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9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10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2EC84C-553A-4AC1-B98F-F360BA092F23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31721-594C-4D81-A43F-126132B5119B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178CBF-655C-4902-A815-6044562883EE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4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2952E-857E-4A80-9D1A-1CE98A3E22DC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مستطيل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D187A4-A921-40FA-8B78-EA19F8820BAA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0CB310-2CE2-4F1C-826F-930F4ADA4818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716BF-9AF2-4F04-B4F0-C78E1FFF9609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مخطط انسيابي: معالجة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مخطط انسيابي: معالجة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9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10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880D21-CFA2-4C4F-96C3-DAA98C7E3CFF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FBDEF-1401-4A55-9739-F2BCFB5BCA0F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عنصر نائب لرقم الشريحة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E266E-93DF-4581-B463-0EFB4FE92F90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29E6A-21F7-4141-AC49-EF163C32E3E4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D4EB9-C5B4-4A94-8387-BA0B3CA253A1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EA6D5-1F6B-47AB-B439-A99A057676CD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14EE3-8D52-4CDC-8389-9F5E47B9ED3B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4E698-4567-45FF-85D8-C129A2B79F5C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CC67E-BB3D-4B23-96C5-FDC0C8C0B1B2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IQ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4D919-BD78-41F3-B030-2F40A637F154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IQ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IQ" smtClean="0"/>
              <a:t>Click to edit Master text styles</a:t>
            </a:r>
          </a:p>
          <a:p>
            <a:pPr lvl="1"/>
            <a:r>
              <a:rPr lang="en-US" altLang="ar-IQ" smtClean="0"/>
              <a:t>Second level</a:t>
            </a:r>
          </a:p>
          <a:p>
            <a:pPr lvl="2"/>
            <a:r>
              <a:rPr lang="en-US" altLang="ar-IQ" smtClean="0"/>
              <a:t>Third level</a:t>
            </a:r>
          </a:p>
          <a:p>
            <a:pPr lvl="3"/>
            <a:r>
              <a:rPr lang="en-US" altLang="ar-IQ" smtClean="0"/>
              <a:t>Fourth level</a:t>
            </a:r>
          </a:p>
          <a:p>
            <a:pPr lvl="4"/>
            <a:r>
              <a:rPr lang="en-US" altLang="ar-IQ" smtClean="0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ar-IQ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4617DE2-6AB9-47D4-976B-06213810E8FE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مستطيل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7" name="عنصر نائب للنص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altLang="ar-IQ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BCF573A2-00FD-4086-B292-0B05391C9220}" type="slidenum">
              <a:rPr lang="en-US" altLang="ar-IQ"/>
              <a:pPr>
                <a:defRPr/>
              </a:pPr>
              <a:t>‹#›</a:t>
            </a:fld>
            <a:endParaRPr lang="en-US" altLang="ar-IQ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27" r:id="rId2"/>
    <p:sldLayoutId id="2147483934" r:id="rId3"/>
    <p:sldLayoutId id="2147483928" r:id="rId4"/>
    <p:sldLayoutId id="2147483935" r:id="rId5"/>
    <p:sldLayoutId id="2147483929" r:id="rId6"/>
    <p:sldLayoutId id="2147483936" r:id="rId7"/>
    <p:sldLayoutId id="2147483937" r:id="rId8"/>
    <p:sldLayoutId id="2147483938" r:id="rId9"/>
    <p:sldLayoutId id="2147483930" r:id="rId10"/>
    <p:sldLayoutId id="2147483931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Arial" pitchFamily="34" charset="0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  <a:cs typeface="Arial" pitchFamily="34" charset="0"/>
        </a:defRPr>
      </a:lvl9pPr>
      <a:extLst/>
    </p:titleStyle>
    <p:bodyStyle>
      <a:lvl1pPr marL="365125" indent="-282575" algn="r" rtl="1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639763" indent="-236538" algn="r" rtl="1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885825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096963" indent="-173038" algn="r" rtl="1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1296988" indent="-182563" algn="r" rtl="1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Family &amp; Community Medicine dept.</a:t>
            </a:r>
            <a:endParaRPr lang="ar-IQ" sz="4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100" y="1981200"/>
            <a:ext cx="7499350" cy="3581400"/>
          </a:xfrm>
        </p:spPr>
        <p:txBody>
          <a:bodyPr/>
          <a:lstStyle/>
          <a:p>
            <a:pPr algn="ctr">
              <a:buNone/>
            </a:pPr>
            <a:r>
              <a:rPr lang="en-US" sz="3600" dirty="0" smtClean="0"/>
              <a:t>Control of Communicable diseases-Respiratory diseases </a:t>
            </a:r>
          </a:p>
          <a:p>
            <a:pPr algn="ctr">
              <a:buNone/>
            </a:pPr>
            <a:r>
              <a:rPr lang="en-US" sz="3600" dirty="0" smtClean="0"/>
              <a:t>Lecture-4-Fourth </a:t>
            </a:r>
            <a:r>
              <a:rPr lang="en-US" sz="3600" dirty="0" smtClean="0"/>
              <a:t>stage </a:t>
            </a:r>
          </a:p>
          <a:p>
            <a:pPr algn="ctr">
              <a:buNone/>
            </a:pPr>
            <a:r>
              <a:rPr lang="en-US" sz="3600" dirty="0" smtClean="0"/>
              <a:t>November </a:t>
            </a:r>
            <a:r>
              <a:rPr lang="en-US" sz="3600" dirty="0" smtClean="0"/>
              <a:t>18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</a:t>
            </a:r>
            <a:r>
              <a:rPr lang="en-US" sz="3600" dirty="0" smtClean="0"/>
              <a:t>, 2017 </a:t>
            </a:r>
          </a:p>
          <a:p>
            <a:pPr algn="ctr">
              <a:buNone/>
            </a:pPr>
            <a:r>
              <a:rPr lang="en-US" sz="3600" dirty="0" smtClean="0"/>
              <a:t>Dr. Muslim N. </a:t>
            </a:r>
            <a:r>
              <a:rPr lang="en-US" sz="3600" dirty="0" err="1" smtClean="0"/>
              <a:t>Saeed</a:t>
            </a:r>
            <a:r>
              <a:rPr lang="en-US" sz="3600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Diagnosis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Laboratory methods currently available for the identification of </a:t>
            </a:r>
            <a:r>
              <a:rPr lang="en-US" altLang="ar-IQ" sz="2800" i="1" smtClean="0">
                <a:ea typeface="Arial Unicode MS" pitchFamily="34" charset="-128"/>
                <a:cs typeface="Arial Unicode MS" pitchFamily="34" charset="-128"/>
              </a:rPr>
              <a:t>B. pertussis</a:t>
            </a: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 include,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Culture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polymerase chain reaction (PCR),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direct fluorescent antibody testing, and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800" smtClean="0">
                <a:ea typeface="Arial Unicode MS" pitchFamily="34" charset="-128"/>
                <a:cs typeface="Arial Unicode MS" pitchFamily="34" charset="-128"/>
              </a:rPr>
              <a:t>serologic antibody testing. </a:t>
            </a:r>
          </a:p>
          <a:p>
            <a:pPr algn="l" rtl="0" eaLnBrk="1" hangingPunct="1"/>
            <a:endParaRPr lang="en-US" altLang="ar-IQ" sz="2800" smtClean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Prevention and control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1.Public education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Danger of the disease.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Importance of immunization.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Adherence to the immunization schedule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2.Immunization 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is recommended with 3 doses of vaccine consisting of a suspension of killed bacteria with diphtheria &amp; tetanus. 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3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endParaRPr lang="en-US" altLang="ar-IQ" sz="3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Prevention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algn="l" rtl="0" eaLnBrk="1" fontAlgn="auto" hangingPunct="1">
              <a:spcAft>
                <a:spcPts val="0"/>
              </a:spcAft>
              <a:buClr>
                <a:srgbClr val="FF0066"/>
              </a:buClr>
              <a:buFont typeface="Wingdings" pitchFamily="2" charset="2"/>
              <a:buChar char="q"/>
              <a:defRPr/>
            </a:pPr>
            <a:r>
              <a:rPr lang="en-US" altLang="ar-IQ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DPT            whole cell vaccine</a:t>
            </a: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FF0066"/>
              </a:buClr>
              <a:buFont typeface="Wingdings" pitchFamily="2" charset="2"/>
              <a:buChar char="q"/>
              <a:defRPr/>
            </a:pPr>
            <a:r>
              <a:rPr lang="en-US" altLang="ar-IQ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DTaP          a cellular preparation 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Iraq DPT 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en-US" altLang="ar-IQ" sz="2400" dirty="0" smtClean="0">
                <a:ea typeface="Arial Unicode MS" pitchFamily="34" charset="-128"/>
                <a:cs typeface="Arial Unicode MS" pitchFamily="34" charset="-128"/>
              </a:rPr>
              <a:t>2 months</a:t>
            </a:r>
            <a:endParaRPr lang="en-US" altLang="ar-IQ" sz="2400" dirty="0"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        4 months 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en-US" altLang="ar-IQ" sz="2400" dirty="0" smtClean="0">
                <a:ea typeface="Arial Unicode MS" pitchFamily="34" charset="-128"/>
                <a:cs typeface="Arial Unicode MS" pitchFamily="34" charset="-128"/>
              </a:rPr>
              <a:t>6 months</a:t>
            </a:r>
            <a:endParaRPr lang="en-US" altLang="ar-IQ" sz="2400" dirty="0"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       18 months first booster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400" dirty="0">
                <a:ea typeface="Arial Unicode MS" pitchFamily="34" charset="-128"/>
                <a:cs typeface="Arial Unicode MS" pitchFamily="34" charset="-128"/>
              </a:rPr>
              <a:t>        school entry second booster</a:t>
            </a:r>
          </a:p>
          <a:p>
            <a:pPr marL="82296" indent="0" algn="l" rtl="0" eaLnBrk="1" fontAlgn="auto" hangingPunct="1">
              <a:spcAft>
                <a:spcPts val="0"/>
              </a:spcAft>
              <a:buClr>
                <a:srgbClr val="FF0066"/>
              </a:buClr>
              <a:buFont typeface="Wingdings 2"/>
              <a:buNone/>
              <a:defRPr/>
            </a:pPr>
            <a:endParaRPr lang="en-US" altLang="ar-IQ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FF0066"/>
              </a:buClr>
              <a:buFont typeface="Wingdings" pitchFamily="2" charset="2"/>
              <a:buChar char="q"/>
              <a:defRPr/>
            </a:pPr>
            <a:endParaRPr lang="en-US" altLang="ar-IQ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696200" cy="1139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Prevention cont.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143000"/>
            <a:ext cx="7696200" cy="5105400"/>
          </a:xfrm>
        </p:spPr>
        <p:txBody>
          <a:bodyPr>
            <a:norm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Side effects of vaccination 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 smtClean="0">
                <a:cs typeface="+mn-cs"/>
              </a:rPr>
              <a:t>Fever.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 smtClean="0">
                <a:cs typeface="+mn-cs"/>
              </a:rPr>
              <a:t>Local redness and swelling at site of injection.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 smtClean="0">
                <a:cs typeface="+mn-cs"/>
              </a:rPr>
              <a:t>Anaphylaxis ( first 24 hours)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 smtClean="0">
                <a:cs typeface="+mn-cs"/>
              </a:rPr>
              <a:t>Collapse, shock like stat.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5"/>
              <a:defRPr/>
            </a:pPr>
            <a:r>
              <a:rPr lang="en-US" altLang="ar-IQ" sz="2400" dirty="0">
                <a:cs typeface="+mn-cs"/>
              </a:rPr>
              <a:t>Persistent crying &gt;3 </a:t>
            </a:r>
            <a:r>
              <a:rPr lang="en-US" altLang="ar-IQ" sz="2400" dirty="0" smtClean="0">
                <a:cs typeface="+mn-cs"/>
              </a:rPr>
              <a:t>hours.</a:t>
            </a:r>
            <a:endParaRPr lang="en-US" altLang="ar-IQ" sz="2400" dirty="0">
              <a:cs typeface="+mn-cs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5"/>
              <a:defRPr/>
            </a:pPr>
            <a:r>
              <a:rPr lang="en-US" altLang="ar-IQ" sz="2400" dirty="0" smtClean="0">
                <a:ea typeface="Arial Unicode MS" pitchFamily="34" charset="-128"/>
                <a:cs typeface="Arial Unicode MS" pitchFamily="34" charset="-128"/>
              </a:rPr>
              <a:t>Seizures.</a:t>
            </a:r>
            <a:endParaRPr lang="en-US" altLang="ar-IQ" sz="2400" dirty="0">
              <a:ea typeface="Arial Unicode MS" pitchFamily="34" charset="-128"/>
              <a:cs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5"/>
              <a:defRPr/>
            </a:pPr>
            <a:r>
              <a:rPr lang="en-US" altLang="ar-IQ" sz="2400" dirty="0" smtClean="0">
                <a:ea typeface="Arial Unicode MS" pitchFamily="34" charset="-128"/>
                <a:cs typeface="Arial Unicode MS" pitchFamily="34" charset="-128"/>
              </a:rPr>
              <a:t>Encephalitis.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Contraindication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>
                <a:latin typeface="Arial" pitchFamily="34" charset="0"/>
              </a:rPr>
              <a:t>Progressive neurological disease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400" dirty="0">
                <a:latin typeface="Arial" pitchFamily="34" charset="0"/>
              </a:rPr>
              <a:t>Previous anaphylaxis or encephalopathy in same patient.</a:t>
            </a:r>
          </a:p>
          <a:p>
            <a:pPr marL="0" indent="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altLang="ar-IQ" sz="2400" dirty="0">
              <a:cs typeface="+mn-cs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altLang="ar-IQ" sz="2400" dirty="0" smtClean="0">
              <a:cs typeface="+mn-cs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/>
              <a:defRPr/>
            </a:pPr>
            <a:endParaRPr lang="en-US" altLang="ar-IQ" sz="24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497763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Prevention cont.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066800"/>
            <a:ext cx="7696200" cy="5410200"/>
          </a:xfrm>
        </p:spPr>
        <p:txBody>
          <a:bodyPr/>
          <a:lstStyle/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Family history of febrile seizure is not contra- indication.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Mild illness.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Well controlled seizure.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Stable neurological disorders .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Local reactions.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endParaRPr lang="en-US" altLang="ar-IQ" sz="260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 typeface="Wingdings 2" pitchFamily="18" charset="2"/>
              <a:buNone/>
            </a:pPr>
            <a:r>
              <a:rPr lang="en-US" altLang="ar-IQ" sz="2600" smtClean="0">
                <a:latin typeface="Arial" pitchFamily="34" charset="0"/>
              </a:rPr>
              <a:t>3. Protection of health workers who have been exposed to pertussis cases by using a 14 days course of erythromycin, azithromycin, clarithromycin</a:t>
            </a:r>
            <a:r>
              <a:rPr lang="en-US" altLang="ar-IQ" sz="2600" b="1" smtClean="0">
                <a:latin typeface="Arial" pitchFamily="34" charset="0"/>
              </a:rPr>
              <a:t>.</a:t>
            </a:r>
          </a:p>
          <a:p>
            <a:pPr algn="l" rtl="0" eaLnBrk="1" hangingPunct="1">
              <a:buFont typeface="Wingdings 2" pitchFamily="18" charset="2"/>
              <a:buNone/>
            </a:pPr>
            <a:endParaRPr lang="en-US" altLang="ar-IQ" sz="2600" b="1" smtClean="0">
              <a:latin typeface="Arial" pitchFamily="34" charset="0"/>
            </a:endParaRP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§"/>
            </a:pPr>
            <a:endParaRPr lang="en-US" altLang="ar-IQ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FF0066"/>
              </a:buClr>
            </a:pPr>
            <a:endParaRPr lang="en-US" altLang="ar-IQ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en-US" altLang="ar-IQ" sz="2400" smtClean="0">
              <a:ea typeface="Majalla UI"/>
              <a:cs typeface="Majalla UI"/>
            </a:endParaRP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IQ" sz="2400" smtClean="0">
              <a:ea typeface="Majalla UI"/>
              <a:cs typeface="Majalla U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z="4000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Reporting is obligatory</a:t>
            </a:r>
          </a:p>
          <a:p>
            <a:pPr marL="571500" indent="-571500" algn="l" rtl="0" eaLnBrk="1" hangingPunct="1">
              <a:buFont typeface="Wingdings" pitchFamily="2" charset="2"/>
              <a:buAutoNum type="arabicPeriod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Isolation  </a:t>
            </a:r>
          </a:p>
          <a:p>
            <a:pPr marL="571500" indent="-571500" algn="l" rtl="0" eaLnBrk="1" hangingPunct="1">
              <a:buFont typeface="Wingdings" pitchFamily="2" charset="2"/>
              <a:buChar char="ü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Respiratory isolation for </a:t>
            </a:r>
            <a:r>
              <a:rPr lang="en-US" altLang="ar-IQ" sz="2600" i="1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known cases</a:t>
            </a:r>
          </a:p>
          <a:p>
            <a:pPr marL="571500" indent="-571500" algn="l" rtl="0" eaLnBrk="1" hangingPunct="1">
              <a:buFont typeface="Wingdings" pitchFamily="2" charset="2"/>
              <a:buChar char="ü"/>
            </a:pPr>
            <a:r>
              <a:rPr lang="en-US" altLang="ar-IQ" sz="2600" i="1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Suspected cases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   should be removed from the presence of infants (especially unimmunized infants)&amp; young children until:</a:t>
            </a:r>
          </a:p>
          <a:p>
            <a:pPr marL="571500" indent="-571500" algn="l" rtl="0" eaLnBrk="1" hangingPunct="1">
              <a:buClr>
                <a:srgbClr val="FF0066"/>
              </a:buClr>
              <a:buFont typeface="Wingdings" pitchFamily="2" charset="2"/>
              <a:buChar char="Ø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Patient have received at least 5 days of antibiotics.</a:t>
            </a:r>
          </a:p>
          <a:p>
            <a:pPr marL="571500" indent="-571500" algn="l" rtl="0" eaLnBrk="1" hangingPunct="1">
              <a:buClr>
                <a:srgbClr val="FF0066"/>
              </a:buClr>
              <a:buFont typeface="Wingdings" pitchFamily="2" charset="2"/>
              <a:buChar char="Ø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Those who do not receive antibiotics should be isolated for 3 weeks.</a:t>
            </a: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3733800" y="3352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77813"/>
            <a:ext cx="7696200" cy="10175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 cont.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219200"/>
            <a:ext cx="8001000" cy="5257800"/>
          </a:xfrm>
        </p:spPr>
        <p:txBody>
          <a:bodyPr>
            <a:no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r>
              <a:rPr lang="en-US" altLang="ar-IQ" sz="2800" dirty="0" smtClean="0">
                <a:latin typeface="Arial" pitchFamily="34" charset="0"/>
                <a:ea typeface="Arial Unicode MS" pitchFamily="34" charset="-128"/>
              </a:rPr>
              <a:t>Contacts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Inadequately immunized household contacts &lt;7 years should be excluded from Schools for 21 days after exposure or until the case and contacts have received 5 days course of antibiotics</a:t>
            </a:r>
            <a:r>
              <a:rPr lang="en-US" altLang="ar-IQ" sz="2400" b="1" dirty="0" smtClean="0">
                <a:latin typeface="Arial" pitchFamily="34" charset="0"/>
              </a:rPr>
              <a:t>.</a:t>
            </a:r>
          </a:p>
          <a:p>
            <a:pPr marL="533400" indent="-5334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Verification of immunization status up to date.</a:t>
            </a:r>
          </a:p>
          <a:p>
            <a:pPr marL="533400" indent="-5334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Passive immunization is not effective.</a:t>
            </a:r>
          </a:p>
          <a:p>
            <a:pPr marL="533400" indent="-5334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Initiation </a:t>
            </a:r>
            <a:r>
              <a:rPr lang="en-US" altLang="ar-IQ" sz="2400" dirty="0">
                <a:latin typeface="Arial" pitchFamily="34" charset="0"/>
                <a:ea typeface="Arial Unicode MS" pitchFamily="34" charset="-128"/>
              </a:rPr>
              <a:t>of active immunization following recent exposure is not </a:t>
            </a: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effective.</a:t>
            </a:r>
          </a:p>
          <a:p>
            <a:pPr marL="533400" indent="-5334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Close </a:t>
            </a:r>
            <a:r>
              <a:rPr lang="en-US" altLang="ar-IQ" sz="2400" dirty="0">
                <a:latin typeface="Arial" pitchFamily="34" charset="0"/>
                <a:ea typeface="Arial Unicode MS" pitchFamily="34" charset="-128"/>
              </a:rPr>
              <a:t>contacts &lt;7 years who have not receive 4 DTP doses; or have not received a DTP dose within 3 years should be given a booster dose as soon </a:t>
            </a: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as possible </a:t>
            </a:r>
            <a:r>
              <a:rPr lang="en-US" altLang="ar-IQ" sz="2400" dirty="0">
                <a:latin typeface="Arial" pitchFamily="34" charset="0"/>
                <a:ea typeface="Arial Unicode MS" pitchFamily="34" charset="-128"/>
              </a:rPr>
              <a:t>after </a:t>
            </a:r>
            <a:r>
              <a:rPr lang="en-US" altLang="ar-IQ" sz="2400" dirty="0" smtClean="0">
                <a:latin typeface="Arial" pitchFamily="34" charset="0"/>
                <a:ea typeface="Arial Unicode MS" pitchFamily="34" charset="-128"/>
              </a:rPr>
              <a:t>exposure.</a:t>
            </a:r>
            <a:endParaRPr lang="en-US" altLang="ar-IQ" sz="2400" dirty="0">
              <a:latin typeface="Arial" pitchFamily="34" charset="0"/>
              <a:ea typeface="Arial Unicode MS" pitchFamily="34" charset="-128"/>
            </a:endParaRPr>
          </a:p>
          <a:p>
            <a:pPr marL="533400" indent="-5334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400" dirty="0" smtClean="0">
              <a:latin typeface="Arial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620000" cy="1139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z="4000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Control cont.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95400"/>
            <a:ext cx="7924800" cy="5562600"/>
          </a:xfrm>
        </p:spPr>
        <p:txBody>
          <a:bodyPr>
            <a:noAutofit/>
          </a:bodyPr>
          <a:lstStyle/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  Antibiotic prophylaxis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latin typeface="Arial" pitchFamily="34" charset="0"/>
              </a:rPr>
              <a:t>Initiation of postexposure prophylaxis in asymptomatic contacts within 21 days of the onset of cough in the index case can prevent the development of symptoms.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Indications  </a:t>
            </a:r>
          </a:p>
          <a:p>
            <a:pPr marL="425196" indent="-342900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altLang="ar-IQ" sz="2400" dirty="0">
                <a:latin typeface="Arial" pitchFamily="34" charset="0"/>
              </a:rPr>
              <a:t>C</a:t>
            </a:r>
            <a:r>
              <a:rPr lang="en-US" altLang="ar-IQ" sz="2400" dirty="0" smtClean="0">
                <a:latin typeface="Arial" pitchFamily="34" charset="0"/>
              </a:rPr>
              <a:t>lose contacts.</a:t>
            </a:r>
          </a:p>
          <a:p>
            <a:pPr marL="425196" indent="-342900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altLang="ar-IQ" sz="2400" dirty="0" smtClean="0">
                <a:latin typeface="Arial" pitchFamily="34" charset="0"/>
              </a:rPr>
              <a:t>Individuals at high risk for severe or complicated pertussis.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Regimins</a:t>
            </a:r>
            <a:r>
              <a:rPr lang="en-US" altLang="ar-IQ" sz="2400" dirty="0" smtClean="0">
                <a:latin typeface="Arial" pitchFamily="34" charset="0"/>
              </a:rPr>
              <a:t> (Erythromycin </a:t>
            </a:r>
            <a:r>
              <a:rPr lang="en-US" altLang="ar-IQ" sz="2400" dirty="0">
                <a:latin typeface="Arial" pitchFamily="34" charset="0"/>
              </a:rPr>
              <a:t>for 14 </a:t>
            </a:r>
            <a:r>
              <a:rPr lang="en-US" altLang="ar-IQ" sz="2400" dirty="0" smtClean="0">
                <a:latin typeface="Arial" pitchFamily="34" charset="0"/>
              </a:rPr>
              <a:t>days,Clarithromycin </a:t>
            </a:r>
            <a:r>
              <a:rPr lang="en-US" altLang="ar-IQ" sz="2400" dirty="0">
                <a:latin typeface="Arial" pitchFamily="34" charset="0"/>
              </a:rPr>
              <a:t>for 7 </a:t>
            </a:r>
            <a:r>
              <a:rPr lang="en-US" altLang="ar-IQ" sz="2400" dirty="0" smtClean="0">
                <a:latin typeface="Arial" pitchFamily="34" charset="0"/>
              </a:rPr>
              <a:t>days,Azithromycin </a:t>
            </a:r>
            <a:r>
              <a:rPr lang="en-US" altLang="ar-IQ" sz="2400" dirty="0">
                <a:latin typeface="Arial" pitchFamily="34" charset="0"/>
              </a:rPr>
              <a:t>for 5 </a:t>
            </a:r>
            <a:r>
              <a:rPr lang="en-US" altLang="ar-IQ" sz="2400" dirty="0" smtClean="0">
                <a:latin typeface="Arial" pitchFamily="34" charset="0"/>
              </a:rPr>
              <a:t>days)</a:t>
            </a:r>
            <a:endParaRPr lang="en-US" altLang="ar-IQ" sz="2400" dirty="0">
              <a:latin typeface="Arial" pitchFamily="34" charset="0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z="3600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Persons at high risk for severe or complicated pertussis include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752600"/>
            <a:ext cx="7499350" cy="4495800"/>
          </a:xfrm>
        </p:spPr>
        <p:txBody>
          <a:bodyPr>
            <a:normAutofit/>
          </a:bodyPr>
          <a:lstStyle/>
          <a:p>
            <a:pPr marL="514350" indent="-514350" algn="l" rtl="0" eaLnBrk="1" fontAlgn="auto" hangingPunct="1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ar-IQ" sz="2600" dirty="0" smtClean="0">
                <a:latin typeface="Arial" pitchFamily="34" charset="0"/>
              </a:rPr>
              <a:t>Infants particularly those younger than four months</a:t>
            </a:r>
          </a:p>
          <a:p>
            <a:pPr marL="609600" indent="-6096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600" dirty="0" smtClean="0">
                <a:latin typeface="Arial" pitchFamily="34" charset="0"/>
              </a:rPr>
              <a:t>Persons with immunodeficiency </a:t>
            </a:r>
          </a:p>
          <a:p>
            <a:pPr marL="609600" indent="-6096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altLang="ar-IQ" sz="2600" dirty="0" smtClean="0">
                <a:latin typeface="Arial" pitchFamily="34" charset="0"/>
              </a:rPr>
              <a:t>Persons with underlying medical conditions (chronic lung disease, respiratory insufficiency, cystic fibrosis)</a:t>
            </a:r>
          </a:p>
          <a:p>
            <a:pPr marL="0" indent="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altLang="ar-IQ" sz="26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Control cont. 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8077200" cy="4267200"/>
          </a:xfrm>
        </p:spPr>
        <p:txBody>
          <a:bodyPr>
            <a:norm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 startAt="4"/>
              <a:defRPr/>
            </a:pPr>
            <a:r>
              <a:rPr lang="en-US" altLang="ar-IQ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Specific treatment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600" dirty="0" smtClean="0">
              <a:latin typeface="Arial" pitchFamily="34" charset="0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</a:rPr>
              <a:t>Treatment should be initiated within 21 days of start of symptoms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</a:rPr>
              <a:t>The regimen for antimicrobial treatment is the same as that for prophylaxis 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</a:rPr>
              <a:t>Treatment s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hortens the period of communicability but does not affect symptomatology.</a:t>
            </a:r>
            <a:endParaRPr lang="en-US" altLang="ar-IQ" sz="2600" dirty="0" smtClean="0">
              <a:latin typeface="Arial" pitchFamily="34" charset="0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6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905000"/>
            <a:ext cx="6492875" cy="1471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z="4800" b="1" dirty="0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Pertussis</a:t>
            </a:r>
            <a:r>
              <a:rPr lang="en-US" altLang="ar-IQ" sz="4800" b="1" dirty="0" smtClean="0">
                <a:solidFill>
                  <a:schemeClr val="tx2">
                    <a:satMod val="130000"/>
                  </a:schemeClr>
                </a:solidFill>
                <a:latin typeface="Comic Sans MS" pitchFamily="66" charset="0"/>
                <a:cs typeface="+mj-cs"/>
              </a:rPr>
              <a:t> </a:t>
            </a:r>
            <a:endParaRPr lang="en-US" altLang="ar-IQ" sz="4800" dirty="0" smtClean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581400"/>
            <a:ext cx="63246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Whooping Cough </a:t>
            </a:r>
            <a:b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altLang="ar-IQ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1258888" y="685800"/>
            <a:ext cx="7273925" cy="54864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IQ" sz="28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Epidemic measures</a:t>
            </a:r>
            <a:endParaRPr lang="en-US" altLang="ar-IQ" sz="2800" b="1" u="sng" smtClean="0">
              <a:latin typeface="Comic Sans MS" pitchFamily="66" charset="0"/>
              <a:ea typeface="Majalla UI"/>
              <a:cs typeface="Majalla UI"/>
            </a:endParaRP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Look for unrecognized &amp; unreported cases.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Accelerated immunization :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US" altLang="ar-IQ" sz="2800" baseline="30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</a:t>
            </a: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dose    4-6 wk for age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4weeks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altLang="ar-IQ" sz="2800" baseline="30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nd</a:t>
            </a: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dose   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4weeks           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en-US" altLang="ar-IQ" sz="2800" baseline="300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rd</a:t>
            </a: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dose 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ü"/>
            </a:pPr>
            <a:r>
              <a:rPr lang="en-US" altLang="ar-IQ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Immunization should be completed for those whose schedule is incomplete.</a:t>
            </a: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None/>
            </a:pPr>
            <a:endParaRPr lang="en-US" altLang="ar-IQ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%"/>
            </a:pPr>
            <a:endParaRPr lang="en-US" altLang="ar-IQ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/>
            <a:endParaRPr lang="en-US" altLang="ar-IQ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2438400"/>
            <a:ext cx="7407275" cy="14716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chemeClr val="tx2">
                    <a:satMod val="130000"/>
                  </a:schemeClr>
                </a:solidFill>
                <a:cs typeface="+mj-cs"/>
              </a:rPr>
              <a:t>Diphtheria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>
                <a:solidFill>
                  <a:schemeClr val="tx2">
                    <a:satMod val="130000"/>
                  </a:schemeClr>
                </a:solidFill>
                <a:cs typeface="+mj-cs"/>
              </a:rPr>
              <a:t>Epidemiology 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924800" cy="48006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smtClean="0"/>
              <a:t>Diphtheria is an acute, communicable disease caused by the gram-positive bacillus </a:t>
            </a:r>
            <a:r>
              <a:rPr lang="en-US" sz="2400" dirty="0" err="1" smtClean="0"/>
              <a:t>Corynebacterium</a:t>
            </a:r>
            <a:r>
              <a:rPr lang="en-US" sz="2400" dirty="0" smtClean="0"/>
              <a:t> </a:t>
            </a:r>
            <a:r>
              <a:rPr lang="en-US" sz="2400" dirty="0" err="1" smtClean="0"/>
              <a:t>diphtheriae</a:t>
            </a:r>
            <a:r>
              <a:rPr lang="en-US" sz="2400" dirty="0" smtClean="0"/>
              <a:t>.</a:t>
            </a: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Among non immunized populations, diphtheria most often occurs during fall and winter, although summer outbreaks have occurred.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tropical areas seasonality is less distinct.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Disease spreads more quickly and is more prevalent in poor socioeconomic conditions, where crowding occurs and immunization rates are low. </a:t>
            </a:r>
          </a:p>
          <a:p>
            <a:pPr algn="l" rtl="0" eaLnBrk="1" hangingPunct="1">
              <a:buFont typeface="Wingdings" pitchFamily="2" charset="2"/>
              <a:buChar char="ü"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Tx/>
              <a:buChar char="•"/>
            </a:pPr>
            <a:endParaRPr lang="en-US" sz="24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>
                <a:solidFill>
                  <a:schemeClr val="tx2">
                    <a:satMod val="130000"/>
                  </a:schemeClr>
                </a:solidFill>
                <a:cs typeface="+mj-cs"/>
              </a:rPr>
              <a:t>Epidemiology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696200" cy="49530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Race  No racial differences observed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Sex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No difference has been described for acute infections.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Age</a:t>
            </a:r>
          </a:p>
          <a:p>
            <a:pPr algn="l" rtl="0" eaLnBrk="1" hangingPunct="1">
              <a:buFontTx/>
              <a:buNone/>
            </a:pPr>
            <a:r>
              <a:rPr lang="en-US" sz="24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  Diphtheria affect children 1-5 years. In countries where wide spread immunization is practiced ,a shift in age incidence has been observed from preschool to school age.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Chain of events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696200" cy="48006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Reservoir is Human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26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Mode of transmission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Direct contact with patients or carriers 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Indirect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       Articles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       Raw milk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endParaRPr lang="en-US" sz="26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Incubation period          2-5 days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endParaRPr lang="en-US" sz="26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Chain of events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Period of communicability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600" dirty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Unless treated, the period of communicability varies from 14-28 days from the onset of disease.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600" dirty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Carriers may remain infective for longer periods.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600" dirty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A case or carrier may be considered non-communicable when 2 cultures from the nose and throat ,24 hr apart, negative for diphtheria bacilli.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Chain of events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715250" cy="48006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sz="2600" b="1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Susceptibility &amp; resistance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2600" b="1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There is maternal immunity which usually lost by age of 6 months.(for infants of immune mothers).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Disease or inapparent infection usually,but not always lead to life long immunity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60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Toxoid gives prolonged but not life long immunity which wanes with age.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260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-152400"/>
            <a:ext cx="7497763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  <a:cs typeface="+mj-cs"/>
              </a:rPr>
              <a:t>Clinical features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914400"/>
            <a:ext cx="7499350" cy="57150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Arial" pitchFamily="34" charset="0"/>
              </a:rPr>
              <a:t>Respiratory tract form of diphtheria consist of </a:t>
            </a:r>
            <a:r>
              <a:rPr lang="en-US" sz="2400" dirty="0" err="1" smtClean="0">
                <a:latin typeface="Arial" pitchFamily="34" charset="0"/>
              </a:rPr>
              <a:t>pharyngo-tonsillar</a:t>
            </a:r>
            <a:r>
              <a:rPr lang="en-US" sz="2400" dirty="0" smtClean="0">
                <a:latin typeface="Arial" pitchFamily="34" charset="0"/>
              </a:rPr>
              <a:t> ,</a:t>
            </a:r>
            <a:r>
              <a:rPr lang="en-US" sz="2400" dirty="0" err="1" smtClean="0">
                <a:latin typeface="Arial" pitchFamily="34" charset="0"/>
              </a:rPr>
              <a:t>laryngo</a:t>
            </a:r>
            <a:r>
              <a:rPr lang="en-US" sz="2400" dirty="0" smtClean="0">
                <a:latin typeface="Arial" pitchFamily="34" charset="0"/>
              </a:rPr>
              <a:t>-tracheal ,nasal and combination of these forms.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</a:rPr>
              <a:t>Pharyngo-tonsillar</a:t>
            </a:r>
            <a:r>
              <a:rPr lang="en-US" sz="2400" dirty="0" smtClean="0">
                <a:latin typeface="Arial" pitchFamily="34" charset="0"/>
              </a:rPr>
              <a:t> : sore throat, low grad fever,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</a:rPr>
              <a:t>    O/E mild pharyngeal </a:t>
            </a:r>
            <a:r>
              <a:rPr lang="en-US" sz="2400" dirty="0" err="1" smtClean="0">
                <a:latin typeface="Arial" pitchFamily="34" charset="0"/>
              </a:rPr>
              <a:t>erythema</a:t>
            </a:r>
            <a:r>
              <a:rPr lang="en-US" sz="2400" dirty="0" smtClean="0">
                <a:latin typeface="Arial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</a:rPr>
              <a:t>and localized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</a:rPr>
              <a:t>exudate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</a:rPr>
              <a:t> or grey-black adherent membrane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</a:rPr>
              <a:t>    Attempt to remove the membrane result in bleeding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dirty="0" err="1" smtClean="0">
                <a:latin typeface="Arial" pitchFamily="34" charset="0"/>
              </a:rPr>
              <a:t>Laryngo</a:t>
            </a:r>
            <a:r>
              <a:rPr lang="en-US" sz="2400" dirty="0" smtClean="0">
                <a:latin typeface="Arial" pitchFamily="34" charset="0"/>
              </a:rPr>
              <a:t>-tracheal disease most often proceeded by </a:t>
            </a:r>
            <a:r>
              <a:rPr lang="en-US" sz="2400" dirty="0" err="1" smtClean="0">
                <a:latin typeface="Arial" pitchFamily="34" charset="0"/>
              </a:rPr>
              <a:t>pharyngotonsillar</a:t>
            </a:r>
            <a:r>
              <a:rPr lang="en-US" sz="2400" dirty="0" smtClean="0">
                <a:latin typeface="Arial" pitchFamily="34" charset="0"/>
              </a:rPr>
              <a:t> diphtheria, patient presented with hoarseness of voice and croupy cough.</a:t>
            </a:r>
          </a:p>
          <a:p>
            <a:pPr algn="l" rtl="0" eaLnBrk="1" hangingPunct="1">
              <a:buNone/>
            </a:pPr>
            <a:endParaRPr lang="en-US" sz="2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Diagnosis </a:t>
            </a:r>
            <a:endParaRPr lang="ar-IQ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l" rtl="0" eaLnBrk="1" fontAlgn="auto" hangingPunct="1">
              <a:spcAft>
                <a:spcPts val="0"/>
              </a:spcAft>
              <a:buClr>
                <a:srgbClr val="B711AB"/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Arial" pitchFamily="34" charset="0"/>
                <a:cs typeface="+mn-cs"/>
              </a:rPr>
              <a:t>Clinical </a:t>
            </a:r>
            <a:r>
              <a:rPr lang="en-US" sz="2400" dirty="0">
                <a:latin typeface="Arial" pitchFamily="34" charset="0"/>
                <a:cs typeface="+mn-cs"/>
              </a:rPr>
              <a:t>findings </a:t>
            </a:r>
            <a:endParaRPr lang="en-US" sz="2400" dirty="0" smtClean="0">
              <a:latin typeface="Arial" pitchFamily="34" charset="0"/>
              <a:cs typeface="+mn-cs"/>
            </a:endParaRPr>
          </a:p>
          <a:p>
            <a:pPr marL="514350" indent="-514350" algn="l" rtl="0" eaLnBrk="1" fontAlgn="auto" hangingPunct="1">
              <a:spcAft>
                <a:spcPts val="0"/>
              </a:spcAft>
              <a:buClr>
                <a:srgbClr val="B711AB"/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Arial" pitchFamily="34" charset="0"/>
                <a:cs typeface="+mn-cs"/>
              </a:rPr>
              <a:t>Bacteriological examination</a:t>
            </a:r>
            <a:endParaRPr lang="en-US" sz="2400" dirty="0">
              <a:latin typeface="Arial" pitchFamily="34" charset="0"/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cs typeface="+mn-cs"/>
              </a:rPr>
              <a:t>Isolation </a:t>
            </a:r>
            <a:r>
              <a:rPr lang="en-US" sz="2400" dirty="0">
                <a:latin typeface="Arial" pitchFamily="34" charset="0"/>
                <a:cs typeface="+mn-cs"/>
              </a:rPr>
              <a:t>of </a:t>
            </a:r>
            <a:r>
              <a:rPr lang="en-US" sz="2400" i="1" dirty="0">
                <a:latin typeface="Arial" pitchFamily="34" charset="0"/>
                <a:cs typeface="+mn-cs"/>
              </a:rPr>
              <a:t>CoryneBacterium diphtheriae</a:t>
            </a:r>
            <a:r>
              <a:rPr lang="en-US" sz="2400" dirty="0">
                <a:latin typeface="Arial" pitchFamily="34" charset="0"/>
                <a:cs typeface="+mn-cs"/>
              </a:rPr>
              <a:t> on cultures confirm the diagnosis</a:t>
            </a:r>
            <a:r>
              <a:rPr lang="en-US" sz="2400" dirty="0" smtClean="0">
                <a:latin typeface="Arial" pitchFamily="34" charset="0"/>
                <a:cs typeface="+mn-cs"/>
              </a:rPr>
              <a:t>.</a:t>
            </a: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r>
              <a:rPr lang="en-US" sz="2400" dirty="0">
                <a:latin typeface="Arial" pitchFamily="34" charset="0"/>
                <a:cs typeface="+mn-cs"/>
              </a:rPr>
              <a:t>In all patients in whom diphtheria is suspected, obtain specimens from the nose and throat (i.e., nasopharyngeal and pharyngeal swab) for culture</a:t>
            </a:r>
            <a:r>
              <a:rPr lang="en-US" sz="2400" dirty="0" smtClean="0">
                <a:latin typeface="Arial" pitchFamily="34" charset="0"/>
                <a:cs typeface="+mn-cs"/>
              </a:rPr>
              <a:t>.</a:t>
            </a: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r>
              <a:rPr lang="en-US" sz="2400" dirty="0">
                <a:latin typeface="Arial" pitchFamily="34" charset="0"/>
                <a:cs typeface="+mn-cs"/>
              </a:rPr>
              <a:t>Isolation of </a:t>
            </a:r>
            <a:r>
              <a:rPr lang="en-US" sz="2400" i="1" dirty="0">
                <a:latin typeface="Arial" pitchFamily="34" charset="0"/>
                <a:cs typeface="+mn-cs"/>
              </a:rPr>
              <a:t>C .diphtheriae</a:t>
            </a:r>
            <a:r>
              <a:rPr lang="en-US" sz="2400" dirty="0">
                <a:latin typeface="Arial" pitchFamily="34" charset="0"/>
                <a:cs typeface="+mn-cs"/>
              </a:rPr>
              <a:t> from close contacts may confirm the diagnosis, even if results of cultures on specimens taken from the patient are negative.</a:t>
            </a: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endParaRPr lang="en-US" sz="2400" dirty="0" smtClean="0">
              <a:latin typeface="Arial" pitchFamily="34" charset="0"/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endParaRPr lang="en-US" sz="2400" dirty="0">
              <a:latin typeface="Arial" pitchFamily="34" charset="0"/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Clr>
                <a:srgbClr val="B711AB"/>
              </a:buClr>
              <a:buFont typeface="Wingdings" pitchFamily="2" charset="2"/>
              <a:buChar char="ü"/>
              <a:defRPr/>
            </a:pPr>
            <a:endParaRPr lang="en-US" sz="2400" dirty="0">
              <a:latin typeface="Arial" pitchFamily="34" charset="0"/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cs typeface="+mn-cs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ar-IQ" sz="24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520700"/>
            <a:ext cx="7848600" cy="6337300"/>
          </a:xfrm>
        </p:spPr>
        <p:txBody>
          <a:bodyPr>
            <a:normAutofit/>
          </a:bodyPr>
          <a:lstStyle/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</a:rPr>
              <a:t>Prevention </a:t>
            </a:r>
          </a:p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Educational measures about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the hazards of the disease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and Importance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of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immunization</a:t>
            </a:r>
          </a:p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FF0066"/>
              </a:buClr>
              <a:buFont typeface="+mj-lt"/>
              <a:buAutoNum type="arabicPeriod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Active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immunization should be initiated in infancy (DTaP, DTP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)</a:t>
            </a:r>
          </a:p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FF0066"/>
              </a:buClr>
              <a:buFont typeface="+mj-lt"/>
              <a:buAutoNum type="arabicPeriod"/>
              <a:defRPr/>
            </a:pPr>
            <a:endParaRPr lang="en-US" sz="2400" dirty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B711A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Children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&lt;7 years of age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(in Iraq)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2 months 1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st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dose</a:t>
            </a: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4 months 2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nd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dose</a:t>
            </a: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6 months 3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rd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dose</a:t>
            </a: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18 moths 1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st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booster dose</a:t>
            </a: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4-6 years 2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nd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booster dose</a:t>
            </a: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425196" indent="-342900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This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schedule does not need to be restarted because of delay in administering the scheduled dose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425196" indent="-342900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If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pertusis component of DTP is </a:t>
            </a: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contra-indicated; use  DT form.</a:t>
            </a:r>
            <a:endParaRPr lang="en-US" sz="24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479DFB"/>
              </a:buClr>
              <a:buFont typeface="Wingdings" pitchFamily="2" charset="2"/>
              <a:buNone/>
              <a:defRPr/>
            </a:pPr>
            <a:endParaRPr lang="en-US" sz="2400" dirty="0" smtClean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Epidemiology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8153400" cy="4800600"/>
          </a:xfrm>
        </p:spPr>
        <p:txBody>
          <a:bodyPr>
            <a:normAutofit/>
          </a:bodyPr>
          <a:lstStyle/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</a:rPr>
              <a:t>Is </a:t>
            </a:r>
            <a:r>
              <a:rPr lang="en-US" altLang="ar-IQ" sz="2600" dirty="0">
                <a:latin typeface="Arial" pitchFamily="34" charset="0"/>
              </a:rPr>
              <a:t>an acute, communicable infection of the respiratory tract caused by the gram-negative bacterium, Bordetella pertussis</a:t>
            </a:r>
            <a:r>
              <a:rPr lang="en-US" altLang="ar-IQ" sz="2600" dirty="0" smtClean="0">
                <a:latin typeface="Arial" pitchFamily="34" charset="0"/>
              </a:rPr>
              <a:t>.</a:t>
            </a:r>
            <a:endParaRPr lang="en-US" altLang="ar-IQ" sz="2600" dirty="0" smtClean="0"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Whooping cough is a disease of infants and pre-school children.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The highest incidence found before the age of 5 years.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ea typeface="Arial Unicode MS" pitchFamily="34" charset="-128"/>
                <a:cs typeface="Arial Unicode MS" pitchFamily="34" charset="-128"/>
              </a:rPr>
              <a:t>Outbreaks occur periodically every 3-4 years.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>
                <a:ea typeface="Arial Unicode MS" pitchFamily="34" charset="-128"/>
                <a:cs typeface="Arial Unicode MS" pitchFamily="34" charset="-128"/>
              </a:rPr>
              <a:t>Marked decline has occurred in incidence &amp; mortality rates during the last four decades  in communities with active immunization program, good nutrition and good medical care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600" dirty="0" smtClean="0"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600" dirty="0" smtClean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Prevention cont. </a:t>
            </a:r>
            <a:endParaRPr lang="en-US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19200"/>
            <a:ext cx="8096250" cy="5181600"/>
          </a:xfrm>
        </p:spPr>
        <p:txBody>
          <a:bodyPr>
            <a:normAutofit/>
          </a:bodyPr>
          <a:lstStyle/>
          <a:p>
            <a:pPr lvl="1" algn="l" rtl="0" eaLnBrk="1" hangingPunct="1">
              <a:buClr>
                <a:srgbClr val="B711AB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</a:rPr>
              <a:t>Person age 7 years &amp;older </a:t>
            </a:r>
          </a:p>
          <a:p>
            <a:pPr lvl="1" algn="l" rtl="0" eaLnBrk="1" hangingPunct="1"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Adult (Td) is usually used (highly purified) for previously unimmunized.</a:t>
            </a:r>
          </a:p>
          <a:p>
            <a:pPr lvl="1" algn="l" rtl="0" eaLnBrk="1" hangingPunct="1">
              <a:buClr>
                <a:srgbClr val="B711AB"/>
              </a:buClr>
              <a:buFont typeface="Wingdings" pitchFamily="2" charset="2"/>
              <a:buNone/>
              <a:defRPr/>
            </a:pPr>
            <a:endParaRPr lang="en-US" sz="2400" dirty="0" smtClean="0">
              <a:latin typeface="Arial" pitchFamily="34" charset="0"/>
              <a:ea typeface="Arial Unicode MS" pitchFamily="34" charset="-128"/>
            </a:endParaRPr>
          </a:p>
          <a:p>
            <a:pPr lvl="1" algn="l" rtl="0" eaLnBrk="1" hangingPunct="1">
              <a:buFont typeface="Wingdings" pitchFamily="2" charset="2"/>
              <a:buChar char="q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3doses of Td is given, </a:t>
            </a:r>
          </a:p>
          <a:p>
            <a:pPr lvl="1" algn="l" rtl="0"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1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</a:rPr>
              <a:t>st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,2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</a:rPr>
              <a:t>nd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 doses at 4-8 weeks intervals.</a:t>
            </a:r>
          </a:p>
          <a:p>
            <a:pPr lvl="1" algn="l" rtl="0"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3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</a:rPr>
              <a:t>rd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 dose after 6 months - 1 years after the 2</a:t>
            </a:r>
            <a:r>
              <a:rPr lang="en-US" sz="2400" baseline="30000" dirty="0" smtClean="0">
                <a:latin typeface="Arial" pitchFamily="34" charset="0"/>
                <a:ea typeface="Arial Unicode MS" pitchFamily="34" charset="-128"/>
              </a:rPr>
              <a:t>nd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 dose.</a:t>
            </a:r>
          </a:p>
          <a:p>
            <a:pPr lvl="1" algn="l" rtl="0" eaLnBrk="1" hangingPunct="1">
              <a:buClr>
                <a:srgbClr val="FF0000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Active protection is maintained by giving a dose of Td every 10 years.  </a:t>
            </a:r>
          </a:p>
          <a:p>
            <a:pPr algn="l" rtl="0" eaLnBrk="1" hangingPunct="1">
              <a:defRPr/>
            </a:pPr>
            <a:endParaRPr lang="en-US" sz="24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defRPr/>
            </a:pPr>
            <a:endParaRPr lang="en-US" sz="24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640080" lvl="1" indent="-23774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40080" lvl="1" indent="-23774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 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Prevention cont.</a:t>
            </a:r>
            <a:endParaRPr lang="en-US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0" indent="-571500" algn="l" rtl="0" eaLnBrk="1" hangingPunct="1">
              <a:buFont typeface="Wingdings" pitchFamily="2" charset="2"/>
              <a:buAutoNum type="arabicPeriod" startAt="3"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Protection of highly risk group;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They should be fully immunized and receive a booster dose every 10 years.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en-US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 algn="l" rtl="0" eaLnBrk="1" hangingPunct="1">
              <a:buFont typeface="Wingdings" pitchFamily="2" charset="2"/>
              <a:buAutoNum type="arabicPeriod" startAt="4"/>
            </a:pPr>
            <a:r>
              <a:rPr lang="en-US" sz="28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HIV &amp; immunocompromised children should be vaccinated. Use the same schedule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en-US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71500" indent="-571500" algn="l" rtl="0" eaLnBrk="1" hangingPunct="1"/>
            <a:endParaRPr lang="en-US" sz="28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  <a:cs typeface="+mj-cs"/>
              </a:rPr>
              <a:t>Control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447800"/>
            <a:ext cx="7499350" cy="5105400"/>
          </a:xfrm>
        </p:spPr>
        <p:txBody>
          <a:bodyPr>
            <a:normAutofit/>
          </a:bodyPr>
          <a:lstStyle/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Reporting           obligatory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Isolation: 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Strict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isolation for pharyngeal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type.</a:t>
            </a: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Until 2cultures both from nose &amp;throat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      taken( not less than 24 hours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apart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after cessation of antibiotic therapy) fail to show the microorganism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If there is no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facility;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isolation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</a:rPr>
              <a:t>may </a:t>
            </a:r>
            <a:r>
              <a:rPr lang="en-US" sz="2400" dirty="0">
                <a:latin typeface="Arial" pitchFamily="34" charset="0"/>
                <a:ea typeface="Arial Unicode MS" pitchFamily="34" charset="-128"/>
              </a:rPr>
              <a:t>end after 14 days course of appropriate antibiotic therapy.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r>
              <a:rPr lang="en-US" sz="2400" dirty="0">
                <a:latin typeface="Arial" pitchFamily="34" charset="0"/>
                <a:ea typeface="Arial Unicode MS" pitchFamily="34" charset="-128"/>
              </a:rPr>
              <a:t>Disinfection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400" dirty="0">
              <a:latin typeface="Arial" pitchFamily="34" charset="0"/>
              <a:ea typeface="Arial Unicode MS" pitchFamily="34" charset="-128"/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3048000" y="2057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Control cont. </a:t>
            </a:r>
            <a:endParaRPr lang="en-US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4-Contacts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 days surveillance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Cultures from nose &amp;throat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Single dose of benzathin penicillin IM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(600,000units for younger persons &lt; 6years </a:t>
            </a:r>
            <a:r>
              <a:rPr lang="en-US" sz="2400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&amp;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(1.200.000units for older persons) </a:t>
            </a:r>
            <a:r>
              <a:rPr lang="en-US" sz="2400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 </a:t>
            </a:r>
            <a:endParaRPr lang="en-US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7-10 days course of erythromycin is recommended for all persons with household exposure, regardless of their immunization status</a:t>
            </a:r>
          </a:p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5- specifice treatment (antitoxine and antibiotics)</a:t>
            </a:r>
          </a:p>
          <a:p>
            <a:pPr algn="l" rtl="0" eaLnBrk="1" hangingPunct="1"/>
            <a:endParaRPr lang="en-US" sz="240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3200400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Control cont.</a:t>
            </a:r>
            <a:endParaRPr lang="en-US" sz="3600" b="1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219200"/>
            <a:ext cx="8001000" cy="5029200"/>
          </a:xfrm>
        </p:spPr>
        <p:txBody>
          <a:bodyPr/>
          <a:lstStyle/>
          <a:p>
            <a:pPr algn="l" rtl="0" eaLnBrk="1" hangingPunct="1">
              <a:buClr>
                <a:srgbClr val="B711AB"/>
              </a:buClr>
              <a:buFont typeface="Wingdings" pitchFamily="2" charset="2"/>
              <a:buNone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Antitoxin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Sensitivity testing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  Single daily dose 20000 units for anterior nasal diphtheria to100000 units for   extensive disease by IM route for 14 days.</a:t>
            </a:r>
          </a:p>
          <a:p>
            <a:pPr algn="l" rtl="0" eaLnBrk="1" hangingPunct="1">
              <a:lnSpc>
                <a:spcPct val="90000"/>
              </a:lnSpc>
              <a:buClr>
                <a:srgbClr val="B711AB"/>
              </a:buClr>
              <a:buFont typeface="Wingdings" pitchFamily="2" charset="2"/>
              <a:buNone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Antibiotics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Procaine penicillin</a:t>
            </a:r>
            <a:r>
              <a:rPr lang="ar-IQ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G (IM) 600000 U for children and 1.2 million U for adults in 2  divided doses)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4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Recommended duration is 14 days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endParaRPr lang="en-US" sz="24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6035675" cy="1216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Epidemics measures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52450" indent="-552450" algn="l" rtl="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Immunize all &lt;5 &amp; highly risk groups . Repeat immunization one month later to provide at least 2 doses to the recipient.</a:t>
            </a:r>
          </a:p>
          <a:p>
            <a:pPr marL="552450" indent="-552450" algn="l" rtl="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Identify contacts, population at risk.</a:t>
            </a:r>
          </a:p>
          <a:p>
            <a:pPr marL="552450" indent="-552450" algn="l" rtl="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Carry out special investigation of reported cases to verity diagnosis &amp;to determine biotype &amp; toxigenicity of the organism.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2514600"/>
            <a:ext cx="7010400" cy="16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6000" i="1" dirty="0">
                <a:cs typeface="+mn-cs"/>
              </a:rPr>
              <a:t>Thanks</a:t>
            </a:r>
            <a:r>
              <a:rPr lang="en-US" sz="6600" dirty="0"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Susceptibility &amp; resistance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In non immunized susceptibility is universal.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Highest incidence is in </a:t>
            </a:r>
            <a:r>
              <a:rPr lang="en-US" altLang="ar-IQ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infants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School children are often act as  a source of infection</a:t>
            </a:r>
            <a:r>
              <a:rPr lang="ar-IQ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for younger siblings at home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Incidence, mortality and morbidity are higher  in females than males.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There is no maternal immunity. </a:t>
            </a: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One attack confers long immunity although second attacks can occasionally occur.</a:t>
            </a:r>
          </a:p>
          <a:p>
            <a:pPr marL="82550" indent="0" algn="l" rtl="0" eaLnBrk="1" hangingPunct="1">
              <a:buFont typeface="Wingdings 2" pitchFamily="18" charset="2"/>
              <a:buNone/>
              <a:defRPr/>
            </a:pPr>
            <a:endParaRPr lang="en-US" altLang="ar-IQ" sz="26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Font typeface="Wingdings" pitchFamily="2" charset="2"/>
              <a:buChar char="ü"/>
              <a:defRPr/>
            </a:pPr>
            <a:endParaRPr lang="en-US" altLang="ar-IQ" sz="26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Susceptibility &amp; resistance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Cases in previously immunized adolescents and adults occur because of waning immunity.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Protection produced by the vaccine is greater against severe disease &amp; begins to wane after about 3 years</a:t>
            </a:r>
          </a:p>
          <a:p>
            <a:pPr algn="l" rtl="0" eaLnBrk="1" hangingPunct="1">
              <a:buFont typeface="Wingdings" pitchFamily="2" charset="2"/>
              <a:buChar char="ü"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Active immunization after exposure  is not protective but it is not contraindicated</a:t>
            </a:r>
          </a:p>
          <a:p>
            <a:pPr algn="l" rtl="0" eaLnBrk="1" hangingPunct="1">
              <a:buFont typeface="Wingdings" pitchFamily="2" charset="2"/>
              <a:buChar char="ü"/>
            </a:pPr>
            <a:endParaRPr lang="en-US" altLang="ar-IQ" sz="2600" dirty="0" smtClean="0"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sz="4000" smtClean="0">
                <a:solidFill>
                  <a:schemeClr val="tx2">
                    <a:satMod val="130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Chain of events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Reservoir</a:t>
            </a:r>
            <a: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Human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28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Mode of transmission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Direct contact with respiratory discharge of infected person.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Airborne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Droplet</a:t>
            </a:r>
          </a:p>
          <a:p>
            <a:pPr marL="0" indent="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Incubation </a:t>
            </a:r>
            <a:r>
              <a:rPr lang="en-US" altLang="ar-IQ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period</a:t>
            </a:r>
            <a:r>
              <a:rPr lang="en-US" altLang="ar-IQ" sz="28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en-US" altLang="ar-IQ" sz="2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6-20 days</a:t>
            </a: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65760" indent="-283464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1116013" y="762000"/>
            <a:ext cx="7499350" cy="57658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IQ" sz="4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Period of communicability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altLang="ar-IQ" sz="4400" b="1" u="sng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q"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Patient not treated with proper antibiotic</a:t>
            </a:r>
          </a:p>
          <a:p>
            <a:pPr algn="ctr" rtl="0" eaLnBrk="1" hangingPunct="1">
              <a:buFont typeface="Wingdings" pitchFamily="2" charset="2"/>
              <a:buNone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onset of typical paroxysm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Either early in the                    or 3weeks after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Catarrhal stage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altLang="ar-IQ" sz="2800" dirty="0" smtClean="0">
              <a:ea typeface="Arial Unicode MS" pitchFamily="34" charset="-128"/>
              <a:cs typeface="Arial Unicode MS" pitchFamily="34" charset="-128"/>
            </a:endParaRPr>
          </a:p>
          <a:p>
            <a:pPr algn="l" rtl="0" eaLnBrk="1" hangingPunct="1">
              <a:buClr>
                <a:srgbClr val="FF0066"/>
              </a:buClr>
              <a:buFont typeface="Wingdings" pitchFamily="2" charset="2"/>
              <a:buChar char="q"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In treated  patient with erythromycin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IQ" sz="2800" dirty="0" smtClean="0">
                <a:ea typeface="Arial Unicode MS" pitchFamily="34" charset="-128"/>
                <a:cs typeface="Arial Unicode MS" pitchFamily="34" charset="-128"/>
              </a:rPr>
              <a:t>5 days after the onset of therapy.(Pt is non-infectious).  </a:t>
            </a:r>
          </a:p>
          <a:p>
            <a:pPr algn="ctr" rtl="0" eaLnBrk="1" hangingPunct="1">
              <a:buFont typeface="Wingdings" pitchFamily="2" charset="2"/>
              <a:buNone/>
            </a:pPr>
            <a:r>
              <a:rPr lang="en-US" altLang="ar-IQ" sz="3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2987675" y="3213100"/>
            <a:ext cx="0" cy="2159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6804025" y="3213100"/>
            <a:ext cx="0" cy="2159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4288"/>
            <a:ext cx="7497763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Clinical features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066800"/>
            <a:ext cx="7696200" cy="5562600"/>
          </a:xfrm>
        </p:spPr>
        <p:txBody>
          <a:bodyPr>
            <a:no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ar-IQ" sz="2600" b="1" dirty="0" smtClean="0">
                <a:latin typeface="Arial" pitchFamily="34" charset="0"/>
                <a:ea typeface="Arial Unicode MS" pitchFamily="34" charset="-128"/>
              </a:rPr>
              <a:t>Catarrhal phase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: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      is characterized by rhinorrhea, lacrimation, malaise, and cough that is mild and nonproductive. low-grade fever may also be present. This phase lasts between a few days and 1 week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AutoNum type="arabicPeriod" startAt="2"/>
              <a:defRPr/>
            </a:pPr>
            <a:r>
              <a:rPr lang="en-US" altLang="ar-IQ" sz="2600" b="1" dirty="0">
                <a:latin typeface="Arial" pitchFamily="34" charset="0"/>
                <a:ea typeface="Arial Unicode MS" pitchFamily="34" charset="-128"/>
              </a:rPr>
              <a:t>Paroxysmal phase </a:t>
            </a: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: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cough becomes more severe and frequent and eventually paroxysmal where five or more forceful coughs occur in a single episode; this phase usually lasts for 1-2 months or longer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.</a:t>
            </a: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Young 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infants, partially </a:t>
            </a: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vaccinated children, adolescents and adults often do not exhibit the whoop or cough 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paroxysm.</a:t>
            </a:r>
            <a:endParaRPr lang="en-US" altLang="ar-IQ" sz="2600" dirty="0">
              <a:latin typeface="Arial" pitchFamily="34" charset="0"/>
              <a:ea typeface="Arial Unicode MS" pitchFamily="34" charset="-128"/>
            </a:endParaRPr>
          </a:p>
          <a:p>
            <a:pPr marL="0" indent="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altLang="ar-IQ" sz="26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600" dirty="0" smtClean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600" dirty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600" dirty="0" smtClean="0">
              <a:latin typeface="Arial" pitchFamily="34" charset="0"/>
              <a:ea typeface="Arial Unicode MS" pitchFamily="34" charset="-128"/>
            </a:endParaRPr>
          </a:p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ar-IQ" sz="2600" dirty="0" smtClean="0">
              <a:latin typeface="Arial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ar-IQ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Clinical features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 algn="l" rtl="0" eaLnBrk="1" fontAlgn="auto" hangingPunct="1">
              <a:spcAft>
                <a:spcPts val="0"/>
              </a:spcAft>
              <a:buFont typeface="Wingdings" pitchFamily="2" charset="2"/>
              <a:buAutoNum type="arabicPeriod" startAt="3"/>
              <a:defRPr/>
            </a:pPr>
            <a:r>
              <a:rPr lang="en-US" altLang="ar-IQ" sz="2600" b="1" dirty="0" smtClean="0">
                <a:latin typeface="Arial" pitchFamily="34" charset="0"/>
                <a:ea typeface="Arial Unicode MS" pitchFamily="34" charset="-128"/>
              </a:rPr>
              <a:t>Convalescent </a:t>
            </a:r>
            <a:r>
              <a:rPr lang="en-US" altLang="ar-IQ" sz="2600" b="1" dirty="0">
                <a:latin typeface="Arial" pitchFamily="34" charset="0"/>
                <a:ea typeface="Arial Unicode MS" pitchFamily="34" charset="-128"/>
              </a:rPr>
              <a:t>phase: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       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The </a:t>
            </a:r>
            <a:r>
              <a:rPr lang="en-US" altLang="ar-IQ" sz="2600" dirty="0">
                <a:latin typeface="Arial" pitchFamily="34" charset="0"/>
                <a:ea typeface="Arial Unicode MS" pitchFamily="34" charset="-128"/>
              </a:rPr>
              <a:t>cough becomes less frequent and milder. This phase may last another 1-2 weeks or </a:t>
            </a:r>
            <a:r>
              <a:rPr lang="en-US" altLang="ar-IQ" sz="2600" dirty="0" smtClean="0">
                <a:latin typeface="Arial" pitchFamily="34" charset="0"/>
                <a:ea typeface="Arial Unicode MS" pitchFamily="34" charset="-128"/>
              </a:rPr>
              <a:t>longer</a:t>
            </a:r>
          </a:p>
          <a:p>
            <a:pPr marL="571500" indent="-57150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ar-IQ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Arial Unicode MS" pitchFamily="34" charset="-128"/>
              </a:rPr>
              <a:t>Complications </a:t>
            </a:r>
            <a:endParaRPr lang="en-US" altLang="ar-IQ" sz="2600" dirty="0">
              <a:cs typeface="+mn-cs"/>
            </a:endParaRP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Respiratory (bronchitis, otitis media ,bronchopneumonia,pneumothorax)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Subcojuctival hemorrhage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epistaxis 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ar-IQ" sz="2600" dirty="0" smtClean="0">
                <a:cs typeface="+mn-cs"/>
              </a:rPr>
              <a:t>CNS (convulsion, encephalitis) </a:t>
            </a:r>
          </a:p>
          <a:p>
            <a:pPr marL="365760" indent="-283464" algn="l" rtl="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en-US" altLang="ar-IQ" sz="26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asthma">
  <a:themeElements>
    <a:clrScheme name="asthma 2">
      <a:dk1>
        <a:srgbClr val="000000"/>
      </a:dk1>
      <a:lt1>
        <a:srgbClr val="FFCC99"/>
      </a:lt1>
      <a:dk2>
        <a:srgbClr val="000000"/>
      </a:dk2>
      <a:lt2>
        <a:srgbClr val="CCCCCC"/>
      </a:lt2>
      <a:accent1>
        <a:srgbClr val="8C3823"/>
      </a:accent1>
      <a:accent2>
        <a:srgbClr val="6E4D00"/>
      </a:accent2>
      <a:accent3>
        <a:srgbClr val="FFE2CA"/>
      </a:accent3>
      <a:accent4>
        <a:srgbClr val="000000"/>
      </a:accent4>
      <a:accent5>
        <a:srgbClr val="C5AEAC"/>
      </a:accent5>
      <a:accent6>
        <a:srgbClr val="634500"/>
      </a:accent6>
      <a:hlink>
        <a:srgbClr val="803100"/>
      </a:hlink>
      <a:folHlink>
        <a:srgbClr val="80003E"/>
      </a:folHlink>
    </a:clrScheme>
    <a:fontScheme name="asthm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IQ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IQ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asthma 1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2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E2CA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3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E2CA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4">
        <a:dk1>
          <a:srgbClr val="000000"/>
        </a:dk1>
        <a:lt1>
          <a:srgbClr val="FFCC99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E2CA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541C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C5B3AB"/>
        </a:accent5>
        <a:accent6>
          <a:srgbClr val="733900"/>
        </a:accent6>
        <a:hlink>
          <a:srgbClr val="733511"/>
        </a:hlink>
        <a:folHlink>
          <a:srgbClr val="6B2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C3823"/>
        </a:accent1>
        <a:accent2>
          <a:srgbClr val="6E4D00"/>
        </a:accent2>
        <a:accent3>
          <a:srgbClr val="FFFFFF"/>
        </a:accent3>
        <a:accent4>
          <a:srgbClr val="000000"/>
        </a:accent4>
        <a:accent5>
          <a:srgbClr val="C5AEAC"/>
        </a:accent5>
        <a:accent6>
          <a:srgbClr val="634500"/>
        </a:accent6>
        <a:hlink>
          <a:srgbClr val="803100"/>
        </a:hlink>
        <a:folHlink>
          <a:srgbClr val="8000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146644"/>
        </a:accent1>
        <a:accent2>
          <a:srgbClr val="804000"/>
        </a:accent2>
        <a:accent3>
          <a:srgbClr val="FFFFFF"/>
        </a:accent3>
        <a:accent4>
          <a:srgbClr val="000000"/>
        </a:accent4>
        <a:accent5>
          <a:srgbClr val="AAB8B0"/>
        </a:accent5>
        <a:accent6>
          <a:srgbClr val="733900"/>
        </a:accent6>
        <a:hlink>
          <a:srgbClr val="2F4C1F"/>
        </a:hlink>
        <a:folHlink>
          <a:srgbClr val="31355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thma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C516E"/>
        </a:accent1>
        <a:accent2>
          <a:srgbClr val="5F661F"/>
        </a:accent2>
        <a:accent3>
          <a:srgbClr val="FFFFFF"/>
        </a:accent3>
        <a:accent4>
          <a:srgbClr val="000000"/>
        </a:accent4>
        <a:accent5>
          <a:srgbClr val="ACB3BA"/>
        </a:accent5>
        <a:accent6>
          <a:srgbClr val="555C1B"/>
        </a:accent6>
        <a:hlink>
          <a:srgbClr val="593156"/>
        </a:hlink>
        <a:folHlink>
          <a:srgbClr val="803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Words>1740</Words>
  <Application>Microsoft Office PowerPoint</Application>
  <PresentationFormat>عرض على الشاشة (3:4)‏</PresentationFormat>
  <Paragraphs>259</Paragraphs>
  <Slides>36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36</vt:i4>
      </vt:variant>
    </vt:vector>
  </HeadingPairs>
  <TitlesOfParts>
    <vt:vector size="38" baseType="lpstr">
      <vt:lpstr>asthma</vt:lpstr>
      <vt:lpstr>انقلاب</vt:lpstr>
      <vt:lpstr>Family &amp; Community Medicine dept.</vt:lpstr>
      <vt:lpstr>Pertussis </vt:lpstr>
      <vt:lpstr>Epidemiology</vt:lpstr>
      <vt:lpstr>Susceptibility &amp; resistance</vt:lpstr>
      <vt:lpstr>Susceptibility &amp; resistance</vt:lpstr>
      <vt:lpstr>Chain of events</vt:lpstr>
      <vt:lpstr>الشريحة 7</vt:lpstr>
      <vt:lpstr>Clinical features </vt:lpstr>
      <vt:lpstr>Clinical features</vt:lpstr>
      <vt:lpstr>Diagnosis</vt:lpstr>
      <vt:lpstr>Prevention and control </vt:lpstr>
      <vt:lpstr>Prevention</vt:lpstr>
      <vt:lpstr>Prevention cont.</vt:lpstr>
      <vt:lpstr>Prevention cont.</vt:lpstr>
      <vt:lpstr>Control</vt:lpstr>
      <vt:lpstr>Control cont.</vt:lpstr>
      <vt:lpstr>Control cont. </vt:lpstr>
      <vt:lpstr>Persons at high risk for severe or complicated pertussis include</vt:lpstr>
      <vt:lpstr>Control cont. </vt:lpstr>
      <vt:lpstr>الشريحة 20</vt:lpstr>
      <vt:lpstr>Diphtheria </vt:lpstr>
      <vt:lpstr>Epidemiology  </vt:lpstr>
      <vt:lpstr>Epidemiology</vt:lpstr>
      <vt:lpstr>Chain of events</vt:lpstr>
      <vt:lpstr>Chain of events</vt:lpstr>
      <vt:lpstr>Chain of events</vt:lpstr>
      <vt:lpstr>Clinical features </vt:lpstr>
      <vt:lpstr>Diagnosis </vt:lpstr>
      <vt:lpstr>الشريحة 29</vt:lpstr>
      <vt:lpstr>Prevention cont. </vt:lpstr>
      <vt:lpstr> Prevention cont.</vt:lpstr>
      <vt:lpstr>Control </vt:lpstr>
      <vt:lpstr>Control cont. </vt:lpstr>
      <vt:lpstr>Control cont.</vt:lpstr>
      <vt:lpstr>Epidemics measures</vt:lpstr>
      <vt:lpstr>الشريحة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</dc:title>
  <dc:creator>Anmar</dc:creator>
  <cp:lastModifiedBy>Dr Muslim Al-Hilaly</cp:lastModifiedBy>
  <cp:revision>250</cp:revision>
  <dcterms:created xsi:type="dcterms:W3CDTF">2011-09-18T14:09:49Z</dcterms:created>
  <dcterms:modified xsi:type="dcterms:W3CDTF">2018-12-18T08:30:11Z</dcterms:modified>
</cp:coreProperties>
</file>