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85" r:id="rId2"/>
    <p:sldId id="287" r:id="rId3"/>
    <p:sldId id="286" r:id="rId4"/>
    <p:sldId id="265" r:id="rId5"/>
    <p:sldId id="257" r:id="rId6"/>
    <p:sldId id="267" r:id="rId7"/>
    <p:sldId id="258" r:id="rId8"/>
    <p:sldId id="288" r:id="rId9"/>
    <p:sldId id="268" r:id="rId10"/>
    <p:sldId id="259" r:id="rId11"/>
    <p:sldId id="260" r:id="rId12"/>
    <p:sldId id="261" r:id="rId13"/>
    <p:sldId id="289" r:id="rId14"/>
    <p:sldId id="270" r:id="rId15"/>
    <p:sldId id="277" r:id="rId16"/>
    <p:sldId id="278" r:id="rId17"/>
    <p:sldId id="279" r:id="rId18"/>
    <p:sldId id="262" r:id="rId19"/>
    <p:sldId id="292" r:id="rId20"/>
    <p:sldId id="273" r:id="rId21"/>
    <p:sldId id="293" r:id="rId22"/>
    <p:sldId id="272" r:id="rId23"/>
    <p:sldId id="294" r:id="rId24"/>
    <p:sldId id="275" r:id="rId25"/>
    <p:sldId id="263" r:id="rId26"/>
    <p:sldId id="276" r:id="rId27"/>
    <p:sldId id="280" r:id="rId28"/>
    <p:sldId id="281" r:id="rId29"/>
    <p:sldId id="282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3154E9D-00CA-45B6-B022-F35A1EBDDE93}" type="datetimeFigureOut">
              <a:rPr lang="ar-IQ" smtClean="0"/>
              <a:pPr/>
              <a:t>09/10/1440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7DD27DA-82E5-4934-9221-EC3BC6378138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6F7A20-D8A5-4BD1-A17F-A1377F4118AA}" type="slidenum">
              <a:rPr lang="en-US"/>
              <a:pPr/>
              <a:t>4</a:t>
            </a:fld>
            <a:endParaRPr lang="en-US"/>
          </a:p>
        </p:txBody>
      </p:sp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A7C389-AAB9-4625-899E-F8D4E54C81CF}" type="slidenum">
              <a:rPr lang="en-US"/>
              <a:pPr/>
              <a:t>6</a:t>
            </a:fld>
            <a:endParaRPr lang="en-US"/>
          </a:p>
        </p:txBody>
      </p:sp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F1C9D5-3E3C-4435-BC45-FAD2019F6E3E}" type="slidenum">
              <a:rPr lang="en-US"/>
              <a:pPr/>
              <a:t>9</a:t>
            </a:fld>
            <a:endParaRPr lang="en-US"/>
          </a:p>
        </p:txBody>
      </p:sp>
      <p:sp>
        <p:nvSpPr>
          <p:cNvPr id="15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511050-B2E6-44D8-A326-58EA415654E2}" type="slidenum">
              <a:rPr lang="en-US"/>
              <a:pPr/>
              <a:t>14</a:t>
            </a:fld>
            <a:endParaRPr lang="en-US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BA2A43-C082-4F24-8BC7-DCF3B1731E70}" type="slidenum">
              <a:rPr lang="en-US"/>
              <a:pPr/>
              <a:t>20</a:t>
            </a:fld>
            <a:endParaRPr lang="en-US"/>
          </a:p>
        </p:txBody>
      </p:sp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EA9C9D-3888-4894-8FDA-7A2B9C3D94C9}" type="slidenum">
              <a:rPr lang="en-US"/>
              <a:pPr/>
              <a:t>22</a:t>
            </a:fld>
            <a:endParaRPr lang="en-US"/>
          </a:p>
        </p:txBody>
      </p:sp>
      <p:sp>
        <p:nvSpPr>
          <p:cNvPr id="172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3153BE-AE9A-4BE1-81C5-A1F0B024BF79}" type="slidenum">
              <a:rPr lang="en-US"/>
              <a:pPr/>
              <a:t>24</a:t>
            </a:fld>
            <a:endParaRPr lang="en-US"/>
          </a:p>
        </p:txBody>
      </p:sp>
      <p:sp>
        <p:nvSpPr>
          <p:cNvPr id="398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latin typeface="+mn-lt"/>
                <a:ea typeface="+mn-ea"/>
                <a:cs typeface="+mn-cs"/>
              </a:rPr>
              <a:t>Family &amp; Community Medicine dept.</a:t>
            </a:r>
            <a:endParaRPr lang="ar-IQ" sz="3600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33400" y="1981200"/>
            <a:ext cx="8153400" cy="3581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/>
              <a:t>Control of Communicable diseases-Respiratory diseases </a:t>
            </a:r>
          </a:p>
          <a:p>
            <a:pPr algn="ctr">
              <a:buNone/>
            </a:pPr>
            <a:r>
              <a:rPr lang="en-US" b="1" dirty="0" smtClean="0"/>
              <a:t>Lecture 6 \ 4</a:t>
            </a:r>
            <a:r>
              <a:rPr lang="en-US" b="1" baseline="30000" dirty="0" smtClean="0"/>
              <a:t>th</a:t>
            </a:r>
            <a:r>
              <a:rPr lang="en-US" b="1" dirty="0" smtClean="0"/>
              <a:t> stage </a:t>
            </a:r>
          </a:p>
          <a:p>
            <a:pPr algn="ctr">
              <a:buNone/>
            </a:pPr>
            <a:r>
              <a:rPr lang="en-US" b="1" dirty="0" smtClean="0"/>
              <a:t>Jan 7</a:t>
            </a:r>
            <a:r>
              <a:rPr lang="en-US" b="1" baseline="30000" dirty="0" smtClean="0"/>
              <a:t>th</a:t>
            </a:r>
            <a:r>
              <a:rPr lang="en-US" b="1" dirty="0" smtClean="0"/>
              <a:t> , 2019 </a:t>
            </a:r>
          </a:p>
          <a:p>
            <a:pPr algn="ctr">
              <a:buNone/>
            </a:pPr>
            <a:r>
              <a:rPr lang="en-US" b="1" dirty="0" smtClean="0"/>
              <a:t>Dr. Muslim N. </a:t>
            </a:r>
            <a:r>
              <a:rPr lang="en-US" b="1" dirty="0" err="1" smtClean="0"/>
              <a:t>Saeed</a:t>
            </a:r>
            <a:r>
              <a:rPr lang="en-US" b="1" dirty="0" smtClean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763000" cy="6248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-A diameter of 10 mm or more is considered positive among persons with high-risk conditions (e.g. diabetes mellitus, hematological disorders, injection drug use, end-stage renal disease, rapid weight loss).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-Any reaction of 15 mm or more should be considered positive among low-risk persons.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-In some persons with TB infection, delayed hypersensitivity to tuberculin may wane with time &amp; they may show a negative reaction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-The skin test may boost to react to tuberculin and cause a positive reaction in subsequent tests. </a:t>
            </a:r>
            <a:endParaRPr lang="en-US" dirty="0" smtClean="0"/>
          </a:p>
          <a:p>
            <a:pPr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382000" cy="55927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3- Demonstration of acid-fast bacilli in stained smears from sputum or other body fluids in a clinical and epidemiological situation suggestive of TB.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4- Isolation of organisms of the Mycobacterium tuberculosis complex on culture confirms the diagnosis. </a:t>
            </a:r>
            <a:endParaRPr lang="en-US" dirty="0" smtClean="0"/>
          </a:p>
          <a:p>
            <a:pPr>
              <a:buNone/>
            </a:pPr>
            <a:r>
              <a:rPr lang="ar-IQ" b="1" dirty="0" smtClean="0"/>
              <a:t> </a:t>
            </a:r>
            <a:r>
              <a:rPr lang="en-US" b="1" dirty="0" smtClean="0"/>
              <a:t>-In the absence of bacteriological confirmation, active disease can be presumed if clinical, histological or radiological evidence is suggestive of TB. </a:t>
            </a:r>
            <a:endParaRPr lang="en-US" dirty="0" smtClean="0"/>
          </a:p>
          <a:p>
            <a:pPr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u="sng" dirty="0" smtClean="0"/>
              <a:t>Infectious agents </a:t>
            </a:r>
            <a:endParaRPr lang="en-US" u="sng" dirty="0" smtClean="0"/>
          </a:p>
          <a:p>
            <a:pPr>
              <a:buNone/>
            </a:pPr>
            <a:r>
              <a:rPr lang="en-US" b="1" dirty="0" smtClean="0"/>
              <a:t>-Mycobacterium tuberculosis complex includes: </a:t>
            </a:r>
            <a:endParaRPr lang="en-US" dirty="0" smtClean="0"/>
          </a:p>
          <a:p>
            <a:r>
              <a:rPr lang="en-US" b="1" dirty="0" smtClean="0"/>
              <a:t> M. tuberculosis </a:t>
            </a:r>
            <a:endParaRPr lang="en-US" dirty="0" smtClean="0"/>
          </a:p>
          <a:p>
            <a:r>
              <a:rPr lang="en-US" b="1" dirty="0" smtClean="0"/>
              <a:t> M. </a:t>
            </a:r>
            <a:r>
              <a:rPr lang="en-US" b="1" dirty="0" err="1" smtClean="0"/>
              <a:t>africanum</a:t>
            </a:r>
            <a:r>
              <a:rPr lang="en-US" b="1" dirty="0" smtClean="0"/>
              <a:t> </a:t>
            </a:r>
            <a:endParaRPr lang="en-US" dirty="0" smtClean="0"/>
          </a:p>
          <a:p>
            <a:r>
              <a:rPr lang="en-US" b="1" dirty="0" smtClean="0"/>
              <a:t>M. </a:t>
            </a:r>
            <a:r>
              <a:rPr lang="en-US" b="1" dirty="0" err="1" smtClean="0"/>
              <a:t>canettii</a:t>
            </a:r>
            <a:r>
              <a:rPr lang="en-US" b="1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-all primarily from humans </a:t>
            </a:r>
            <a:endParaRPr lang="en-US" dirty="0" smtClean="0"/>
          </a:p>
          <a:p>
            <a:pPr>
              <a:buNone/>
            </a:pPr>
            <a:r>
              <a:rPr lang="ar-IQ" b="1" dirty="0" smtClean="0"/>
              <a:t> </a:t>
            </a:r>
            <a:r>
              <a:rPr lang="en-US" b="1" dirty="0" smtClean="0"/>
              <a:t>-and M. </a:t>
            </a:r>
            <a:r>
              <a:rPr lang="en-US" b="1" dirty="0" err="1" smtClean="0"/>
              <a:t>bovis</a:t>
            </a:r>
            <a:r>
              <a:rPr lang="en-US" b="1" dirty="0" smtClean="0"/>
              <a:t> primarily from cattle. </a:t>
            </a:r>
            <a:endParaRPr lang="en-US" dirty="0" smtClean="0"/>
          </a:p>
          <a:p>
            <a:pPr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u="sng" dirty="0" smtClean="0"/>
              <a:t>Occurrence </a:t>
            </a:r>
            <a:endParaRPr lang="en-US" u="sng" dirty="0" smtClean="0"/>
          </a:p>
          <a:p>
            <a:pPr>
              <a:buNone/>
            </a:pPr>
            <a:r>
              <a:rPr lang="en-US" b="1" dirty="0" smtClean="0"/>
              <a:t>-Worldwide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-with a high prevalence of HIV infection a prevalence of tuberculosis have increased.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-TB mortality and morbidity rates increase with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age, and higher in males than in females.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-In regions with rising incidence, morbidity is highest among working-age adults.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Multidrug-resistant TB</a:t>
            </a:r>
            <a:endParaRPr lang="en-US" sz="4000" dirty="0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7091" y="1295400"/>
            <a:ext cx="8589818" cy="5293659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MDR-TB </a:t>
            </a:r>
            <a:endParaRPr lang="en-US" sz="2800" dirty="0" smtClean="0"/>
          </a:p>
          <a:p>
            <a:pPr>
              <a:buNone/>
            </a:pPr>
            <a:r>
              <a:rPr lang="en-US" sz="2800" b="1" dirty="0" smtClean="0"/>
              <a:t>**is resistance to at least </a:t>
            </a:r>
            <a:r>
              <a:rPr lang="en-US" sz="2800" b="1" dirty="0" err="1" smtClean="0"/>
              <a:t>Isoniazid</a:t>
            </a:r>
            <a:r>
              <a:rPr lang="en-US" sz="2800" b="1" dirty="0" smtClean="0"/>
              <a:t> and </a:t>
            </a:r>
            <a:r>
              <a:rPr lang="en-US" sz="2800" b="1" dirty="0" err="1" smtClean="0"/>
              <a:t>Rifampicin</a:t>
            </a:r>
            <a:r>
              <a:rPr lang="en-US" sz="2800" b="1" dirty="0" smtClean="0"/>
              <a:t> </a:t>
            </a:r>
            <a:endParaRPr lang="en-US" sz="2800" dirty="0" smtClean="0"/>
          </a:p>
          <a:p>
            <a:pPr>
              <a:buNone/>
            </a:pPr>
            <a:r>
              <a:rPr lang="en-US" sz="2800" b="1" dirty="0" smtClean="0"/>
              <a:t>**Effective measures in combating and preventing multidrug resistant strains include: </a:t>
            </a:r>
            <a:endParaRPr lang="en-US" sz="2800" dirty="0" smtClean="0"/>
          </a:p>
          <a:p>
            <a:pPr>
              <a:buNone/>
            </a:pPr>
            <a:r>
              <a:rPr lang="en-US" sz="2800" b="1" dirty="0" smtClean="0"/>
              <a:t>1- Strict enforcement of infection control guidelines </a:t>
            </a:r>
            <a:endParaRPr lang="en-US" sz="2800" dirty="0" smtClean="0"/>
          </a:p>
          <a:p>
            <a:pPr>
              <a:buNone/>
            </a:pPr>
            <a:r>
              <a:rPr lang="en-US" sz="2800" b="1" dirty="0" smtClean="0"/>
              <a:t>2- Case-finding </a:t>
            </a:r>
            <a:endParaRPr lang="en-US" sz="2800" dirty="0" smtClean="0"/>
          </a:p>
          <a:p>
            <a:pPr>
              <a:buNone/>
            </a:pPr>
            <a:r>
              <a:rPr lang="en-US" sz="2800" b="1" dirty="0" smtClean="0"/>
              <a:t>3- Contact investigations </a:t>
            </a:r>
            <a:endParaRPr lang="en-US" sz="2800" dirty="0" smtClean="0"/>
          </a:p>
          <a:p>
            <a:pPr>
              <a:buNone/>
            </a:pPr>
            <a:r>
              <a:rPr lang="en-US" sz="2800" b="1" dirty="0" smtClean="0"/>
              <a:t>4- Measures to ensure completion of appropriate treatment regimens </a:t>
            </a:r>
            <a:endParaRPr lang="en-US" sz="2800" dirty="0" smtClean="0"/>
          </a:p>
          <a:p>
            <a:pPr>
              <a:lnSpc>
                <a:spcPct val="80000"/>
              </a:lnSpc>
              <a:buNone/>
            </a:pPr>
            <a:endParaRPr lang="en-US" sz="2800" dirty="0"/>
          </a:p>
        </p:txBody>
      </p:sp>
      <p:sp>
        <p:nvSpPr>
          <p:cNvPr id="156676" name="Text Box 4"/>
          <p:cNvSpPr txBox="1">
            <a:spLocks noChangeArrowheads="1"/>
          </p:cNvSpPr>
          <p:nvPr/>
        </p:nvSpPr>
        <p:spPr bwMode="auto">
          <a:xfrm>
            <a:off x="533400" y="1828801"/>
            <a:ext cx="8568749" cy="6499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marL="149586" indent="-149586" defTabSz="327663">
              <a:buClr>
                <a:srgbClr val="000000"/>
              </a:buClr>
              <a:buSzPct val="46000"/>
              <a:buFont typeface="Wingdings" pitchFamily="2" charset="2"/>
              <a:buChar char="l"/>
            </a:pPr>
            <a:endParaRPr lang="ar-IQ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Reservoir </a:t>
            </a:r>
            <a:endParaRPr lang="en-US" u="sng" dirty="0" smtClean="0"/>
          </a:p>
          <a:p>
            <a:pPr>
              <a:buNone/>
            </a:pPr>
            <a:r>
              <a:rPr lang="en-US" b="1" dirty="0" smtClean="0"/>
              <a:t>-Primarily humans, rarely primates, diseased cattle, badgers, swine and other mammals can be infected. </a:t>
            </a:r>
            <a:endParaRPr lang="en-US" dirty="0" smtClean="0"/>
          </a:p>
          <a:p>
            <a:pPr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u="sng" dirty="0" smtClean="0"/>
              <a:t>Mode of transmission </a:t>
            </a:r>
            <a:endParaRPr lang="en-US" u="sng" dirty="0" smtClean="0"/>
          </a:p>
          <a:p>
            <a:pPr>
              <a:buNone/>
            </a:pPr>
            <a:r>
              <a:rPr lang="en-US" b="1" dirty="0" smtClean="0"/>
              <a:t>-Exposure to tubercle bacilli in airborne droplet nuclei, 1 to 5 microns in diameter, produced by people with pulmonary or respiratory tract tuberculosis during expiratory efforts (coughing, singing or sneezing).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-Health care workers are exposed during procedures such as </a:t>
            </a:r>
            <a:r>
              <a:rPr lang="en-US" b="1" dirty="0" err="1" smtClean="0"/>
              <a:t>broncho-scopy</a:t>
            </a:r>
            <a:r>
              <a:rPr lang="en-US" b="1" dirty="0" smtClean="0"/>
              <a:t> or intubation and at autopsy. </a:t>
            </a:r>
            <a:endParaRPr lang="en-US" dirty="0" smtClean="0"/>
          </a:p>
          <a:p>
            <a:pPr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458200" cy="60960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/>
              <a:t>-Laryngeal tuberculosis is highly contagious but rare.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-Bovine tuberculosis, a rare event, results from exposure to </a:t>
            </a:r>
            <a:r>
              <a:rPr lang="en-US" b="1" dirty="0" err="1" smtClean="0"/>
              <a:t>tuberculous</a:t>
            </a:r>
            <a:r>
              <a:rPr lang="en-US" b="1" dirty="0" smtClean="0"/>
              <a:t> cattle, usually through ingestion of unpasteurized milk or dairy products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</a:t>
            </a:r>
            <a:r>
              <a:rPr lang="en-US" b="1" dirty="0" err="1" smtClean="0"/>
              <a:t>Extrapulmonary</a:t>
            </a:r>
            <a:r>
              <a:rPr lang="en-US" b="1" dirty="0" smtClean="0"/>
              <a:t> tuberculosis (other than laryngeal) is generally not communicable. </a:t>
            </a:r>
            <a:endParaRPr lang="en-US" dirty="0" smtClean="0"/>
          </a:p>
          <a:p>
            <a:pPr>
              <a:buNone/>
            </a:pPr>
            <a:r>
              <a:rPr lang="en-US" b="1" u="sng" dirty="0" smtClean="0"/>
              <a:t>Incubation period </a:t>
            </a:r>
            <a:endParaRPr lang="en-US" u="sng" dirty="0" smtClean="0"/>
          </a:p>
          <a:p>
            <a:pPr>
              <a:buNone/>
            </a:pPr>
            <a:r>
              <a:rPr lang="en-US" b="1" dirty="0" smtClean="0"/>
              <a:t>-From infection to demonstrable primary lesion or significant tuberculin reaction, about 2–10 weeks.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-latent infection may persist for a lifetime </a:t>
            </a:r>
            <a:endParaRPr lang="en-US" dirty="0" smtClean="0"/>
          </a:p>
          <a:p>
            <a:pPr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u="sng" dirty="0" smtClean="0"/>
              <a:t>Period of communicability </a:t>
            </a:r>
            <a:endParaRPr lang="en-US" u="sng" dirty="0" smtClean="0"/>
          </a:p>
          <a:p>
            <a:pPr>
              <a:buNone/>
            </a:pPr>
            <a:r>
              <a:rPr lang="en-US" b="1" dirty="0" smtClean="0"/>
              <a:t>-Theoretically, as long as viable tubercle bacilli are discharged in the sputum.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-The degree of communicability depends on: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•Number of bacilli discharged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•Virulence of the bacilli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•Adequacy of ventilation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•Exposure of bacilli to sun or UV light 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-Effective antimicrobial chemotherapy usually eliminates communicability within 2–4 weeks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**Children with primary tuberculosis are generally not infectious.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**The risk of developing disease is highest in children under 3, lowest in later childhood, and high again among young adults, the very old and the immune-suppressed.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**For adults with latent TB infection also infected with HIV, This has resulted in a parallel pandemic of TB disease </a:t>
            </a:r>
            <a:endParaRPr lang="en-US" dirty="0" smtClean="0"/>
          </a:p>
          <a:p>
            <a:pPr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EPIDEMIOLOGY &amp;PREVENTION OF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PULMONARY TUBERCULOSIS 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451273" cy="53833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/>
              <a:t>**In some urban sub-Saharan African areas, where 10–15% of the adult population are co-infected with both HIV and TB, annual TB disease rates have increased </a:t>
            </a:r>
            <a:endParaRPr lang="en-US" sz="3600" dirty="0" smtClean="0"/>
          </a:p>
          <a:p>
            <a:pPr>
              <a:buNone/>
            </a:pPr>
            <a:r>
              <a:rPr lang="en-US" sz="3600" b="1" dirty="0" smtClean="0"/>
              <a:t>**Under such conditions, the risk of multi-drug-resistant (MDR) TB is high. </a:t>
            </a:r>
            <a:endParaRPr lang="en-US" sz="3600" dirty="0" smtClean="0"/>
          </a:p>
          <a:p>
            <a:pPr>
              <a:lnSpc>
                <a:spcPct val="90000"/>
              </a:lnSpc>
              <a:buNone/>
            </a:pPr>
            <a:endParaRPr lang="en-US" sz="3600" dirty="0"/>
          </a:p>
        </p:txBody>
      </p:sp>
      <p:sp>
        <p:nvSpPr>
          <p:cNvPr id="168964" name="Text Box 4"/>
          <p:cNvSpPr txBox="1">
            <a:spLocks noChangeArrowheads="1"/>
          </p:cNvSpPr>
          <p:nvPr/>
        </p:nvSpPr>
        <p:spPr bwMode="auto">
          <a:xfrm>
            <a:off x="774989" y="1617850"/>
            <a:ext cx="8311284" cy="45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marL="149586" indent="-149586" defTabSz="327663">
              <a:buClr>
                <a:srgbClr val="000000"/>
              </a:buClr>
              <a:buSzPct val="46000"/>
              <a:buFont typeface="Wingdings" pitchFamily="2" charset="2"/>
              <a:buChar char="l"/>
            </a:pPr>
            <a:endParaRPr lang="ar-IQ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8600" y="533400"/>
            <a:ext cx="8763000" cy="6019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u="sng" dirty="0" smtClean="0"/>
              <a:t>Methods of control</a:t>
            </a:r>
          </a:p>
          <a:p>
            <a:pPr>
              <a:buNone/>
            </a:pPr>
            <a:r>
              <a:rPr lang="en-US" b="1" dirty="0" smtClean="0"/>
              <a:t>A. Preventive measures: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1) Promptly identify, diagnose and treat potentially infectious patients with TB disease. </a:t>
            </a:r>
            <a:endParaRPr lang="en-US" dirty="0" smtClean="0"/>
          </a:p>
          <a:p>
            <a:r>
              <a:rPr lang="en-US" b="1" dirty="0" smtClean="0"/>
              <a:t>Establish case-finding and treatment facilities for infectious cases to reduce transmission.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2) Ensure medical, laboratory and X-ray facilities, ensure provision of drugs and facilities for early and complete treatment of cases and people at high risk of infection, and of beds for those needing hospitalization.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3) Educate the public in mode of spread and methods of control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4) Reduce or eliminate those social conditions that increase the risk of infection.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5) Preventive chemotherapy with </a:t>
            </a:r>
            <a:r>
              <a:rPr lang="en-US" b="1" dirty="0" err="1" smtClean="0"/>
              <a:t>isoniazid</a:t>
            </a:r>
            <a:r>
              <a:rPr lang="en-US" b="1" dirty="0" smtClean="0"/>
              <a:t> for 6–12 months has been effective in preventing the progression of latent TB infection to TB disease. </a:t>
            </a:r>
            <a:endParaRPr lang="en-US" dirty="0" smtClean="0"/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09600"/>
            <a:ext cx="8534400" cy="5867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-Directly Observed Treatment Supervised (DOTS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strategy) should be used when possible and can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be administered twice weekly. </a:t>
            </a:r>
            <a:r>
              <a:rPr lang="ar-IQ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-Not more than 1 month’s supply of medication should be given at any one time.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-Persons with HIV infection and a positive PPD who do not have active TB disease should receive treatment for latent TB infection.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-All people with evidence of TB disease should be considered for counseling and tested for HIV infection if appropriate counseling is available.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171012" name="Text Box 4"/>
          <p:cNvSpPr txBox="1">
            <a:spLocks noChangeArrowheads="1"/>
          </p:cNvSpPr>
          <p:nvPr/>
        </p:nvSpPr>
        <p:spPr bwMode="auto">
          <a:xfrm>
            <a:off x="790864" y="1921809"/>
            <a:ext cx="8311285" cy="2962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marL="149586" indent="-149586" defTabSz="327663">
              <a:buClr>
                <a:srgbClr val="000000"/>
              </a:buClr>
              <a:buSzPct val="46000"/>
              <a:buFont typeface="Wingdings" pitchFamily="2" charset="2"/>
              <a:buChar char="l"/>
            </a:pPr>
            <a:endParaRPr lang="ar-IQ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8600" y="457200"/>
            <a:ext cx="8686800" cy="5943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6) BCG immunization is considered for persons from areas of high tuberculosis prevalence.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-BCG immunization protect against TB meningitis and disseminated disease in children under 5.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-protection from BCG vaccine may persist for as long as 20 years in high incidence situations, others have shown no protection at all.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-Efforts to develop a vaccine more effective than BCG have identified candidate vaccines that are currently undergoing testing in humans for safety and immunogenicity</a:t>
            </a:r>
          </a:p>
          <a:p>
            <a:pPr>
              <a:buNone/>
            </a:pPr>
            <a:r>
              <a:rPr lang="en-US" b="1" dirty="0" smtClean="0"/>
              <a:t> 7) Take measures to prevent silicosis among those working in industrial plants and mines.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81000"/>
            <a:ext cx="8610599" cy="61722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/>
              <a:t>B. Control of patient, contacts and the immediate environment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-control of infectivity is best achieved through prompt specific drug treatment, usually leading to sputum conversion within 2-4 weeks.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-Hospitalization is necessary only for patients with severe illness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-Patients should be taught to cover both mouth and nose when coughing or sneezing.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-Patients whose sputum is </a:t>
            </a:r>
            <a:r>
              <a:rPr lang="en-US" b="1" dirty="0" err="1" smtClean="0"/>
              <a:t>bacteriologically</a:t>
            </a:r>
            <a:r>
              <a:rPr lang="en-US" b="1" dirty="0" smtClean="0"/>
              <a:t> negative, who do not cough do not require isolation, nor do children with active TB disease. 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97316" name="Text Box 4"/>
          <p:cNvSpPr txBox="1">
            <a:spLocks noChangeArrowheads="1"/>
          </p:cNvSpPr>
          <p:nvPr/>
        </p:nvSpPr>
        <p:spPr bwMode="auto">
          <a:xfrm>
            <a:off x="838489" y="1834964"/>
            <a:ext cx="8338705" cy="3584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marL="135340" indent="-135340" defTabSz="331937">
              <a:buClr>
                <a:srgbClr val="FFFF00"/>
              </a:buClr>
              <a:buSzPct val="46000"/>
              <a:buFont typeface="Monotype Sorts"/>
              <a:buChar char="l"/>
            </a:pPr>
            <a:endParaRPr lang="ar-IQ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-Proper patient support ensuring that drugs are taken as prescribed, including DOTS (the internationally recommended strategy for TB control), is essential, especially for persons with suspected drug resistance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-Decontamination of air may be achieved by ventilation &amp; by ultraviolet light. </a:t>
            </a:r>
            <a:endParaRPr lang="en-US" dirty="0" smtClean="0"/>
          </a:p>
          <a:p>
            <a:pPr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>
          <a:xfrm>
            <a:off x="598921" y="242328"/>
            <a:ext cx="7771534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Management of contacts: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/>
              <a:t>-Chemoprophylaxis or treatment of latent TB infection—TLTBI) is usually recommended for persons who are in contact with TB infection and in whom TB disease has been ruled out.  </a:t>
            </a:r>
            <a:endParaRPr lang="en-US" sz="2800" dirty="0" smtClean="0"/>
          </a:p>
          <a:p>
            <a:pPr>
              <a:buNone/>
            </a:pPr>
            <a:r>
              <a:rPr lang="en-US" sz="2800" b="1" dirty="0" smtClean="0"/>
              <a:t>-PPD testing of all members of the household and other close contacts is recommended. If negative, a repeat skin test should be performed 2–3 months after exposure has ended. </a:t>
            </a:r>
            <a:endParaRPr lang="en-US" sz="2800" dirty="0" smtClean="0"/>
          </a:p>
          <a:p>
            <a:pPr>
              <a:spcAft>
                <a:spcPct val="20000"/>
              </a:spcAft>
              <a:buNone/>
            </a:pPr>
            <a:endParaRPr lang="en-US" sz="29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u="sng" dirty="0" smtClean="0"/>
              <a:t>Specific treatment: </a:t>
            </a:r>
            <a:endParaRPr lang="en-US" u="sng" dirty="0" smtClean="0"/>
          </a:p>
          <a:p>
            <a:pPr>
              <a:buNone/>
            </a:pPr>
            <a:r>
              <a:rPr lang="en-US" b="1" dirty="0" smtClean="0"/>
              <a:t>-For drug-susceptible disease, a 6-month regimen is recommended, including </a:t>
            </a:r>
            <a:r>
              <a:rPr lang="en-US" b="1" dirty="0" err="1" smtClean="0"/>
              <a:t>isoniazid</a:t>
            </a:r>
            <a:r>
              <a:rPr lang="en-US" b="1" dirty="0" smtClean="0"/>
              <a:t> (INH), </a:t>
            </a:r>
            <a:r>
              <a:rPr lang="en-US" b="1" dirty="0" err="1" smtClean="0"/>
              <a:t>rifampicin</a:t>
            </a:r>
            <a:r>
              <a:rPr lang="en-US" b="1" dirty="0" smtClean="0"/>
              <a:t> (RIF), </a:t>
            </a:r>
            <a:r>
              <a:rPr lang="en-US" b="1" dirty="0" err="1" smtClean="0"/>
              <a:t>pyrazinamide</a:t>
            </a:r>
            <a:r>
              <a:rPr lang="en-US" b="1" dirty="0" smtClean="0"/>
              <a:t> (PZA) and </a:t>
            </a:r>
            <a:r>
              <a:rPr lang="en-US" b="1" dirty="0" err="1" smtClean="0"/>
              <a:t>ethambutol</a:t>
            </a:r>
            <a:r>
              <a:rPr lang="en-US" b="1" dirty="0" smtClean="0"/>
              <a:t> (EMB) for the first 2  months, followed by INH and RIF for 4 months.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-HIV-associated TB, </a:t>
            </a:r>
            <a:r>
              <a:rPr lang="en-US" b="1" dirty="0" err="1" smtClean="0"/>
              <a:t>Rifampicin</a:t>
            </a:r>
            <a:r>
              <a:rPr lang="en-US" b="1" dirty="0" smtClean="0"/>
              <a:t> replacement by </a:t>
            </a:r>
            <a:r>
              <a:rPr lang="en-US" b="1" dirty="0" err="1" smtClean="0"/>
              <a:t>rifabutin</a:t>
            </a:r>
            <a:r>
              <a:rPr lang="en-US" b="1" dirty="0" smtClean="0"/>
              <a:t> can be considered. </a:t>
            </a:r>
          </a:p>
          <a:p>
            <a:pPr>
              <a:buNone/>
            </a:pPr>
            <a:r>
              <a:rPr lang="en-US" b="1" dirty="0" smtClean="0"/>
              <a:t>-Treatment for 9 to 12 months for: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1- Children with meningitis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2- </a:t>
            </a:r>
            <a:r>
              <a:rPr lang="en-US" b="1" dirty="0" err="1" smtClean="0"/>
              <a:t>Miliary</a:t>
            </a:r>
            <a:r>
              <a:rPr lang="en-US" b="1" dirty="0" smtClean="0"/>
              <a:t> disease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3- Bone/Joint disease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4- HIV infection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**Treatment failure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-Sputum smear positivity at 5 months from start of treatment can be due to irregular drug-taking or the presence of drug-resistant bacilli.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-If INH or RIF cannot be included, treatment should continue for at least 18 months after cultures have become negative. </a:t>
            </a:r>
            <a:endParaRPr lang="en-US" dirty="0" smtClean="0"/>
          </a:p>
          <a:p>
            <a:pPr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5029201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9600" b="1" dirty="0" smtClean="0"/>
          </a:p>
          <a:p>
            <a:pPr algn="ctr">
              <a:buNone/>
            </a:pPr>
            <a:r>
              <a:rPr lang="en-US" sz="9600" b="1" dirty="0" smtClean="0"/>
              <a:t>End </a:t>
            </a:r>
            <a:endParaRPr lang="ar-IQ" sz="96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r>
              <a:rPr lang="en-US" b="1" dirty="0" smtClean="0"/>
              <a:t>Objectives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1- Define the tuberculosis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2- Identify the causative agent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3- Identify the mode of transmission &amp; the high risk group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4- Identify the ways of prevention &amp; management </a:t>
            </a:r>
            <a:endParaRPr lang="en-US" dirty="0" smtClean="0"/>
          </a:p>
          <a:p>
            <a:pPr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Identification 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300" dirty="0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TUBERCULOSIS is a major cause of disability and death in most of the world, especially developing countries. </a:t>
            </a:r>
            <a:endParaRPr lang="en-US" dirty="0" smtClean="0"/>
          </a:p>
          <a:p>
            <a:r>
              <a:rPr lang="en-US" b="1" dirty="0" smtClean="0"/>
              <a:t>The initial infection usually goes unnoticed, tuberculin skin test sensitivity appears within 2–10 weeks. </a:t>
            </a:r>
            <a:endParaRPr lang="en-US" dirty="0" smtClean="0"/>
          </a:p>
          <a:p>
            <a:r>
              <a:rPr lang="en-US" b="1" dirty="0" smtClean="0"/>
              <a:t>Early lung lesions commonly heal, except occasional pulmonary or trachea-bronchial lymph node calcifications. </a:t>
            </a:r>
            <a:endParaRPr lang="en-US" dirty="0" smtClean="0"/>
          </a:p>
          <a:p>
            <a:pPr>
              <a:lnSpc>
                <a:spcPct val="90000"/>
              </a:lnSpc>
              <a:buNone/>
            </a:pPr>
            <a:endParaRPr lang="en-US" dirty="0"/>
          </a:p>
        </p:txBody>
      </p:sp>
      <p:sp>
        <p:nvSpPr>
          <p:cNvPr id="146436" name="Text Box 4"/>
          <p:cNvSpPr txBox="1">
            <a:spLocks noChangeArrowheads="1"/>
          </p:cNvSpPr>
          <p:nvPr/>
        </p:nvSpPr>
        <p:spPr bwMode="auto">
          <a:xfrm>
            <a:off x="835603" y="1718703"/>
            <a:ext cx="8311284" cy="458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marL="149586" indent="-149586" defTabSz="327663">
              <a:buClr>
                <a:srgbClr val="000000"/>
              </a:buClr>
              <a:buSzPct val="46000"/>
              <a:buFont typeface="Wingdings" pitchFamily="2" charset="2"/>
              <a:buChar char="l"/>
            </a:pPr>
            <a:endParaRPr lang="ar-IQ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763000" cy="6248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10% of those initially infected will eventually develop active disease, half of them during the first 2 years following infection.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**90% of untreated infected individuals will never develop active TB.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**In infants and in </a:t>
            </a:r>
            <a:r>
              <a:rPr lang="en-US" b="1" dirty="0" err="1" smtClean="0"/>
              <a:t>immunosuppressed</a:t>
            </a:r>
            <a:r>
              <a:rPr lang="en-US" b="1" dirty="0" smtClean="0"/>
              <a:t> individuals (HIV-positive) initial infection may progress rapidly to active tuberculosis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**In infants the disease is often disseminated (</a:t>
            </a:r>
            <a:r>
              <a:rPr lang="en-US" b="1" dirty="0" err="1" smtClean="0"/>
              <a:t>miliary</a:t>
            </a:r>
            <a:r>
              <a:rPr lang="en-US" b="1" dirty="0" smtClean="0"/>
              <a:t>) or </a:t>
            </a:r>
            <a:r>
              <a:rPr lang="en-US" b="1" dirty="0" err="1" smtClean="0"/>
              <a:t>meningeal</a:t>
            </a:r>
            <a:r>
              <a:rPr lang="en-US" b="1" dirty="0" smtClean="0"/>
              <a:t>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**Extra pulmonary TB occurs less commonly (30%) than pulmonary TB (70%).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**TB disease may affect any organ or tissue, in order of frequency: lymph nodes, pleura, pericardium, kidneys, bones and joints, larynx, middle ear, skin, intestines, peritoneum, eyes.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</a:t>
            </a:r>
            <a:endParaRPr lang="en-US" dirty="0" smtClean="0"/>
          </a:p>
          <a:p>
            <a:pPr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**65% of patients with sputum smear-positive pulmonary tuberculosis, if untreated will die within 5 years, most of them within 2 years.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**A smear positive for acid-fast bacilli (AFB) is indicative of high infectiousness.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**Fatigue, fever, night sweats and weight loss may occur early or late.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**Localizing symptoms of cough, chest pain, hemoptysis and hoarseness become prominent in advanced stages.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148484" name="Text Box 4"/>
          <p:cNvSpPr txBox="1">
            <a:spLocks noChangeArrowheads="1"/>
          </p:cNvSpPr>
          <p:nvPr/>
        </p:nvSpPr>
        <p:spPr bwMode="auto">
          <a:xfrm>
            <a:off x="819727" y="1661272"/>
            <a:ext cx="8311285" cy="4069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marL="149586" indent="-149586" defTabSz="327663">
              <a:buClr>
                <a:srgbClr val="000000"/>
              </a:buClr>
              <a:buSzPct val="46000"/>
              <a:buFont typeface="Wingdings" pitchFamily="2" charset="2"/>
              <a:buChar char="l"/>
            </a:pPr>
            <a:endParaRPr lang="ar-IQ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>
              <a:buNone/>
            </a:pPr>
            <a:r>
              <a:rPr lang="en-US" b="1" u="sng" dirty="0" smtClean="0"/>
              <a:t>Diagnosis </a:t>
            </a:r>
            <a:endParaRPr lang="en-US" dirty="0" smtClean="0"/>
          </a:p>
          <a:p>
            <a:pPr lvl="0">
              <a:buNone/>
            </a:pPr>
            <a:r>
              <a:rPr lang="en-US" b="1" dirty="0" smtClean="0"/>
              <a:t>Radiography of the chest reveals pulmonary infiltrates, cavitations and fibrotic changes with volume loss, almost commonly in the upper segments of the lobes. </a:t>
            </a:r>
            <a:endParaRPr lang="en-US" dirty="0" smtClean="0"/>
          </a:p>
          <a:p>
            <a:pPr algn="ctr">
              <a:buNone/>
            </a:pPr>
            <a:endParaRPr lang="ar-IQ" dirty="0"/>
          </a:p>
        </p:txBody>
      </p:sp>
      <p:pic>
        <p:nvPicPr>
          <p:cNvPr id="4" name="صورة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3352800"/>
            <a:ext cx="44958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2- Tuberculin skin test </a:t>
            </a:r>
            <a:endParaRPr lang="en-US" dirty="0" smtClean="0"/>
          </a:p>
          <a:p>
            <a:pPr>
              <a:buNone/>
            </a:pPr>
            <a:r>
              <a:rPr lang="en-US" b="1" dirty="0" err="1" smtClean="0"/>
              <a:t>Immunocompetent</a:t>
            </a:r>
            <a:r>
              <a:rPr lang="en-US" b="1" dirty="0" smtClean="0"/>
              <a:t> people who are or have been infected with Mycobacterium tuberculosis usually react to an intermediate strength tuberculin skin test. </a:t>
            </a:r>
          </a:p>
          <a:p>
            <a:pPr>
              <a:buNone/>
            </a:pPr>
            <a:r>
              <a:rPr lang="en-US" b="1" dirty="0" smtClean="0"/>
              <a:t>-A positive reaction of tuberculin skin test is  defined as a 5, 10, or 15 mm indurations according to the risk of exposure or disease.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-Among persons with active TB disease  10%–20% may have no reaction to PPD(purified protein derivative); a negative skin test does not therefore rule out active TB disease.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92728" y="381000"/>
            <a:ext cx="7761432" cy="1524000"/>
          </a:xfrm>
        </p:spPr>
        <p:txBody>
          <a:bodyPr>
            <a:noAutofit/>
          </a:bodyPr>
          <a:lstStyle/>
          <a:p>
            <a:pPr algn="l"/>
            <a:r>
              <a:rPr lang="en-US" sz="3200" b="1" dirty="0" smtClean="0"/>
              <a:t>An indurations of tuberculin skin test of 5 mm or more is considered positive among:</a:t>
            </a:r>
            <a:endParaRPr lang="en-US" sz="3200" dirty="0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4909" y="1411941"/>
            <a:ext cx="8174182" cy="4908176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1-HIV-infected persons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2-Persons on immunosuppressive treatment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3-Persons showing fibrotic lesions on chest X-rays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4-Recent close contacts of infectious TB patients. </a:t>
            </a:r>
            <a:endParaRPr lang="en-US" dirty="0" smtClean="0"/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50000"/>
              </a:spcAft>
              <a:buNone/>
            </a:pPr>
            <a:endParaRPr lang="en-US" dirty="0"/>
          </a:p>
        </p:txBody>
      </p:sp>
      <p:sp>
        <p:nvSpPr>
          <p:cNvPr id="150532" name="Text Box 4"/>
          <p:cNvSpPr txBox="1">
            <a:spLocks noChangeArrowheads="1"/>
          </p:cNvSpPr>
          <p:nvPr/>
        </p:nvSpPr>
        <p:spPr bwMode="auto">
          <a:xfrm>
            <a:off x="330488" y="1245953"/>
            <a:ext cx="8813512" cy="5240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marL="149586" indent="-149586" defTabSz="327663">
              <a:buClr>
                <a:srgbClr val="000000"/>
              </a:buClr>
              <a:buSzPct val="46000"/>
              <a:buFont typeface="Wingdings" pitchFamily="2" charset="2"/>
              <a:buChar char="l"/>
            </a:pPr>
            <a:endParaRPr lang="ar-IQ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708</TotalTime>
  <Words>1653</Words>
  <Application>Microsoft Office PowerPoint</Application>
  <PresentationFormat>عرض على الشاشة (4:3)</PresentationFormat>
  <Paragraphs>141</Paragraphs>
  <Slides>29</Slides>
  <Notes>7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29</vt:i4>
      </vt:variant>
    </vt:vector>
  </HeadingPairs>
  <TitlesOfParts>
    <vt:vector size="34" baseType="lpstr">
      <vt:lpstr>Arial</vt:lpstr>
      <vt:lpstr>Calibri</vt:lpstr>
      <vt:lpstr>Monotype Sorts</vt:lpstr>
      <vt:lpstr>Wingdings</vt:lpstr>
      <vt:lpstr>Office Theme</vt:lpstr>
      <vt:lpstr>Family &amp; Community Medicine dept.</vt:lpstr>
      <vt:lpstr>EPIDEMIOLOGY &amp;PREVENTION OF  PULMONARY TUBERCULOSIS </vt:lpstr>
      <vt:lpstr>عرض تقديمي في PowerPoint</vt:lpstr>
      <vt:lpstr>Identification 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An indurations of tuberculin skin test of 5 mm or more is considered positive among: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Multidrug-resistant TB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Management of contacts:  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1</dc:creator>
  <cp:lastModifiedBy>Maher Fattouh</cp:lastModifiedBy>
  <cp:revision>62</cp:revision>
  <dcterms:created xsi:type="dcterms:W3CDTF">2006-08-16T00:00:00Z</dcterms:created>
  <dcterms:modified xsi:type="dcterms:W3CDTF">2019-06-12T20:47:58Z</dcterms:modified>
</cp:coreProperties>
</file>