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91" r:id="rId2"/>
    <p:sldId id="257" r:id="rId3"/>
    <p:sldId id="263" r:id="rId4"/>
    <p:sldId id="262" r:id="rId5"/>
    <p:sldId id="266" r:id="rId6"/>
    <p:sldId id="261" r:id="rId7"/>
    <p:sldId id="284" r:id="rId8"/>
    <p:sldId id="264" r:id="rId9"/>
    <p:sldId id="292" r:id="rId10"/>
    <p:sldId id="265" r:id="rId11"/>
    <p:sldId id="267" r:id="rId12"/>
    <p:sldId id="274" r:id="rId13"/>
    <p:sldId id="275" r:id="rId14"/>
    <p:sldId id="276" r:id="rId15"/>
    <p:sldId id="277" r:id="rId16"/>
    <p:sldId id="278" r:id="rId17"/>
    <p:sldId id="285" r:id="rId18"/>
    <p:sldId id="286" r:id="rId19"/>
    <p:sldId id="288" r:id="rId20"/>
    <p:sldId id="289" r:id="rId21"/>
    <p:sldId id="279" r:id="rId22"/>
    <p:sldId id="280" r:id="rId23"/>
    <p:sldId id="281" r:id="rId24"/>
    <p:sldId id="282" r:id="rId25"/>
    <p:sldId id="283" r:id="rId26"/>
    <p:sldId id="290" r:id="rId2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05/03/1440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925" y="500063"/>
            <a:ext cx="9109075" cy="5786437"/>
          </a:xfrm>
        </p:spPr>
        <p:txBody>
          <a:bodyPr>
            <a:normAutofit lnSpcReduction="10000"/>
          </a:bodyPr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5050"/>
                </a:solidFill>
              </a:rPr>
              <a:t>Infections Acquired through the Respiratory Tract</a:t>
            </a:r>
          </a:p>
          <a:p>
            <a:pPr algn="ctr" eaLnBrk="1" hangingPunct="1">
              <a:defRPr/>
            </a:pP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r>
              <a:rPr lang="en-US" sz="5800" b="1" dirty="0" smtClean="0">
                <a:solidFill>
                  <a:srgbClr val="FF5050"/>
                </a:solidFill>
              </a:rPr>
              <a:t>Measles </a:t>
            </a:r>
            <a:endParaRPr lang="en-US" sz="58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5050"/>
                </a:solidFill>
              </a:rPr>
              <a:t>Dept</a:t>
            </a:r>
            <a:r>
              <a:rPr lang="en-US" sz="3600" b="1" dirty="0" smtClean="0">
                <a:solidFill>
                  <a:srgbClr val="FF5050"/>
                </a:solidFill>
              </a:rPr>
              <a:t>. </a:t>
            </a:r>
            <a:r>
              <a:rPr lang="en-US" sz="3600" b="1" dirty="0" smtClean="0">
                <a:solidFill>
                  <a:srgbClr val="FF5050"/>
                </a:solidFill>
              </a:rPr>
              <a:t>of Family &amp; Community medicine</a:t>
            </a:r>
          </a:p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5050"/>
                </a:solidFill>
              </a:rPr>
              <a:t>Dr. Muslim N. </a:t>
            </a:r>
            <a:r>
              <a:rPr lang="en-US" sz="3600" b="1" dirty="0" err="1" smtClean="0">
                <a:solidFill>
                  <a:srgbClr val="FF5050"/>
                </a:solidFill>
              </a:rPr>
              <a:t>Saeed</a:t>
            </a: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5050"/>
                </a:solidFill>
              </a:rPr>
              <a:t>November 13</a:t>
            </a:r>
            <a:r>
              <a:rPr lang="en-US" sz="3600" b="1" baseline="30000" dirty="0" smtClean="0">
                <a:solidFill>
                  <a:srgbClr val="FF5050"/>
                </a:solidFill>
              </a:rPr>
              <a:t>th</a:t>
            </a:r>
            <a:r>
              <a:rPr lang="en-US" sz="3600" b="1" dirty="0" smtClean="0">
                <a:solidFill>
                  <a:srgbClr val="FF5050"/>
                </a:solidFill>
              </a:rPr>
              <a:t> </a:t>
            </a:r>
            <a:r>
              <a:rPr lang="en-US" sz="3600" b="1" dirty="0" smtClean="0">
                <a:solidFill>
                  <a:srgbClr val="FF5050"/>
                </a:solidFill>
              </a:rPr>
              <a:t>, 2018 </a:t>
            </a:r>
            <a:endParaRPr lang="en-US" sz="3600" b="1" dirty="0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Epidemiology </a:t>
            </a:r>
            <a:b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ar-IQ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b="1" dirty="0" smtClean="0"/>
              <a:t>Occurrence </a:t>
            </a:r>
          </a:p>
          <a:p>
            <a:pPr algn="l">
              <a:buNone/>
            </a:pPr>
            <a:r>
              <a:rPr lang="en-US" dirty="0" smtClean="0"/>
              <a:t>Measles occurs throughout the world. However, interruption of indigenous transmission of measles has been achieved in the United States and other parts of the Western Hemisphere. </a:t>
            </a:r>
          </a:p>
          <a:p>
            <a:pPr algn="l">
              <a:buNone/>
            </a:pPr>
            <a:r>
              <a:rPr lang="en-US" b="1" dirty="0" smtClean="0"/>
              <a:t>Reservoir </a:t>
            </a:r>
          </a:p>
          <a:p>
            <a:pPr algn="l">
              <a:buNone/>
            </a:pPr>
            <a:r>
              <a:rPr lang="en-US" dirty="0" smtClean="0"/>
              <a:t>Measles is a human disease. There is no known animal reservoir, and an asymptomatic carrier state has not been documented. </a:t>
            </a:r>
          </a:p>
          <a:p>
            <a:pPr algn="l">
              <a:buNone/>
            </a:pPr>
            <a:r>
              <a:rPr lang="en-US" b="1" dirty="0" smtClean="0"/>
              <a:t>Transmission </a:t>
            </a:r>
          </a:p>
          <a:p>
            <a:pPr algn="l">
              <a:buNone/>
            </a:pPr>
            <a:r>
              <a:rPr lang="en-US" dirty="0" smtClean="0"/>
              <a:t>Measles transmission is primarily person to person via large respiratory droplets. Airborne transmission via aerosolized droplet nuclei has been documented in closed areas (e.g., office examination room) for up to 2 hours after a person with measles occupied the area.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/>
              <a:t>Temporal Pattern </a:t>
            </a:r>
          </a:p>
          <a:p>
            <a:pPr algn="l">
              <a:buNone/>
            </a:pPr>
            <a:r>
              <a:rPr lang="en-US" dirty="0" smtClean="0"/>
              <a:t>In temperate areas, measles disease occurs primarily in late winter and spring. </a:t>
            </a:r>
          </a:p>
          <a:p>
            <a:pPr algn="l">
              <a:buNone/>
            </a:pPr>
            <a:r>
              <a:rPr lang="en-US" b="1" dirty="0" smtClean="0"/>
              <a:t>Communicability </a:t>
            </a:r>
          </a:p>
          <a:p>
            <a:pPr algn="l">
              <a:buNone/>
            </a:pPr>
            <a:r>
              <a:rPr lang="en-US" dirty="0" smtClean="0"/>
              <a:t>Measles is highly communicable, with greater than 90% secondary attack rates among susceptible persons. Measles may be transmitted from 4 days before to 4 days after rash onset. Maximum communicability occurs from onset of </a:t>
            </a:r>
            <a:r>
              <a:rPr lang="en-US" dirty="0" err="1" smtClean="0"/>
              <a:t>prodrome</a:t>
            </a:r>
            <a:r>
              <a:rPr lang="en-US" dirty="0" smtClean="0"/>
              <a:t> through the first 3–4 days of rash.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908720"/>
            <a:ext cx="6517605" cy="72008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Prevention</a:t>
            </a:r>
            <a:r>
              <a:rPr lang="en-US" sz="2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500" b="1" dirty="0" smtClean="0">
                <a:solidFill>
                  <a:srgbClr val="630D57"/>
                </a:solidFill>
              </a:rPr>
              <a:t> </a:t>
            </a:r>
            <a:r>
              <a:rPr lang="en-US" sz="2500" b="1" dirty="0" smtClean="0"/>
              <a:t>                                        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52600"/>
            <a:ext cx="8229600" cy="47244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hardEdge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609600" indent="-609600" algn="l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1-Public education</a:t>
            </a:r>
          </a:p>
          <a:p>
            <a:pPr marL="609600" indent="-609600" algn="l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2-Immunization</a:t>
            </a:r>
          </a:p>
          <a:p>
            <a:pPr marL="609600" indent="-609600" algn="l" eaLnBrk="1" hangingPunct="1">
              <a:lnSpc>
                <a:spcPct val="80000"/>
              </a:lnSpc>
              <a:buNone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-Live attenuated vaccine indicated to all persons not immune to measles ,unless otherwise contra-indicated.</a:t>
            </a:r>
          </a:p>
          <a:p>
            <a:pPr marL="609600" indent="-609600" algn="l" eaLnBrk="1" hangingPunct="1">
              <a:lnSpc>
                <a:spcPct val="80000"/>
              </a:lnSpc>
              <a:buNone/>
            </a:pPr>
            <a:endParaRPr lang="en-US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algn="l" eaLnBrk="1" hangingPunct="1">
              <a:lnSpc>
                <a:spcPct val="80000"/>
              </a:lnSpc>
              <a:buNone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-Single injection of measles vaccine (MMR) which can be administrated &amp; induces active immunity in 94-98% of susceptible (life long) </a:t>
            </a:r>
          </a:p>
          <a:p>
            <a:pPr marL="609600" indent="-609600" algn="l" eaLnBrk="1" hangingPunct="1">
              <a:lnSpc>
                <a:spcPct val="80000"/>
              </a:lnSpc>
              <a:buNone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2nd dose increases the immunity level to as high as 99%.</a:t>
            </a:r>
          </a:p>
          <a:p>
            <a:pPr marL="609600" indent="-609600" algn="l" eaLnBrk="1" hangingPunct="1">
              <a:lnSpc>
                <a:spcPct val="80000"/>
              </a:lnSpc>
              <a:buNone/>
            </a:pPr>
            <a:endParaRPr lang="en-US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algn="l" eaLnBrk="1" hangingPunct="1">
              <a:lnSpc>
                <a:spcPct val="80000"/>
              </a:lnSpc>
              <a:buClr>
                <a:schemeClr val="tx1"/>
              </a:buClr>
              <a:buNone/>
            </a:pPr>
            <a:endParaRPr lang="en-US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algn="l" eaLnBrk="1" hangingPunct="1">
              <a:lnSpc>
                <a:spcPct val="80000"/>
              </a:lnSpc>
              <a:buClr>
                <a:schemeClr val="tx1"/>
              </a:buClr>
              <a:buNone/>
            </a:pPr>
            <a:endParaRPr lang="en-US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algn="l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764704"/>
            <a:ext cx="6967488" cy="1080121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Prevention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988840"/>
            <a:ext cx="8001000" cy="4006850"/>
          </a:xfrm>
        </p:spPr>
        <p:txBody>
          <a:bodyPr/>
          <a:lstStyle/>
          <a:p>
            <a:pPr marL="0" indent="0" algn="l" eaLnBrk="1" hangingPunct="1">
              <a:buNone/>
              <a:defRPr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*Vaccination </a:t>
            </a: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schedule of measles in Iraq</a:t>
            </a:r>
          </a:p>
          <a:p>
            <a:pPr algn="l" eaLnBrk="1" hangingPunct="1">
              <a:buNone/>
              <a:defRPr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  <a:r>
              <a:rPr lang="en-US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Monovalent</a:t>
            </a: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measles vaccine ⇒ 9 months.</a:t>
            </a:r>
          </a:p>
          <a:p>
            <a:pPr algn="l" eaLnBrk="1" hangingPunct="1">
              <a:buNone/>
              <a:defRPr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-MMR </a:t>
            </a: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1st dose ⇒ 15 months.</a:t>
            </a:r>
          </a:p>
          <a:p>
            <a:pPr algn="l" eaLnBrk="1" hangingPunct="1">
              <a:buNone/>
              <a:defRPr/>
            </a:pP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-MMR </a:t>
            </a: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2nd dose ⇒ 4-6 years.</a:t>
            </a:r>
          </a:p>
          <a:p>
            <a:pPr algn="l" eaLnBrk="1" hangingPunct="1">
              <a:buNone/>
              <a:defRPr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 algn="l" eaLnBrk="1" hangingPunct="1">
              <a:buClr>
                <a:srgbClr val="F977F9"/>
              </a:buClr>
              <a:buFont typeface="Wingdings" pitchFamily="2" charset="2"/>
              <a:buNone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Side effects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l" eaLnBrk="1" hangingPunct="1">
              <a:buClr>
                <a:srgbClr val="F977F9"/>
              </a:buClr>
              <a:buFont typeface="Wingdings" pitchFamily="2" charset="2"/>
              <a:buNone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5-15 % fever ,malaise within 5-12 days after immunization, lasts 1-2 days.</a:t>
            </a:r>
          </a:p>
          <a:p>
            <a:pPr algn="l"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Occasionally      rash,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coryza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Koplik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spots.</a:t>
            </a:r>
          </a:p>
          <a:p>
            <a:pPr algn="l"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Infrequently      febrile seizures .</a:t>
            </a:r>
          </a:p>
          <a:p>
            <a:pPr algn="l"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1:10 </a:t>
            </a:r>
            <a:r>
              <a:rPr lang="en-US" sz="2800" baseline="30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dose       Encephalitis &amp; encephalopathy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Optimal age of vaccination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eaLnBrk="1" hangingPunct="1">
              <a:buFont typeface="Wingdings" pitchFamily="2" charset="2"/>
              <a:buChar char="ü"/>
            </a:pPr>
            <a:r>
              <a:rPr lang="en-US" sz="2400" dirty="0" smtClean="0"/>
              <a:t>WHO recommend immunization at 9 months of age </a:t>
            </a:r>
          </a:p>
          <a:p>
            <a:pPr algn="l" eaLnBrk="1" hangingPunct="1">
              <a:buFont typeface="Wingdings" pitchFamily="2" charset="2"/>
              <a:buChar char="ü"/>
            </a:pPr>
            <a:r>
              <a:rPr lang="en-US" sz="2400" dirty="0" smtClean="0"/>
              <a:t>Immunization before the age of 9 months run the risk the vaccine being rendered ineffective by natural antibodies through mother.</a:t>
            </a:r>
          </a:p>
          <a:p>
            <a:pPr algn="l" eaLnBrk="1" hangingPunct="1">
              <a:buFont typeface="Wingdings" pitchFamily="2" charset="2"/>
              <a:buChar char="ü"/>
            </a:pPr>
            <a:r>
              <a:rPr lang="en-US" sz="2400" dirty="0" smtClean="0"/>
              <a:t>Age of vaccination can be lowered to 6 months if there is measles outbreak.</a:t>
            </a:r>
          </a:p>
          <a:p>
            <a:pPr algn="l" eaLnBrk="1" hangingPunct="1">
              <a:buFont typeface="Wingdings" pitchFamily="2" charset="2"/>
              <a:buChar char="ü"/>
            </a:pPr>
            <a:r>
              <a:rPr lang="en-US" sz="2400" dirty="0" smtClean="0"/>
              <a:t>For infants immunized between 6-9 months, second dose should be </a:t>
            </a:r>
            <a:r>
              <a:rPr lang="en-US" sz="2400" dirty="0" smtClean="0"/>
              <a:t>given </a:t>
            </a:r>
            <a:r>
              <a:rPr lang="en-US" sz="2400" dirty="0" smtClean="0"/>
              <a:t>as soon as possible after the child reach age of 9 months.    </a:t>
            </a:r>
          </a:p>
          <a:p>
            <a:pPr algn="l"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Contraindication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of vaccination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eaLnBrk="1" hangingPunct="1">
              <a:buClr>
                <a:schemeClr val="tx1"/>
              </a:buClr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-Immune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deficiency.</a:t>
            </a:r>
          </a:p>
          <a:p>
            <a:pPr algn="l" eaLnBrk="1" hangingPunct="1"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-Sever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illness with or without fever, Delay the dose until recovery (minor illnesses such as diarrhea , upper respiratory infections are not a contra-indication). </a:t>
            </a:r>
          </a:p>
          <a:p>
            <a:pPr algn="l" eaLnBrk="1" hangingPunct="1"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-Anaphylactic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hypersensitivity to previous measles vaccine, gelatin or neomycin and egg hypersensitivity</a:t>
            </a:r>
          </a:p>
          <a:p>
            <a:pPr algn="l" eaLnBrk="1" hangingPunct="1"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Pregnancy</a:t>
            </a:r>
          </a:p>
          <a:p>
            <a:pPr algn="l" eaLnBrk="1" hangingPunct="1">
              <a:buClr>
                <a:schemeClr val="tx1"/>
              </a:buClr>
              <a:buNone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86903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Measles Mumps Rubella (MMR) Vaccine Failure </a:t>
            </a:r>
            <a:br>
              <a:rPr lang="en-US" sz="3200" b="1" dirty="0" smtClean="0"/>
            </a:br>
            <a:endParaRPr lang="ar-IQ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/>
              <a:t>-Measles, mumps, or rubella disease (or lack of immunity) in a previously vaccinated person </a:t>
            </a:r>
          </a:p>
          <a:p>
            <a:pPr algn="l">
              <a:buNone/>
            </a:pPr>
            <a:r>
              <a:rPr lang="en-US" dirty="0" smtClean="0"/>
              <a:t>-2%-5% of recipients do not respond to the first dose </a:t>
            </a:r>
          </a:p>
          <a:p>
            <a:pPr algn="l">
              <a:buNone/>
            </a:pPr>
            <a:r>
              <a:rPr lang="en-US" dirty="0" smtClean="0"/>
              <a:t>-Caused by antibody, damaged vaccine, incorrect records </a:t>
            </a:r>
          </a:p>
          <a:p>
            <a:pPr algn="l">
              <a:buNone/>
            </a:pPr>
            <a:r>
              <a:rPr lang="en-US" dirty="0" smtClean="0"/>
              <a:t>-Most persons with vaccine failure will respond to second dose 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581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Measles (MMR) Vaccine Indications </a:t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153648"/>
          </a:xfrm>
        </p:spPr>
        <p:txBody>
          <a:bodyPr/>
          <a:lstStyle/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All children 12 months of age and older </a:t>
            </a:r>
          </a:p>
          <a:p>
            <a:pPr algn="l">
              <a:buNone/>
            </a:pPr>
            <a:r>
              <a:rPr lang="en-US" dirty="0" smtClean="0"/>
              <a:t>-Susceptible adolescents and adults without documented evidence of immunity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/>
          <a:lstStyle/>
          <a:p>
            <a:pPr algn="l">
              <a:spcBef>
                <a:spcPct val="0"/>
              </a:spcBef>
              <a:buNone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MMR Vaccine and Autism </a:t>
            </a:r>
          </a:p>
          <a:p>
            <a:pPr algn="l">
              <a:buNone/>
            </a:pPr>
            <a:r>
              <a:rPr lang="en-US" dirty="0" smtClean="0"/>
              <a:t>To date there is no convincing evidence that any vaccine causes autism or autism spectrum disorder</a:t>
            </a: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0688"/>
            <a:ext cx="8640960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MMR and Febrile Seizure</a:t>
            </a:r>
            <a:endParaRPr lang="ar-IQ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dirty="0" smtClean="0"/>
              <a:t>Among </a:t>
            </a:r>
            <a:r>
              <a:rPr lang="en-US" dirty="0" smtClean="0"/>
              <a:t>children 12-23 months of age one additional febrile seizure occurred 5-12 days after vaccination per 2,300–2,600 children compared to children who received the first dose of MMR and </a:t>
            </a:r>
            <a:r>
              <a:rPr lang="en-US" dirty="0" err="1" smtClean="0"/>
              <a:t>varicella</a:t>
            </a:r>
            <a:r>
              <a:rPr lang="en-US" dirty="0" smtClean="0"/>
              <a:t> vaccine separately </a:t>
            </a:r>
          </a:p>
          <a:p>
            <a:pPr algn="l">
              <a:buNone/>
            </a:pPr>
            <a:r>
              <a:rPr lang="en-US" dirty="0" smtClean="0"/>
              <a:t>Data do not suggest that children 4-6 years of age who received the second dose had an increased risk 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712"/>
            <a:ext cx="6923112" cy="1080120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Control </a:t>
            </a:r>
            <a:r>
              <a:rPr lang="en-US" sz="36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988840"/>
            <a:ext cx="8001000" cy="4335760"/>
          </a:xfrm>
        </p:spPr>
        <p:txBody>
          <a:bodyPr>
            <a:noAutofit/>
          </a:bodyPr>
          <a:lstStyle/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Reporting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is obligatory: early reporting means better control of the outbreak.</a:t>
            </a:r>
          </a:p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Isolation</a:t>
            </a:r>
          </a:p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 community level is impractical .</a:t>
            </a:r>
          </a:p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Children should be kept out of school for 4 days after appearance of rash.</a:t>
            </a:r>
          </a:p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Respiratory isolation for hospital cases.</a:t>
            </a:r>
          </a:p>
          <a:p>
            <a:pPr marL="571500" indent="-571500" algn="l" eaLnBrk="1" hangingPunct="1">
              <a:lnSpc>
                <a:spcPct val="80000"/>
              </a:lnSpc>
              <a:buNone/>
              <a:defRPr/>
            </a:pP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Contacts </a:t>
            </a:r>
          </a:p>
          <a:p>
            <a:pPr marL="571500" indent="-571500" algn="l" eaLnBrk="1" hangingPunct="1">
              <a:lnSpc>
                <a:spcPct val="80000"/>
              </a:lnSpc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Live attenuated vaccine is effective if it given within 72 hrs of exposure.</a:t>
            </a:r>
          </a:p>
          <a:p>
            <a:pPr marL="571500" indent="-571500" algn="l" eaLnBrk="1" hangingPunct="1">
              <a:lnSpc>
                <a:spcPct val="80000"/>
              </a:lnSpc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IG should be used within 6 days of exposure for susceptible  contacts or other contacts with high risk of complications.</a:t>
            </a:r>
          </a:p>
          <a:p>
            <a:pPr marL="571500" indent="-571500" algn="l" eaLnBrk="1" hangingPunct="1">
              <a:lnSpc>
                <a:spcPct val="80000"/>
              </a:lnSpc>
              <a:buClr>
                <a:srgbClr val="F70991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l" eaLnBrk="1" hangingPunct="1">
              <a:lnSpc>
                <a:spcPct val="80000"/>
              </a:lnSpc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609600" indent="-609600" algn="l" eaLnBrk="1" hangingPunct="1">
              <a:lnSpc>
                <a:spcPct val="80000"/>
              </a:lnSpc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712"/>
            <a:ext cx="8229600" cy="936104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Control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419600"/>
          </a:xfrm>
        </p:spPr>
        <p:txBody>
          <a:bodyPr/>
          <a:lstStyle/>
          <a:p>
            <a:pPr marL="571500" indent="-571500" algn="l" eaLnBrk="1" hangingPunct="1">
              <a:lnSpc>
                <a:spcPct val="80000"/>
              </a:lnSpc>
              <a:buClr>
                <a:srgbClr val="660033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risk of complication is high in </a:t>
            </a:r>
          </a:p>
          <a:p>
            <a:pPr marL="571500" indent="-571500" algn="l" eaLnBrk="1" hangingPunct="1"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&lt;1 year of age </a:t>
            </a:r>
          </a:p>
          <a:p>
            <a:pPr marL="571500" indent="-571500" algn="l" eaLnBrk="1" hangingPunct="1"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Pregnant women </a:t>
            </a:r>
          </a:p>
          <a:p>
            <a:pPr marL="571500" indent="-571500" algn="l" eaLnBrk="1" hangingPunct="1"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Immunocompromised</a:t>
            </a:r>
          </a:p>
          <a:p>
            <a:pPr marL="571500" indent="-571500" algn="l" eaLnBrk="1" hangingPunct="1"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If measles vaccine is contra indicated</a:t>
            </a:r>
          </a:p>
          <a:p>
            <a:pPr algn="l" eaLnBrk="1" hangingPunct="1">
              <a:buNone/>
              <a:defRPr/>
            </a:pPr>
            <a:r>
              <a:rPr lang="en-US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 Specific treatment (essential steps)</a:t>
            </a:r>
          </a:p>
          <a:p>
            <a:pPr algn="l" eaLnBrk="1" hangingPunct="1">
              <a:buClr>
                <a:srgbClr val="930793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Relieve common symptoms</a:t>
            </a:r>
          </a:p>
          <a:p>
            <a:pPr algn="l" eaLnBrk="1" hangingPunct="1">
              <a:buClr>
                <a:srgbClr val="930793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Provide nutritional support</a:t>
            </a:r>
          </a:p>
          <a:p>
            <a:pPr algn="l" eaLnBrk="1" hangingPunct="1">
              <a:buClr>
                <a:srgbClr val="930793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Promote breast feeding</a:t>
            </a:r>
          </a:p>
          <a:p>
            <a:pPr algn="l" eaLnBrk="1" hangingPunct="1">
              <a:buClr>
                <a:srgbClr val="930793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Giving vit A</a:t>
            </a:r>
          </a:p>
          <a:p>
            <a:pPr marL="571500" indent="-571500" algn="l" eaLnBrk="1" hangingPunct="1">
              <a:buClr>
                <a:srgbClr val="F70991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71500" indent="-571500" algn="l" eaLnBrk="1" hangingPunct="1">
              <a:buClr>
                <a:srgbClr val="F70991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 algn="l">
              <a:lnSpc>
                <a:spcPct val="90000"/>
              </a:lnSpc>
              <a:spcBef>
                <a:spcPct val="0"/>
              </a:spcBef>
              <a:buClr>
                <a:srgbClr val="930793"/>
              </a:buClr>
              <a:buNone/>
              <a:defRPr/>
            </a:pPr>
            <a:r>
              <a:rPr lang="en-US" sz="2700" dirty="0" smtClean="0">
                <a:solidFill>
                  <a:srgbClr val="630D57"/>
                </a:solidFill>
                <a:latin typeface="Comic Sans MS" pitchFamily="66" charset="0"/>
              </a:rPr>
              <a:t> 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Control </a:t>
            </a:r>
          </a:p>
          <a:p>
            <a:pPr algn="l" eaLnBrk="1" hangingPunct="1">
              <a:lnSpc>
                <a:spcPct val="90000"/>
              </a:lnSpc>
              <a:buClr>
                <a:srgbClr val="930793"/>
              </a:buClr>
              <a:buNone/>
              <a:defRPr/>
            </a:pPr>
            <a:endParaRPr lang="en-US" sz="23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Clr>
                <a:srgbClr val="930793"/>
              </a:buClr>
              <a:buNone/>
              <a:defRPr/>
            </a:pPr>
            <a:r>
              <a:rPr lang="en-US" sz="23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Giving vitamine A</a:t>
            </a:r>
          </a:p>
          <a:p>
            <a:pPr algn="l" eaLnBrk="1" hangingPunct="1">
              <a:lnSpc>
                <a:spcPct val="90000"/>
              </a:lnSpc>
              <a:buClr>
                <a:srgbClr val="930793"/>
              </a:buClr>
              <a:buNone/>
              <a:defRPr/>
            </a:pP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It is the recommended for children with measles in the following situations :</a:t>
            </a:r>
          </a:p>
          <a:p>
            <a:pPr marL="0" indent="0" algn="l" eaLnBrk="1" hangingPunct="1">
              <a:lnSpc>
                <a:spcPct val="90000"/>
              </a:lnSpc>
              <a:buClr>
                <a:srgbClr val="930793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Areas where measles CFR&gt;1%.</a:t>
            </a: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Areas of known vit A deficiency.</a:t>
            </a: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 all cases of sever complicated measles.</a:t>
            </a: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29600" cy="51022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Vitamin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</a:t>
            </a:r>
          </a:p>
          <a:p>
            <a:pPr algn="l" eaLnBrk="1" hangingPunct="1">
              <a:lnSpc>
                <a:spcPct val="90000"/>
              </a:lnSpc>
              <a:buClr>
                <a:srgbClr val="F70991"/>
              </a:buClr>
              <a:buNone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1st dose immediately on the </a:t>
            </a:r>
            <a:r>
              <a:rPr lang="en-US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Dx</a:t>
            </a: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2nd dose in the next day</a:t>
            </a:r>
          </a:p>
          <a:p>
            <a:pPr algn="l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If the child has any eye signs indicating vitamin A deficiency, then a third dose must be given 2-4 weeks later</a:t>
            </a:r>
          </a:p>
          <a:p>
            <a:pPr algn="l" eaLnBrk="1" hangingPunct="1">
              <a:lnSpc>
                <a:spcPct val="90000"/>
              </a:lnSpc>
              <a:buClr>
                <a:srgbClr val="930793"/>
              </a:buClr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Doses</a:t>
            </a:r>
          </a:p>
          <a:p>
            <a:pPr algn="l" eaLnBrk="1" hangingPunct="1">
              <a:lnSpc>
                <a:spcPct val="90000"/>
              </a:lnSpc>
              <a:buClr>
                <a:srgbClr val="3F9197"/>
              </a:buClr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Infant&lt;6 months          50.000 IU</a:t>
            </a:r>
          </a:p>
          <a:p>
            <a:pPr algn="l" eaLnBrk="1" hangingPunct="1">
              <a:lnSpc>
                <a:spcPct val="90000"/>
              </a:lnSpc>
              <a:buClr>
                <a:srgbClr val="3F9197"/>
              </a:buClr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Infant 6-11 months      100.000 IU</a:t>
            </a:r>
          </a:p>
          <a:p>
            <a:pPr algn="l" eaLnBrk="1" hangingPunct="1">
              <a:lnSpc>
                <a:spcPct val="90000"/>
              </a:lnSpc>
              <a:buClr>
                <a:srgbClr val="3F9197"/>
              </a:buClr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Infant  12 months        200.000 IU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706438"/>
            <a:ext cx="8001000" cy="1210394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Epidemic measures                     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-Rapid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(within 24 h) reporting of suspected cases.</a:t>
            </a:r>
          </a:p>
          <a:p>
            <a:pPr marL="609600" indent="-609600" algn="l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-Comprehensive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immunization program.</a:t>
            </a:r>
          </a:p>
          <a:p>
            <a:pPr marL="609600" indent="-609600" algn="l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-In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institutional outbreaks new admission should receive </a:t>
            </a:r>
            <a:r>
              <a:rPr lang="en-US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Ig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609600" indent="-609600" algn="l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-In many developing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countries rapid immunization campaign is essential. If the vaccine supply is limited priority should be given to young children for whom the risk is greater.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End</a:t>
            </a:r>
            <a:r>
              <a:rPr lang="en-US" sz="9600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ar-IQ" sz="9600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92696"/>
            <a:ext cx="7632848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7560839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836712"/>
            <a:ext cx="7160495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Measles Clinical Features 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4929411"/>
          </a:xfrm>
        </p:spPr>
        <p:txBody>
          <a:bodyPr>
            <a:normAutofit fontScale="92500"/>
          </a:bodyPr>
          <a:lstStyle/>
          <a:p>
            <a:pPr algn="l">
              <a:buNone/>
            </a:pPr>
            <a:endParaRPr lang="ar-IQ" dirty="0" smtClean="0"/>
          </a:p>
          <a:p>
            <a:pPr algn="l">
              <a:buNone/>
            </a:pPr>
            <a:r>
              <a:rPr lang="en-US" dirty="0" smtClean="0"/>
              <a:t>Incubation period 10-12 days </a:t>
            </a:r>
          </a:p>
          <a:p>
            <a:pPr algn="l">
              <a:buNone/>
            </a:pPr>
            <a:r>
              <a:rPr lang="en-US" dirty="0" smtClean="0"/>
              <a:t>●●</a:t>
            </a:r>
            <a:r>
              <a:rPr lang="en-US" dirty="0" err="1" smtClean="0"/>
              <a:t>Prodrome</a:t>
            </a:r>
            <a:r>
              <a:rPr lang="en-US" dirty="0" smtClean="0"/>
              <a:t> 2-4 days stepwise increase in fever to 39.5°C–40.5°C </a:t>
            </a:r>
          </a:p>
          <a:p>
            <a:pPr algn="l">
              <a:buNone/>
            </a:pPr>
            <a:r>
              <a:rPr lang="en-US" dirty="0" smtClean="0"/>
              <a:t>cough, </a:t>
            </a:r>
            <a:r>
              <a:rPr lang="en-US" dirty="0" err="1" smtClean="0"/>
              <a:t>coryza</a:t>
            </a:r>
            <a:r>
              <a:rPr lang="en-US" dirty="0" smtClean="0"/>
              <a:t>, conjunctivitis, </a:t>
            </a:r>
            <a:r>
              <a:rPr lang="en-US" dirty="0" err="1" smtClean="0"/>
              <a:t>Koplik</a:t>
            </a:r>
            <a:r>
              <a:rPr lang="en-US" dirty="0" smtClean="0"/>
              <a:t> spots (rash on mucous membranes) </a:t>
            </a:r>
          </a:p>
          <a:p>
            <a:pPr algn="l">
              <a:buNone/>
            </a:pPr>
            <a:endParaRPr lang="ar-IQ" dirty="0" smtClean="0"/>
          </a:p>
          <a:p>
            <a:pPr algn="l">
              <a:buNone/>
            </a:pPr>
            <a:r>
              <a:rPr lang="en-US" dirty="0" smtClean="0"/>
              <a:t>●●Rash 2-4 days after </a:t>
            </a:r>
            <a:r>
              <a:rPr lang="en-US" dirty="0" err="1" smtClean="0"/>
              <a:t>prodrome</a:t>
            </a:r>
            <a:r>
              <a:rPr lang="en-US" dirty="0" smtClean="0"/>
              <a:t>, 14 days after exposure </a:t>
            </a:r>
          </a:p>
          <a:p>
            <a:pPr algn="l">
              <a:buNone/>
            </a:pPr>
            <a:r>
              <a:rPr lang="en-US" dirty="0" smtClean="0"/>
              <a:t>persists 5-6 days </a:t>
            </a:r>
          </a:p>
          <a:p>
            <a:pPr algn="l">
              <a:buNone/>
            </a:pPr>
            <a:r>
              <a:rPr lang="en-US" dirty="0" smtClean="0"/>
              <a:t>begins on face and upper neck </a:t>
            </a:r>
            <a:r>
              <a:rPr lang="en-US" dirty="0" err="1" smtClean="0"/>
              <a:t>maculopapular</a:t>
            </a:r>
            <a:r>
              <a:rPr lang="en-US" dirty="0" smtClean="0"/>
              <a:t>, becomes confluent ,fades in order of appearance </a:t>
            </a:r>
          </a:p>
          <a:p>
            <a:pPr algn="l">
              <a:buNone/>
            </a:pPr>
            <a:endParaRPr lang="ar-IQ" dirty="0" smtClean="0"/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rgbClr val="6600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Risk factors for severe measles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8"/>
            <a:ext cx="8229600" cy="4513688"/>
          </a:xfrm>
        </p:spPr>
        <p:txBody>
          <a:bodyPr/>
          <a:lstStyle/>
          <a:p>
            <a:pPr lvl="1" algn="l" eaLnBrk="1" hangingPunct="1">
              <a:buClr>
                <a:schemeClr val="tx1"/>
              </a:buClr>
              <a:buNone/>
            </a:pP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Malnutrition </a:t>
            </a:r>
          </a:p>
          <a:p>
            <a:pPr lvl="1" algn="l" eaLnBrk="1" hangingPunct="1">
              <a:buClr>
                <a:schemeClr val="tx1"/>
              </a:buClr>
              <a:buNone/>
            </a:pP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Underlying immunodeficiency </a:t>
            </a:r>
          </a:p>
          <a:p>
            <a:pPr lvl="1" algn="l" eaLnBrk="1" hangingPunct="1">
              <a:buClr>
                <a:schemeClr val="tx1"/>
              </a:buClr>
              <a:buNone/>
            </a:pP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Pregnancy </a:t>
            </a:r>
          </a:p>
          <a:p>
            <a:pPr lvl="1" algn="l" eaLnBrk="1" hangingPunct="1">
              <a:buClr>
                <a:schemeClr val="tx1"/>
              </a:buClr>
              <a:buNone/>
            </a:pP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Vitamin A deficiency.</a:t>
            </a:r>
          </a:p>
          <a:p>
            <a:pPr lvl="1" algn="l" eaLnBrk="1" hangingPunct="1">
              <a:buClr>
                <a:schemeClr val="tx1"/>
              </a:buClr>
              <a:buNone/>
            </a:pP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Infants and adults</a:t>
            </a:r>
          </a:p>
          <a:p>
            <a:pPr algn="l" eaLnBrk="1" hangingPunct="1">
              <a:buClr>
                <a:srgbClr val="F70991"/>
              </a:buClr>
              <a:buNone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eaLnBrk="1" hangingPunct="1">
              <a:buNone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691276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Adults at Increased Risk of Measles </a:t>
            </a:r>
            <a:b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ar-IQ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College students </a:t>
            </a:r>
          </a:p>
          <a:p>
            <a:pPr algn="l">
              <a:buNone/>
            </a:pPr>
            <a:r>
              <a:rPr lang="en-US" dirty="0" smtClean="0"/>
              <a:t>-Persons working in medical facilities </a:t>
            </a:r>
          </a:p>
          <a:p>
            <a:pPr algn="l">
              <a:buNone/>
            </a:pPr>
            <a:r>
              <a:rPr lang="en-US" dirty="0" smtClean="0"/>
              <a:t>-International travelers 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104</TotalTime>
  <Words>969</Words>
  <Application>Microsoft Office PowerPoint</Application>
  <PresentationFormat>عرض على الشاشة (3:4)‏</PresentationFormat>
  <Paragraphs>133</Paragraphs>
  <Slides>26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حضري</vt:lpstr>
      <vt:lpstr>الشريحة 1</vt:lpstr>
      <vt:lpstr>الشريحة 2</vt:lpstr>
      <vt:lpstr>الشريحة 3</vt:lpstr>
      <vt:lpstr>الشريحة 4</vt:lpstr>
      <vt:lpstr>الشريحة 5</vt:lpstr>
      <vt:lpstr>Measles Clinical Features  </vt:lpstr>
      <vt:lpstr>Risk factors for severe measles </vt:lpstr>
      <vt:lpstr>الشريحة 8</vt:lpstr>
      <vt:lpstr>Adults at Increased Risk of Measles  </vt:lpstr>
      <vt:lpstr>Epidemiology  </vt:lpstr>
      <vt:lpstr>الشريحة 11</vt:lpstr>
      <vt:lpstr>Prevention                                           </vt:lpstr>
      <vt:lpstr>Prevention</vt:lpstr>
      <vt:lpstr>الشريحة 14</vt:lpstr>
      <vt:lpstr>Optimal age of vaccination</vt:lpstr>
      <vt:lpstr>Contraindication of vaccination</vt:lpstr>
      <vt:lpstr>Measles Mumps Rubella (MMR) Vaccine Failure  </vt:lpstr>
      <vt:lpstr>Measles (MMR) Vaccine Indications  </vt:lpstr>
      <vt:lpstr>الشريحة 19</vt:lpstr>
      <vt:lpstr>MMR and Febrile Seizure</vt:lpstr>
      <vt:lpstr>Control                                    </vt:lpstr>
      <vt:lpstr>Control</vt:lpstr>
      <vt:lpstr>الشريحة 23</vt:lpstr>
      <vt:lpstr>الشريحة 24</vt:lpstr>
      <vt:lpstr>Epidemic measures                      </vt:lpstr>
      <vt:lpstr>الشريحة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Dr. Muslim Saeed</dc:creator>
  <cp:lastModifiedBy>Dr Muslim Al-Hilaly</cp:lastModifiedBy>
  <cp:revision>14</cp:revision>
  <dcterms:created xsi:type="dcterms:W3CDTF">2018-10-15T20:33:51Z</dcterms:created>
  <dcterms:modified xsi:type="dcterms:W3CDTF">2018-11-13T07:54:25Z</dcterms:modified>
</cp:coreProperties>
</file>