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15000"/>
              </a:lnSpc>
            </a:pPr>
            <a:r>
              <a:rPr lang="en-US" dirty="0">
                <a:latin typeface="Times New Roman"/>
                <a:ea typeface="Times New Roman"/>
                <a:cs typeface="Arial"/>
              </a:rPr>
              <a:t> </a:t>
            </a:r>
            <a:r>
              <a:rPr lang="en-US" sz="4800" dirty="0">
                <a:solidFill>
                  <a:srgbClr val="4F81BD"/>
                </a:solidFill>
                <a:latin typeface="Times New Roman"/>
                <a:ea typeface="Times New Roman"/>
                <a:cs typeface="Arial"/>
              </a:rPr>
              <a:t>Disease of neuromuscular junction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  <a:cs typeface="Arial"/>
              </a:rPr>
              <a:t>The Neuromuscular Junction is composed of :</a:t>
            </a: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  <a:cs typeface="Arial"/>
              </a:rPr>
              <a:t>Presynaptic membrane </a:t>
            </a: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  <a:cs typeface="Arial"/>
              </a:rPr>
              <a:t>Postsynaptic membrane </a:t>
            </a: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  <a:cs typeface="Arial"/>
              </a:rPr>
              <a:t>Synaptic cleft </a:t>
            </a: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buFont typeface="Wingdings"/>
              <a:buChar char=""/>
            </a:pP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  <a:cs typeface="Arial"/>
              </a:rPr>
              <a:t>Presynaptic membrane contains vesicles with Acetylcholine (ACh) which are released into synaptic cleft in a calcium dependent manner</a:t>
            </a: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Wingdings"/>
              <a:buChar char=""/>
            </a:pP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  <a:cs typeface="Arial"/>
              </a:rPr>
              <a:t>ACh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ea typeface="Times New Roman"/>
                <a:cs typeface="Arial"/>
              </a:rPr>
              <a:t>attached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  <a:cs typeface="Arial"/>
              </a:rPr>
              <a:t>to ACh receptors (AChR) on postsynaptic membrane </a:t>
            </a: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/>
              <a:buChar char=""/>
            </a:pP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  <a:cs typeface="Arial"/>
              </a:rPr>
              <a:t>The Acetylcholine receptor (Ach R) is a sodium channel that opens when bound by Ach : </a:t>
            </a: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  <a:cs typeface="Arial"/>
              </a:rPr>
              <a:t>There is a partial depolarization of the postsynaptic membrane and this causes an excitatory postsynaptic potential (EPSP) </a:t>
            </a: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  <a:cs typeface="Arial"/>
              </a:rPr>
              <a:t>If enough sodium channels open and a threshold potential is reached" a muscle action potential is  generated in the postsynaptic membrane </a:t>
            </a:r>
            <a:endParaRPr lang="ar-S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54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u="sng" dirty="0">
                <a:solidFill>
                  <a:srgbClr val="4F81BD"/>
                </a:solidFill>
                <a:latin typeface="Times New Roman"/>
                <a:ea typeface="Times New Roman"/>
                <a:cs typeface="Arial"/>
              </a:rPr>
              <a:t>Respiratory muscle weakness 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weakness of the intercostal muscles and the diaghram may result in C02 retention due to hypoventilation , and may cause a neuromuscular emergency </a:t>
            </a:r>
            <a:endParaRPr lang="en-US" sz="20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"/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Weakness of pharyngeal muscles may collapse the upper airway So Monitor vital capacity is important </a:t>
            </a:r>
            <a:endParaRPr lang="en-US" sz="2000" dirty="0">
              <a:ea typeface="Calibri"/>
              <a:cs typeface="Arial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3873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600" u="sng" dirty="0">
                <a:solidFill>
                  <a:srgbClr val="4F81BD"/>
                </a:solidFill>
                <a:latin typeface="Times New Roman"/>
                <a:ea typeface="Times New Roman"/>
                <a:cs typeface="Arial"/>
              </a:rPr>
              <a:t>Co-existing autoimmune disease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Hyperthyroidism</a:t>
            </a:r>
            <a:r>
              <a:rPr lang="en-US" dirty="0">
                <a:latin typeface="Times New Roman"/>
                <a:ea typeface="Times New Roman"/>
                <a:cs typeface="Arial"/>
              </a:rPr>
              <a:t>:- Occurs in 10-15% MG patients, exophthalmos and tachycardia point to hyperthyroidism ,weakness may not improve with treatment of MG alone in patients with co-existing hyperthyroidism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Rheumatoid </a:t>
            </a:r>
            <a:r>
              <a:rPr lang="en-US" dirty="0">
                <a:latin typeface="Times New Roman"/>
                <a:ea typeface="Times New Roman"/>
                <a:cs typeface="Arial"/>
              </a:rPr>
              <a:t>arthritis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Scleroderma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Lupus </a:t>
            </a:r>
            <a:r>
              <a:rPr lang="en-US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en-US" dirty="0">
                <a:latin typeface="Times New Roman"/>
                <a:ea typeface="Times New Roman"/>
                <a:cs typeface="Arial"/>
              </a:rPr>
              <a:t>Note: in MG patients. neurological examination is normal with only 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PROXIMALWEAKNESS</a:t>
            </a:r>
            <a:r>
              <a:rPr lang="en-US" dirty="0">
                <a:latin typeface="Times New Roman"/>
                <a:ea typeface="Times New Roman"/>
                <a:cs typeface="Arial"/>
              </a:rPr>
              <a:t> </a:t>
            </a:r>
            <a:endParaRPr lang="en-US" sz="2400" dirty="0">
              <a:ea typeface="Calibri"/>
              <a:cs typeface="Arial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1802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u="sng" dirty="0">
                <a:solidFill>
                  <a:srgbClr val="4F81BD"/>
                </a:solidFill>
                <a:latin typeface="Times New Roman"/>
                <a:ea typeface="Times New Roman"/>
                <a:cs typeface="Arial"/>
              </a:rPr>
              <a:t>Differential diagnosis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Amyotrophic </a:t>
            </a:r>
            <a:r>
              <a:rPr lang="en-US" dirty="0">
                <a:latin typeface="Times New Roman"/>
                <a:ea typeface="Times New Roman"/>
                <a:cs typeface="Arial"/>
              </a:rPr>
              <a:t>Lateral Sclerosis </a:t>
            </a:r>
            <a:endParaRPr lang="en-US" dirty="0" smtClean="0">
              <a:latin typeface="Times New Roman"/>
              <a:ea typeface="Times New Roman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Brain stem </a:t>
            </a:r>
            <a:r>
              <a:rPr lang="en-US" dirty="0">
                <a:latin typeface="Times New Roman"/>
                <a:ea typeface="Times New Roman"/>
                <a:cs typeface="Arial"/>
              </a:rPr>
              <a:t>gliomas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Lambert-Eaton"Myasthenic </a:t>
            </a:r>
            <a:r>
              <a:rPr lang="en-US" dirty="0">
                <a:latin typeface="Times New Roman"/>
                <a:ea typeface="Times New Roman"/>
                <a:cs typeface="Arial"/>
              </a:rPr>
              <a:t>Syndrome  </a:t>
            </a:r>
            <a:endParaRPr lang="en-US" sz="2400" dirty="0">
              <a:ea typeface="Calibri"/>
              <a:cs typeface="Arial"/>
            </a:endParaRPr>
          </a:p>
          <a:p>
            <a:pPr marL="225425" indent="-225425"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Thyroid </a:t>
            </a:r>
            <a:r>
              <a:rPr lang="en-US" dirty="0">
                <a:latin typeface="Times New Roman"/>
                <a:ea typeface="Times New Roman"/>
                <a:cs typeface="Arial"/>
              </a:rPr>
              <a:t>disease </a:t>
            </a:r>
            <a:endParaRPr lang="en-US" sz="2400" dirty="0">
              <a:ea typeface="Calibri"/>
              <a:cs typeface="Arial"/>
            </a:endParaRPr>
          </a:p>
          <a:p>
            <a:pPr marL="225425" indent="-225425"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Botulism </a:t>
            </a:r>
            <a:endParaRPr lang="en-US" sz="2400" dirty="0">
              <a:ea typeface="Calibri"/>
              <a:cs typeface="Arial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4703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 </a:t>
            </a:r>
            <a:r>
              <a:rPr lang="en-US" sz="4000" u="sng" dirty="0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Investigation</a:t>
            </a:r>
            <a:endParaRPr lang="en-US" sz="2400" dirty="0">
              <a:ea typeface="Calibri"/>
              <a:cs typeface="Arial"/>
            </a:endParaRPr>
          </a:p>
          <a:p>
            <a:pPr marL="47625" algn="just">
              <a:lnSpc>
                <a:spcPct val="115000"/>
              </a:lnSpc>
              <a:spcAft>
                <a:spcPts val="1000"/>
              </a:spcAft>
            </a:pPr>
            <a:r>
              <a:rPr lang="en-US" u="sng" dirty="0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Laboratory study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"/>
            </a:pPr>
            <a:r>
              <a:rPr lang="en-US" dirty="0">
                <a:latin typeface="Times New Roman"/>
                <a:ea typeface="Times New Roman"/>
                <a:cs typeface="Arial"/>
              </a:rPr>
              <a:t>Anti-acetylcholine receptor antibody  Positive in 74%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80% in generalized </a:t>
            </a:r>
            <a:r>
              <a:rPr lang="en-US" dirty="0" smtClean="0">
                <a:latin typeface="Times New Roman"/>
                <a:ea typeface="Times New Roman"/>
                <a:cs typeface="Arial"/>
              </a:rPr>
              <a:t>myasthenia gravis . 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Wingdings" pitchFamily="2" charset="2"/>
              <a:buChar char="§"/>
            </a:pPr>
            <a:r>
              <a:rPr lang="en-US" dirty="0">
                <a:latin typeface="Times New Roman"/>
                <a:ea typeface="Times New Roman"/>
                <a:cs typeface="Arial"/>
              </a:rPr>
              <a:t>50% of patients with pure ocular myasthenia </a:t>
            </a:r>
            <a:endParaRPr lang="en-US" dirty="0" smtClean="0">
              <a:latin typeface="Times New Roman"/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Antistriated </a:t>
            </a:r>
            <a:r>
              <a:rPr lang="en-US" dirty="0">
                <a:latin typeface="Times New Roman"/>
                <a:ea typeface="Times New Roman"/>
                <a:cs typeface="Arial"/>
              </a:rPr>
              <a:t>muscle AB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Present in 84% of patients with thymoma who are younger than 40 years </a:t>
            </a:r>
            <a:endParaRPr lang="en-US" sz="2400" dirty="0">
              <a:ea typeface="Calibri"/>
              <a:cs typeface="Arial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5058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u="sng" dirty="0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Imaging studies 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"/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Chest x-ray </a:t>
            </a:r>
            <a:endParaRPr lang="en-US" sz="20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latin typeface="Times New Roman"/>
                <a:ea typeface="Times New Roman"/>
                <a:cs typeface="Arial"/>
              </a:rPr>
              <a:t>Plain </a:t>
            </a:r>
            <a:r>
              <a:rPr lang="en-US" sz="2800" dirty="0">
                <a:latin typeface="Times New Roman"/>
                <a:ea typeface="Times New Roman"/>
                <a:cs typeface="Arial"/>
              </a:rPr>
              <a:t>anteroposterior and lateral views may identify a thymoma as an anterior </a:t>
            </a:r>
            <a:r>
              <a:rPr lang="en-US" sz="2800" dirty="0" smtClean="0">
                <a:latin typeface="Times New Roman"/>
                <a:ea typeface="Times New Roman"/>
                <a:cs typeface="Arial"/>
              </a:rPr>
              <a:t>mediastinal   </a:t>
            </a:r>
            <a:r>
              <a:rPr lang="en-US" sz="2800" dirty="0">
                <a:latin typeface="Times New Roman"/>
                <a:ea typeface="Times New Roman"/>
                <a:cs typeface="Arial"/>
              </a:rPr>
              <a:t>mass .</a:t>
            </a:r>
            <a:endParaRPr lang="en-US" sz="20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"/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Chest CT scan is mandatory to identify thymoma </a:t>
            </a:r>
            <a:endParaRPr lang="en-US" sz="20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"/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MRI of the brain and orbits may help to rule out other causes of cranial nerve deficits but should not be used routinely </a:t>
            </a:r>
            <a:endParaRPr lang="en-US" sz="2000" dirty="0">
              <a:ea typeface="Calibri"/>
              <a:cs typeface="Arial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663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u="sng" dirty="0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Electrodiagnostic studies </a:t>
            </a:r>
            <a:endParaRPr lang="en-US" sz="2400" dirty="0"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>
                <a:latin typeface="Times New Roman"/>
                <a:ea typeface="Times New Roman"/>
                <a:cs typeface="Arial"/>
              </a:rPr>
              <a:t>       I. 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Repetitive nerve stimulation RNS </a:t>
            </a:r>
            <a:endParaRPr lang="en-US" sz="24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>
                <a:latin typeface="Times New Roman"/>
                <a:ea typeface="Times New Roman"/>
                <a:cs typeface="Arial"/>
              </a:rPr>
              <a:t>       2. 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Single fiber electromyography (SFEMG) </a:t>
            </a:r>
            <a:endParaRPr lang="en-US" sz="2400" dirty="0">
              <a:solidFill>
                <a:srgbClr val="FF0000"/>
              </a:solidFill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"/>
            </a:pPr>
            <a:r>
              <a:rPr lang="en-US" dirty="0">
                <a:latin typeface="Times New Roman"/>
                <a:ea typeface="Times New Roman"/>
                <a:cs typeface="Arial"/>
              </a:rPr>
              <a:t>SFEMG is more sensitive than RNS in MG (but it needs much time) 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"/>
            </a:pPr>
            <a:r>
              <a:rPr lang="en-US" dirty="0">
                <a:latin typeface="Times New Roman"/>
                <a:ea typeface="Times New Roman"/>
                <a:cs typeface="Arial"/>
              </a:rPr>
              <a:t>Any decrement over 10% is considered abnormal 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"/>
            </a:pPr>
            <a:r>
              <a:rPr lang="en-US" dirty="0">
                <a:latin typeface="Times New Roman"/>
                <a:ea typeface="Times New Roman"/>
                <a:cs typeface="Arial"/>
              </a:rPr>
              <a:t>Should not test clinically normal muscle 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en-US" dirty="0">
                <a:latin typeface="Times New Roman"/>
                <a:ea typeface="Times New Roman"/>
                <a:cs typeface="Arial"/>
              </a:rPr>
              <a:t>Proximal muscles are better tested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Most common employed stimulation rate is 3Hz, several factors can affect </a:t>
            </a:r>
            <a:r>
              <a:rPr lang="en-US" dirty="0" smtClean="0">
                <a:latin typeface="Times New Roman"/>
                <a:ea typeface="Times New Roman"/>
                <a:cs typeface="Arial"/>
              </a:rPr>
              <a:t>RNS </a:t>
            </a:r>
            <a:r>
              <a:rPr lang="en-US" dirty="0">
                <a:latin typeface="Times New Roman"/>
                <a:ea typeface="Times New Roman"/>
                <a:cs typeface="Arial"/>
              </a:rPr>
              <a:t>results e.g. lower temperature increases the amplitude of the compound muscle action potential, and many patients report clinically significant improvement in cold temperatures </a:t>
            </a:r>
            <a:endParaRPr lang="en-US" sz="2400" dirty="0">
              <a:ea typeface="Calibri"/>
              <a:cs typeface="Arial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352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09600"/>
            <a:ext cx="6553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213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600" u="sng" dirty="0">
                <a:solidFill>
                  <a:srgbClr val="0070C0"/>
                </a:solidFill>
                <a:latin typeface="Times New Roman"/>
                <a:ea typeface="Times New Roman"/>
                <a:cs typeface="Arial"/>
              </a:rPr>
              <a:t>Pharmacological testing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u="sng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Edrophonium(Tensolon test)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sz="3000" dirty="0">
                <a:latin typeface="Times New Roman"/>
                <a:ea typeface="Times New Roman"/>
                <a:cs typeface="Arial"/>
              </a:rPr>
              <a:t>Patients with MG have low numbers of AChR at the NMJ </a:t>
            </a:r>
            <a:endParaRPr lang="en-US" sz="22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sz="3000" dirty="0">
                <a:latin typeface="Times New Roman"/>
                <a:ea typeface="Times New Roman"/>
                <a:cs typeface="Arial"/>
              </a:rPr>
              <a:t>Ach released from the motor nerve terminal is metabolized by Acetylcholine esterase </a:t>
            </a:r>
            <a:endParaRPr lang="en-US" sz="22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sz="3000" dirty="0">
                <a:latin typeface="Times New Roman"/>
                <a:ea typeface="Times New Roman"/>
                <a:cs typeface="Arial"/>
              </a:rPr>
              <a:t>Edrophonium is a short acting Acetylcholine Esterase Inhibitor that improves muscle weakness </a:t>
            </a:r>
            <a:endParaRPr lang="en-US" sz="22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"/>
            </a:pPr>
            <a:r>
              <a:rPr lang="en-US" sz="3000" dirty="0">
                <a:latin typeface="Times New Roman"/>
                <a:ea typeface="Times New Roman"/>
                <a:cs typeface="Arial"/>
              </a:rPr>
              <a:t>Evaluate weakness (i.e. ptosis and ophthalmoplegia) before and after administration </a:t>
            </a:r>
            <a:endParaRPr lang="en-US" sz="2200" dirty="0">
              <a:ea typeface="Calibri"/>
              <a:cs typeface="Arial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049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000" u="sng" dirty="0">
                <a:solidFill>
                  <a:srgbClr val="1F497D"/>
                </a:solidFill>
                <a:latin typeface="Times New Roman"/>
                <a:ea typeface="Times New Roman"/>
                <a:cs typeface="Arial"/>
              </a:rPr>
              <a:t>Treatment of MG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Main line of Rx are: </a:t>
            </a:r>
            <a:endParaRPr lang="en-US" sz="20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"/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AChE inhibitors </a:t>
            </a:r>
            <a:endParaRPr lang="en-US" sz="20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"/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Immunomodulating therapies </a:t>
            </a:r>
            <a:endParaRPr lang="en-US" sz="20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"/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Plasmapharesis </a:t>
            </a:r>
            <a:endParaRPr lang="en-US" sz="20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"/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Thymectomy (Important in treatment, especially if thymoma is present) </a:t>
            </a:r>
            <a:endParaRPr lang="en-US" sz="2000" dirty="0">
              <a:ea typeface="Calibri"/>
              <a:cs typeface="Arial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6393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600" u="sng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AChE inhibitors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u="sng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Pyridostigmine bromide (Mestinon)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600" dirty="0">
                <a:latin typeface="Times New Roman"/>
                <a:ea typeface="Times New Roman"/>
                <a:cs typeface="Arial"/>
              </a:rPr>
              <a:t>Starts working in 30-60 minutes and lasts 3-6 hours </a:t>
            </a:r>
            <a:endParaRPr lang="en-US" sz="19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600" dirty="0">
                <a:latin typeface="Times New Roman"/>
                <a:ea typeface="Times New Roman"/>
                <a:cs typeface="Arial"/>
              </a:rPr>
              <a:t>Adult dose: </a:t>
            </a:r>
            <a:endParaRPr lang="en-US" sz="19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600" dirty="0">
                <a:latin typeface="Times New Roman"/>
                <a:ea typeface="Times New Roman"/>
                <a:cs typeface="Arial"/>
              </a:rPr>
              <a:t>60-360mg/d PO </a:t>
            </a:r>
            <a:endParaRPr lang="en-US" sz="19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600" dirty="0" smtClean="0">
                <a:latin typeface="Times New Roman"/>
                <a:ea typeface="Times New Roman"/>
                <a:cs typeface="Arial"/>
              </a:rPr>
              <a:t>2mg </a:t>
            </a:r>
            <a:r>
              <a:rPr lang="en-US" sz="2600" dirty="0">
                <a:latin typeface="Times New Roman"/>
                <a:ea typeface="Times New Roman"/>
                <a:cs typeface="Arial"/>
              </a:rPr>
              <a:t>IV \IM q2- </a:t>
            </a:r>
            <a:r>
              <a:rPr lang="en-US" sz="2600" dirty="0" smtClean="0">
                <a:latin typeface="Times New Roman"/>
                <a:ea typeface="Times New Roman"/>
                <a:cs typeface="Arial"/>
              </a:rPr>
              <a:t>3h</a:t>
            </a:r>
            <a:endParaRPr lang="en-US" sz="19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500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Caution</a:t>
            </a:r>
            <a:r>
              <a:rPr lang="en-US" sz="3000" dirty="0">
                <a:latin typeface="Times New Roman"/>
                <a:ea typeface="Times New Roman"/>
                <a:cs typeface="Arial"/>
              </a:rPr>
              <a:t>  </a:t>
            </a:r>
            <a:r>
              <a:rPr lang="en-US" sz="3000" dirty="0">
                <a:solidFill>
                  <a:schemeClr val="accent1"/>
                </a:solidFill>
                <a:latin typeface="Times New Roman"/>
                <a:ea typeface="Times New Roman"/>
                <a:cs typeface="Arial"/>
              </a:rPr>
              <a:t>Check for cholinergic crisis </a:t>
            </a:r>
            <a:r>
              <a:rPr lang="en-US" sz="2600" dirty="0">
                <a:latin typeface="Times New Roman"/>
                <a:ea typeface="Times New Roman"/>
                <a:cs typeface="Arial"/>
              </a:rPr>
              <a:t>due to depolarisation block of motor end plates, with muscle fasciculation, paralysis, pallor, sweating, excessive salivation and small </a:t>
            </a:r>
            <a:r>
              <a:rPr lang="en-US" sz="2600" dirty="0" smtClean="0">
                <a:latin typeface="Times New Roman"/>
                <a:ea typeface="Times New Roman"/>
                <a:cs typeface="Arial"/>
              </a:rPr>
              <a:t>pupils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100" dirty="0">
                <a:solidFill>
                  <a:schemeClr val="accent1"/>
                </a:solidFill>
                <a:latin typeface="Times New Roman"/>
                <a:ea typeface="Times New Roman"/>
                <a:cs typeface="Arial"/>
              </a:rPr>
              <a:t>myasthenic crisis </a:t>
            </a:r>
            <a:r>
              <a:rPr lang="en-US" sz="2600" dirty="0">
                <a:latin typeface="Times New Roman"/>
                <a:ea typeface="Times New Roman"/>
                <a:cs typeface="Arial"/>
              </a:rPr>
              <a:t>severe weakness due to exacerbation of myasthenia </a:t>
            </a:r>
          </a:p>
          <a:p>
            <a:r>
              <a:rPr lang="en-US" sz="2600" dirty="0">
                <a:latin typeface="Times New Roman"/>
                <a:ea typeface="Times New Roman"/>
                <a:cs typeface="Arial"/>
              </a:rPr>
              <a:t>This may be distinguished by the clinical features and, if necessary, by the injection of a small dose of </a:t>
            </a:r>
            <a:r>
              <a:rPr lang="en-US" sz="2600" dirty="0" smtClean="0">
                <a:latin typeface="Times New Roman"/>
                <a:ea typeface="Times New Roman"/>
                <a:cs typeface="Arial"/>
              </a:rPr>
              <a:t>Edrophonium</a:t>
            </a:r>
            <a:r>
              <a:rPr lang="en-US" dirty="0" smtClean="0"/>
              <a:t>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5103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0"/>
            <a:ext cx="8305800" cy="5486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604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u="sng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Others: Neostigmine Bromide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u="sng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Propantheline( 15mg tablets)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Given if patient develops abdominal pain/diarrhea, l5mg tds or 15 mg taken 30 minutes before each dose of Pyridostigmine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600" u="sng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Immunomodulating therapies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u="sng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prednisolone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Most commonly used corticosteroid </a:t>
            </a:r>
            <a:r>
              <a:rPr lang="en-US" dirty="0" smtClean="0">
                <a:latin typeface="Times New Roman"/>
                <a:ea typeface="Times New Roman"/>
                <a:cs typeface="Arial"/>
              </a:rPr>
              <a:t>in MG 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Significant improvement is often seen after a decreased antibody titer which is usually 1-4 months 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No single dose regimen is accepted </a:t>
            </a:r>
            <a:endParaRPr lang="en-US" sz="2400" dirty="0">
              <a:ea typeface="Calibri"/>
              <a:cs typeface="Arial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8405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u="sng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Azathioprine 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Start on 25mg bid 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Increase by 25mg/day until patient is on a dose of2.5mg/kg BW per day 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Assess full blood count and LFTs before starting treatment and after a few days of initiation, then weekly for 8weeks.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en-US" u="sng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cyclosporine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u="sng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Methotrexate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en-US" dirty="0">
                <a:latin typeface="Times New Roman"/>
                <a:ea typeface="Times New Roman"/>
                <a:cs typeface="Arial"/>
              </a:rPr>
              <a:t>(in adults) 7.5-20 mg once weekly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u="sng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mycophenolate mofetil </a:t>
            </a:r>
            <a:endParaRPr lang="en-US" sz="2400" dirty="0">
              <a:ea typeface="Calibri"/>
              <a:cs typeface="Arial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6790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000" u="sng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Thymectomy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Done when indications for thymectomy present 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Patient with thymoma - the thymectomy is indicated all . 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If no thymoma - the patient age, symptoms, duration, severity, response to medication. 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Thymectomy is not recommended for the neonatal type of myasthenia gravis. 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In juvenile form - thymectomy for patient with more severe symptoms and lack of response to medical therapy. </a:t>
            </a:r>
            <a:endParaRPr lang="en-US" sz="2400" dirty="0">
              <a:ea typeface="Calibri"/>
              <a:cs typeface="Arial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815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u="sng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plasma exchange and IVIG   </a:t>
            </a:r>
            <a:r>
              <a:rPr lang="en-US" dirty="0">
                <a:latin typeface="Times New Roman"/>
                <a:ea typeface="Times New Roman"/>
                <a:cs typeface="Arial"/>
              </a:rPr>
              <a:t>this is given in :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en-US" sz="2800" dirty="0" smtClean="0">
                <a:latin typeface="Times New Roman"/>
                <a:ea typeface="Times New Roman"/>
                <a:cs typeface="Arial"/>
              </a:rPr>
              <a:t>acute </a:t>
            </a:r>
            <a:r>
              <a:rPr lang="en-US" sz="2800" dirty="0">
                <a:latin typeface="Times New Roman"/>
                <a:ea typeface="Times New Roman"/>
                <a:cs typeface="Arial"/>
              </a:rPr>
              <a:t>fulminant MG </a:t>
            </a:r>
            <a:endParaRPr lang="en-US" sz="20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en-US" sz="2800" dirty="0" smtClean="0">
                <a:latin typeface="Times New Roman"/>
                <a:ea typeface="Times New Roman"/>
                <a:cs typeface="Arial"/>
              </a:rPr>
              <a:t>Preoperative </a:t>
            </a:r>
            <a:r>
              <a:rPr lang="en-US" sz="2800" dirty="0">
                <a:latin typeface="Times New Roman"/>
                <a:ea typeface="Times New Roman"/>
                <a:cs typeface="Arial"/>
              </a:rPr>
              <a:t>(sometime) </a:t>
            </a:r>
            <a:endParaRPr lang="en-US" sz="20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en-US" sz="2800" dirty="0" smtClean="0">
                <a:latin typeface="Times New Roman"/>
                <a:ea typeface="Times New Roman"/>
                <a:cs typeface="Arial"/>
              </a:rPr>
              <a:t>myasthenic </a:t>
            </a:r>
            <a:r>
              <a:rPr lang="en-US" sz="2800" dirty="0">
                <a:latin typeface="Times New Roman"/>
                <a:ea typeface="Times New Roman"/>
                <a:cs typeface="Arial"/>
              </a:rPr>
              <a:t>crises </a:t>
            </a:r>
            <a:endParaRPr lang="en-US" sz="20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As Five exchanges (3-4L/exchange) </a:t>
            </a:r>
            <a:endParaRPr lang="en-US" sz="20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IV immunoglobulin- 400mglKg per day for 5 clays </a:t>
            </a:r>
            <a:endParaRPr lang="en-US" sz="2000" dirty="0">
              <a:ea typeface="Calibri"/>
              <a:cs typeface="Arial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2139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000" u="sng" dirty="0">
                <a:solidFill>
                  <a:srgbClr val="4F81BD"/>
                </a:solidFill>
                <a:latin typeface="Times New Roman"/>
                <a:ea typeface="Times New Roman"/>
                <a:cs typeface="Arial"/>
              </a:rPr>
              <a:t>prognosis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Untreated </a:t>
            </a:r>
            <a:r>
              <a:rPr lang="en-US" dirty="0">
                <a:latin typeface="Times New Roman"/>
                <a:ea typeface="Times New Roman"/>
                <a:cs typeface="Arial"/>
              </a:rPr>
              <a:t>MG carries a mortality rate of 25-30 %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Treated </a:t>
            </a:r>
            <a:r>
              <a:rPr lang="en-US" dirty="0">
                <a:latin typeface="Times New Roman"/>
                <a:ea typeface="Times New Roman"/>
                <a:cs typeface="Arial"/>
              </a:rPr>
              <a:t>MG has a 4% mortality rate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40</a:t>
            </a:r>
            <a:r>
              <a:rPr lang="en-US" dirty="0">
                <a:latin typeface="Times New Roman"/>
                <a:ea typeface="Times New Roman"/>
                <a:cs typeface="Arial"/>
              </a:rPr>
              <a:t>% have </a:t>
            </a:r>
            <a:r>
              <a:rPr lang="en-US" dirty="0">
                <a:solidFill>
                  <a:srgbClr val="00B050"/>
                </a:solidFill>
                <a:latin typeface="Times New Roman"/>
                <a:ea typeface="Times New Roman"/>
                <a:cs typeface="Arial"/>
              </a:rPr>
              <a:t>ONLY </a:t>
            </a:r>
            <a:r>
              <a:rPr lang="en-US" dirty="0">
                <a:latin typeface="Times New Roman"/>
                <a:ea typeface="Times New Roman"/>
                <a:cs typeface="Arial"/>
              </a:rPr>
              <a:t>ocular symptoms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600" u="sng" dirty="0">
                <a:solidFill>
                  <a:srgbClr val="1F497D"/>
                </a:solidFill>
                <a:latin typeface="Times New Roman"/>
                <a:ea typeface="Times New Roman"/>
                <a:cs typeface="Arial"/>
              </a:rPr>
              <a:t>Complications of MG 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Respiratory failure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Dysphagia 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Complications secondary to drug treatment e.g. Long term steroid use </a:t>
            </a:r>
            <a:r>
              <a:rPr lang="en-US" dirty="0" smtClean="0">
                <a:latin typeface="Times New Roman"/>
                <a:ea typeface="Times New Roman"/>
                <a:cs typeface="Arial"/>
              </a:rPr>
              <a:t>like</a:t>
            </a:r>
            <a:r>
              <a:rPr lang="en-US" sz="2400" dirty="0" smtClean="0">
                <a:ea typeface="Times New Roman"/>
                <a:cs typeface="Arial"/>
              </a:rPr>
              <a:t>    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Osteoporosis</a:t>
            </a:r>
            <a:r>
              <a:rPr lang="en-US" dirty="0">
                <a:latin typeface="Times New Roman"/>
                <a:ea typeface="Times New Roman"/>
                <a:cs typeface="Arial"/>
              </a:rPr>
              <a:t>, cataracts, hyperglycemia, </a:t>
            </a:r>
            <a:endParaRPr lang="en-US" dirty="0" smtClean="0">
              <a:latin typeface="Times New Roman"/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HTN </a:t>
            </a:r>
            <a:r>
              <a:rPr lang="en-US" dirty="0">
                <a:latin typeface="Times New Roman"/>
                <a:ea typeface="Times New Roman"/>
                <a:cs typeface="Arial"/>
              </a:rPr>
              <a:t>, gastritis, peptic ulcer disease </a:t>
            </a:r>
            <a:endParaRPr lang="en-US" sz="2400" dirty="0">
              <a:ea typeface="Calibri"/>
              <a:cs typeface="Arial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5097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u="sng" dirty="0">
                <a:solidFill>
                  <a:srgbClr val="1F497D"/>
                </a:solidFill>
                <a:latin typeface="Times New Roman"/>
                <a:ea typeface="Times New Roman"/>
                <a:cs typeface="Arial"/>
              </a:rPr>
              <a:t>Lambert Eaton myasthenic syndrome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  <a:tabLst>
                <a:tab pos="3551555" algn="ctr"/>
              </a:tabLst>
            </a:pPr>
            <a:r>
              <a:rPr lang="en-US" dirty="0">
                <a:latin typeface="Times New Roman"/>
                <a:ea typeface="Times New Roman"/>
                <a:cs typeface="Arial"/>
              </a:rPr>
              <a:t>It is a Presynaptic disorder of the NMJ 	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Voltage gates calcium channel antibodies impede release of acetylcholine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466850" algn="l"/>
              </a:tabLst>
            </a:pPr>
            <a:r>
              <a:rPr lang="en-US" u="sng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Presented as	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Weakness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more </a:t>
            </a:r>
            <a:r>
              <a:rPr lang="en-US" dirty="0">
                <a:latin typeface="Times New Roman"/>
                <a:ea typeface="Times New Roman"/>
                <a:cs typeface="Arial"/>
              </a:rPr>
              <a:t>of Lower extremities than Upper Extremities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bulbar </a:t>
            </a:r>
            <a:r>
              <a:rPr lang="en-US" dirty="0">
                <a:latin typeface="Times New Roman"/>
                <a:ea typeface="Times New Roman"/>
                <a:cs typeface="Arial"/>
              </a:rPr>
              <a:t>and ocular muscles less often involved 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decreased reflexes - post tetanic potentiation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  Autonomic Nervous System involvement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dirty="0">
                <a:latin typeface="Times New Roman"/>
                <a:ea typeface="Times New Roman"/>
                <a:cs typeface="Arial"/>
              </a:rPr>
              <a:t> Associated with a cancer in the majority of patients( paraneoplastic)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dirty="0">
                <a:latin typeface="Times New Roman"/>
                <a:ea typeface="Times New Roman"/>
                <a:cs typeface="Arial"/>
              </a:rPr>
              <a:t> Underlying cancer may be previously unrecognized,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dirty="0">
                <a:latin typeface="Times New Roman"/>
                <a:ea typeface="Times New Roman"/>
                <a:cs typeface="Arial"/>
              </a:rPr>
              <a:t>  Small cell lung cancer is the most common </a:t>
            </a:r>
            <a:endParaRPr lang="en-US" sz="2400" dirty="0">
              <a:ea typeface="Calibri"/>
              <a:cs typeface="Arial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5268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343400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000" u="sng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Treatment</a:t>
            </a:r>
            <a:r>
              <a:rPr lang="en-US" dirty="0">
                <a:latin typeface="Times New Roman"/>
                <a:ea typeface="Times New Roman"/>
                <a:cs typeface="Arial"/>
              </a:rPr>
              <a:t>: 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Underlying cancer 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"/>
            </a:pPr>
            <a:r>
              <a:rPr lang="en-US" dirty="0">
                <a:latin typeface="Times New Roman"/>
                <a:ea typeface="Times New Roman"/>
                <a:cs typeface="Arial"/>
              </a:rPr>
              <a:t>Guanidine </a:t>
            </a:r>
            <a:endParaRPr lang="en-US" sz="2400" dirty="0">
              <a:ea typeface="Calibri"/>
              <a:cs typeface="Arial"/>
            </a:endParaRP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Times New Roman"/>
                <a:ea typeface="Times New Roman"/>
              </a:rPr>
              <a:t>3,4 diamino pyridine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7727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000" u="sng" dirty="0">
                <a:solidFill>
                  <a:srgbClr val="4F81BD"/>
                </a:solidFill>
                <a:latin typeface="Times New Roman"/>
                <a:ea typeface="Times New Roman"/>
                <a:cs typeface="Arial"/>
              </a:rPr>
              <a:t>Myasthenia gravis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It is an acquired autoimmune disorder, clinically characterized by weakness of skeletal muscles and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  <a:cs typeface="Arial"/>
              </a:rPr>
              <a:t>fatigability</a:t>
            </a:r>
            <a:r>
              <a:rPr lang="en-US" dirty="0">
                <a:latin typeface="Times New Roman"/>
                <a:ea typeface="Times New Roman"/>
                <a:cs typeface="Arial"/>
              </a:rPr>
              <a:t> on exertion.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000" u="sng" dirty="0">
                <a:solidFill>
                  <a:srgbClr val="4F81BD"/>
                </a:solidFill>
                <a:latin typeface="Times New Roman"/>
                <a:ea typeface="Times New Roman"/>
                <a:cs typeface="Arial"/>
              </a:rPr>
              <a:t>pathophysiology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In MG, antibodies(lgG) are directed toward the acetylcholine Nicotinic receptors at the neuromuscular junction of skeletal muscles resulting in; </a:t>
            </a:r>
            <a:endParaRPr lang="en-US" sz="2400" dirty="0">
              <a:ea typeface="Calibri"/>
              <a:cs typeface="Arial"/>
            </a:endParaRPr>
          </a:p>
          <a:p>
            <a:pPr marL="462915" indent="-462915"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Decreased </a:t>
            </a:r>
            <a:r>
              <a:rPr lang="en-US" dirty="0">
                <a:latin typeface="Times New Roman"/>
                <a:ea typeface="Times New Roman"/>
                <a:cs typeface="Arial"/>
              </a:rPr>
              <a:t>number of receptors at the motor end-plate </a:t>
            </a:r>
            <a:endParaRPr lang="en-US" sz="2400" dirty="0">
              <a:ea typeface="Calibri"/>
              <a:cs typeface="Arial"/>
            </a:endParaRPr>
          </a:p>
          <a:p>
            <a:pPr marL="426720" indent="-426720"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Reduced </a:t>
            </a:r>
            <a:r>
              <a:rPr lang="en-US" dirty="0">
                <a:latin typeface="Times New Roman"/>
                <a:ea typeface="Times New Roman"/>
                <a:cs typeface="Arial"/>
              </a:rPr>
              <a:t>postsynaptic membrane folds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Widened </a:t>
            </a:r>
            <a:r>
              <a:rPr lang="en-US" dirty="0">
                <a:latin typeface="Times New Roman"/>
                <a:ea typeface="Times New Roman"/>
                <a:cs typeface="Arial"/>
              </a:rPr>
              <a:t>synaptic cleft </a:t>
            </a:r>
            <a:endParaRPr lang="en-US" sz="2400" dirty="0">
              <a:ea typeface="Calibri"/>
              <a:cs typeface="Arial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1320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728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1722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000" u="sng" dirty="0">
                <a:solidFill>
                  <a:srgbClr val="4F81BD"/>
                </a:solidFill>
                <a:latin typeface="Times New Roman"/>
                <a:ea typeface="Times New Roman"/>
                <a:cs typeface="Arial"/>
              </a:rPr>
              <a:t>Role of thymus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75 % of cases of MG the thymus was abnormal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65% had thymus hyperplasia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10 % had thymoma (rarely in children)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000" u="sng" dirty="0">
                <a:solidFill>
                  <a:srgbClr val="4F81BD"/>
                </a:solidFill>
                <a:latin typeface="Times New Roman"/>
                <a:ea typeface="Times New Roman"/>
                <a:cs typeface="Arial"/>
              </a:rPr>
              <a:t>epidemiology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MG has two peak onset;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first at 20-30 years of age, mostly affect Females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The second at 40-60 years of age, mostly affect males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 (Overall, female are more frequently affected than male in a ratio of approximately 3-2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familial cases are rare. </a:t>
            </a:r>
            <a:endParaRPr lang="en-US" sz="2400" dirty="0">
              <a:ea typeface="Calibri"/>
              <a:cs typeface="Arial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6736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000" u="sng" dirty="0">
                <a:solidFill>
                  <a:srgbClr val="4F81BD"/>
                </a:solidFill>
                <a:latin typeface="Times New Roman"/>
                <a:ea typeface="Times New Roman"/>
                <a:cs typeface="Arial"/>
              </a:rPr>
              <a:t>Clinical Presentation </a:t>
            </a:r>
            <a:r>
              <a:rPr lang="en-US" sz="4000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(fatigable)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"/>
            </a:pPr>
            <a:r>
              <a:rPr lang="en-US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Fluctuating weakness increased by exertion </a:t>
            </a:r>
            <a:endParaRPr lang="en-US" sz="2400" dirty="0">
              <a:solidFill>
                <a:srgbClr val="FF0000"/>
              </a:solidFill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Weakness </a:t>
            </a:r>
            <a:r>
              <a:rPr lang="en-US" dirty="0">
                <a:latin typeface="Times New Roman"/>
                <a:ea typeface="Times New Roman"/>
                <a:cs typeface="Arial"/>
              </a:rPr>
              <a:t>increases during the day and improves with rest 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"/>
            </a:pPr>
            <a:r>
              <a:rPr lang="en-US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Extraocular muscle weakness </a:t>
            </a:r>
            <a:endParaRPr lang="en-US" sz="2400" dirty="0">
              <a:solidFill>
                <a:srgbClr val="FF0000"/>
              </a:solidFill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Ptosis </a:t>
            </a:r>
            <a:r>
              <a:rPr lang="en-US" dirty="0">
                <a:latin typeface="Times New Roman"/>
                <a:ea typeface="Times New Roman"/>
                <a:cs typeface="Arial"/>
              </a:rPr>
              <a:t>is present initially in 50% of </a:t>
            </a:r>
            <a:r>
              <a:rPr lang="en-US" dirty="0" smtClean="0">
                <a:latin typeface="Times New Roman"/>
                <a:ea typeface="Times New Roman"/>
                <a:cs typeface="Arial"/>
              </a:rPr>
              <a:t>patients.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during </a:t>
            </a:r>
            <a:r>
              <a:rPr lang="en-US" dirty="0">
                <a:latin typeface="Times New Roman"/>
                <a:ea typeface="Times New Roman"/>
                <a:cs typeface="Arial"/>
              </a:rPr>
              <a:t>the active course of </a:t>
            </a:r>
            <a:r>
              <a:rPr lang="en-US" dirty="0" smtClean="0">
                <a:latin typeface="Times New Roman"/>
                <a:ea typeface="Times New Roman"/>
                <a:cs typeface="Arial"/>
              </a:rPr>
              <a:t>disease in </a:t>
            </a:r>
            <a:r>
              <a:rPr lang="en-US" dirty="0">
                <a:latin typeface="Times New Roman"/>
                <a:ea typeface="Times New Roman"/>
                <a:cs typeface="Arial"/>
              </a:rPr>
              <a:t>90% of   patients 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"/>
            </a:pPr>
            <a:r>
              <a:rPr lang="en-US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Head extension and flexion weakness </a:t>
            </a:r>
            <a:endParaRPr lang="en-US" sz="2400" dirty="0">
              <a:solidFill>
                <a:srgbClr val="FF0000"/>
              </a:solidFill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Weakness </a:t>
            </a:r>
            <a:r>
              <a:rPr lang="en-US" dirty="0">
                <a:latin typeface="Times New Roman"/>
                <a:ea typeface="Times New Roman"/>
                <a:cs typeface="Arial"/>
              </a:rPr>
              <a:t>may be worse in proximal </a:t>
            </a:r>
            <a:r>
              <a:rPr lang="en-US" dirty="0" smtClean="0">
                <a:latin typeface="Times New Roman"/>
                <a:ea typeface="Times New Roman"/>
                <a:cs typeface="Arial"/>
              </a:rPr>
              <a:t>muscles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8186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"/>
            </a:pPr>
            <a:r>
              <a:rPr lang="en-US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Ocular muscle weakness </a:t>
            </a:r>
            <a:endParaRPr lang="en-US" sz="2400" dirty="0">
              <a:solidFill>
                <a:srgbClr val="FF0000"/>
              </a:solidFill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Times New Roman"/>
                <a:ea typeface="Times New Roman"/>
                <a:cs typeface="Arial"/>
              </a:rPr>
              <a:t>Asymmetric</a:t>
            </a:r>
            <a:r>
              <a:rPr lang="en-US" sz="2800" dirty="0">
                <a:latin typeface="Times New Roman"/>
                <a:ea typeface="Times New Roman"/>
                <a:cs typeface="Arial"/>
              </a:rPr>
              <a:t>, usually affects more than one extraocular muscle and is not limited to muscles Innervated by one cranial nerve </a:t>
            </a:r>
            <a:endParaRPr lang="en-US" sz="20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Times New Roman"/>
                <a:ea typeface="Times New Roman"/>
                <a:cs typeface="Arial"/>
              </a:rPr>
              <a:t>Ptosis </a:t>
            </a:r>
            <a:r>
              <a:rPr lang="en-US" sz="2800" dirty="0">
                <a:latin typeface="Times New Roman"/>
                <a:ea typeface="Times New Roman"/>
                <a:cs typeface="Arial"/>
              </a:rPr>
              <a:t>caused by eyelid weakness </a:t>
            </a:r>
            <a:endParaRPr lang="en-US" sz="20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Times New Roman"/>
                <a:ea typeface="Times New Roman"/>
                <a:cs typeface="Arial"/>
              </a:rPr>
              <a:t>Diplopia </a:t>
            </a:r>
            <a:r>
              <a:rPr lang="en-US" sz="2800" dirty="0">
                <a:latin typeface="Times New Roman"/>
                <a:ea typeface="Times New Roman"/>
                <a:cs typeface="Arial"/>
              </a:rPr>
              <a:t>is Very common </a:t>
            </a:r>
            <a:endParaRPr lang="en-US" sz="2000" dirty="0">
              <a:ea typeface="Calibri"/>
              <a:cs typeface="Arial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4398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"/>
            </a:pPr>
            <a:r>
              <a:rPr lang="en-US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Bulbar muscle weakness</a:t>
            </a:r>
            <a:r>
              <a:rPr lang="en-US" dirty="0">
                <a:latin typeface="Times New Roman"/>
                <a:ea typeface="Times New Roman"/>
                <a:cs typeface="Arial"/>
              </a:rPr>
              <a:t> </a:t>
            </a:r>
            <a:endParaRPr lang="en-US" sz="2400" dirty="0"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>
                <a:latin typeface="Times New Roman"/>
                <a:ea typeface="Times New Roman"/>
                <a:cs typeface="Arial"/>
              </a:rPr>
              <a:t>         </a:t>
            </a:r>
            <a:r>
              <a:rPr lang="en-US" u="sng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Palatal muscles 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Nasal voice, nasal regurgitation</a:t>
            </a:r>
            <a:endParaRPr lang="en-US" sz="2000" dirty="0"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Chewing may become difficult </a:t>
            </a:r>
            <a:endParaRPr lang="en-US" sz="2000" dirty="0">
              <a:ea typeface="Times New Roman"/>
              <a:cs typeface="Arial"/>
            </a:endParaRPr>
          </a:p>
          <a:p>
            <a:pPr lvl="0"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Severe jaw weakness may cause jaw to hang open </a:t>
            </a:r>
            <a:endParaRPr lang="en-US" sz="2000" dirty="0">
              <a:ea typeface="Times New Roman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Swallowing may be difficult and aspiration may occur with fluids--coughing and        choking while drinking</a:t>
            </a:r>
            <a:endParaRPr lang="en-US" sz="2000" dirty="0">
              <a:ea typeface="Times New Roman"/>
              <a:cs typeface="Arial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5065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600" u="sng" dirty="0">
                <a:solidFill>
                  <a:srgbClr val="4F81BD"/>
                </a:solidFill>
                <a:latin typeface="Times New Roman"/>
                <a:ea typeface="Times New Roman"/>
                <a:cs typeface="Arial"/>
              </a:rPr>
              <a:t>Progression of disease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Usually </a:t>
            </a:r>
            <a:r>
              <a:rPr lang="en-US" dirty="0">
                <a:latin typeface="Times New Roman"/>
                <a:ea typeface="Times New Roman"/>
                <a:cs typeface="Arial"/>
              </a:rPr>
              <a:t>spreads from ocular </a:t>
            </a:r>
            <a:r>
              <a:rPr lang="en-US" dirty="0" smtClean="0">
                <a:latin typeface="Times New Roman"/>
                <a:ea typeface="Times New Roman"/>
                <a:cs typeface="Arial"/>
              </a:rPr>
              <a:t>to </a:t>
            </a:r>
            <a:r>
              <a:rPr lang="en-US" dirty="0">
                <a:latin typeface="Times New Roman"/>
                <a:ea typeface="Times New Roman"/>
                <a:cs typeface="Arial"/>
              </a:rPr>
              <a:t>facial to bulbar to truncal and limb </a:t>
            </a:r>
            <a:r>
              <a:rPr lang="en-US" dirty="0" smtClean="0">
                <a:latin typeface="Times New Roman"/>
                <a:ea typeface="Times New Roman"/>
                <a:cs typeface="Arial"/>
              </a:rPr>
              <a:t>muscles.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Often</a:t>
            </a:r>
            <a:r>
              <a:rPr lang="en-US" dirty="0">
                <a:latin typeface="Times New Roman"/>
                <a:ea typeface="Times New Roman"/>
                <a:cs typeface="Arial"/>
              </a:rPr>
              <a:t>, symptoms may remain limited to EOM and eyelid muscles for years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The </a:t>
            </a:r>
            <a:r>
              <a:rPr lang="en-US" dirty="0">
                <a:latin typeface="Times New Roman"/>
                <a:ea typeface="Times New Roman"/>
                <a:cs typeface="Arial"/>
              </a:rPr>
              <a:t>disease remains ocular in 16% of </a:t>
            </a:r>
            <a:r>
              <a:rPr lang="en-US" dirty="0" smtClean="0">
                <a:latin typeface="Times New Roman"/>
                <a:ea typeface="Times New Roman"/>
                <a:cs typeface="Arial"/>
              </a:rPr>
              <a:t>patients.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600" u="sng" dirty="0">
                <a:solidFill>
                  <a:srgbClr val="4F81BD"/>
                </a:solidFill>
                <a:latin typeface="Times New Roman"/>
                <a:ea typeface="Times New Roman"/>
                <a:cs typeface="Arial"/>
              </a:rPr>
              <a:t>Remissions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Spontaneous </a:t>
            </a:r>
            <a:r>
              <a:rPr lang="en-US" dirty="0">
                <a:latin typeface="Times New Roman"/>
                <a:ea typeface="Times New Roman"/>
                <a:cs typeface="Arial"/>
              </a:rPr>
              <a:t>remission rare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Most </a:t>
            </a:r>
            <a:r>
              <a:rPr lang="en-US" dirty="0">
                <a:latin typeface="Times New Roman"/>
                <a:ea typeface="Times New Roman"/>
                <a:cs typeface="Arial"/>
              </a:rPr>
              <a:t>remissions with treatment occur within the first three years </a:t>
            </a:r>
            <a:endParaRPr lang="en-US" sz="2400" dirty="0">
              <a:ea typeface="Calibri"/>
              <a:cs typeface="Arial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6253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1150</Words>
  <Application>Microsoft Office PowerPoint</Application>
  <PresentationFormat>On-screen Show (4:3)</PresentationFormat>
  <Paragraphs>161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Hazim</dc:creator>
  <cp:lastModifiedBy>Administrator</cp:lastModifiedBy>
  <cp:revision>11</cp:revision>
  <dcterms:created xsi:type="dcterms:W3CDTF">2006-08-16T00:00:00Z</dcterms:created>
  <dcterms:modified xsi:type="dcterms:W3CDTF">2019-05-06T18:35:59Z</dcterms:modified>
</cp:coreProperties>
</file>