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4"/>
  </p:notesMasterIdLst>
  <p:sldIdLst>
    <p:sldId id="256" r:id="rId2"/>
    <p:sldId id="269" r:id="rId3"/>
    <p:sldId id="272" r:id="rId4"/>
    <p:sldId id="259" r:id="rId5"/>
    <p:sldId id="267" r:id="rId6"/>
    <p:sldId id="271" r:id="rId7"/>
    <p:sldId id="268" r:id="rId8"/>
    <p:sldId id="270" r:id="rId9"/>
    <p:sldId id="261" r:id="rId10"/>
    <p:sldId id="262" r:id="rId11"/>
    <p:sldId id="263" r:id="rId12"/>
    <p:sldId id="264" r:id="rId13"/>
    <p:sldId id="265" r:id="rId14"/>
    <p:sldId id="266" r:id="rId15"/>
    <p:sldId id="275" r:id="rId16"/>
    <p:sldId id="274" r:id="rId17"/>
    <p:sldId id="276" r:id="rId18"/>
    <p:sldId id="277" r:id="rId19"/>
    <p:sldId id="278" r:id="rId20"/>
    <p:sldId id="280" r:id="rId21"/>
    <p:sldId id="283" r:id="rId22"/>
    <p:sldId id="284" r:id="rId23"/>
    <p:sldId id="281" r:id="rId24"/>
    <p:sldId id="287" r:id="rId25"/>
    <p:sldId id="288" r:id="rId26"/>
    <p:sldId id="282" r:id="rId27"/>
    <p:sldId id="289" r:id="rId28"/>
    <p:sldId id="290" r:id="rId29"/>
    <p:sldId id="291" r:id="rId30"/>
    <p:sldId id="285" r:id="rId31"/>
    <p:sldId id="286"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F33C22-5DE5-43ED-A21E-A19EDA5E6A59}" type="datetimeFigureOut">
              <a:rPr lang="en-US" smtClean="0"/>
              <a:t>3/4/2019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E66EDD-AEEF-4930-8B14-617D1D2300BE}" type="slidenum">
              <a:rPr lang="en-US" smtClean="0"/>
              <a:t>‹#›</a:t>
            </a:fld>
            <a:endParaRPr lang="en-US"/>
          </a:p>
        </p:txBody>
      </p:sp>
    </p:spTree>
    <p:extLst>
      <p:ext uri="{BB962C8B-B14F-4D97-AF65-F5344CB8AC3E}">
        <p14:creationId xmlns:p14="http://schemas.microsoft.com/office/powerpoint/2010/main" val="338791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E66EDD-AEEF-4930-8B14-617D1D2300BE}" type="slidenum">
              <a:rPr lang="en-US" smtClean="0"/>
              <a:t>30</a:t>
            </a:fld>
            <a:endParaRPr lang="en-US"/>
          </a:p>
        </p:txBody>
      </p:sp>
    </p:spTree>
    <p:extLst>
      <p:ext uri="{BB962C8B-B14F-4D97-AF65-F5344CB8AC3E}">
        <p14:creationId xmlns:p14="http://schemas.microsoft.com/office/powerpoint/2010/main" val="241703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3/4/2019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3/4/2019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57200"/>
            <a:ext cx="7391400" cy="6172200"/>
          </a:xfrm>
        </p:spPr>
        <p:txBody>
          <a:bodyPr>
            <a:normAutofit/>
          </a:bodyPr>
          <a:lstStyle/>
          <a:p>
            <a:pPr algn="just">
              <a:lnSpc>
                <a:spcPct val="150000"/>
              </a:lnSpc>
              <a:spcAft>
                <a:spcPts val="0"/>
              </a:spcAft>
            </a:pPr>
            <a:r>
              <a:rPr lang="en-US" sz="3600" dirty="0">
                <a:solidFill>
                  <a:srgbClr val="FF0000"/>
                </a:solidFill>
                <a:latin typeface="Times New Roman"/>
                <a:ea typeface="Times New Roman"/>
              </a:rPr>
              <a:t> </a:t>
            </a:r>
            <a:r>
              <a:rPr lang="en-US" sz="3600" b="1" u="sng" dirty="0">
                <a:solidFill>
                  <a:srgbClr val="FF0000"/>
                </a:solidFill>
                <a:latin typeface="Times New Roman"/>
                <a:ea typeface="Times New Roman"/>
              </a:rPr>
              <a:t>Multiple </a:t>
            </a:r>
            <a:r>
              <a:rPr lang="en-US" sz="3600" b="1" u="sng" dirty="0" smtClean="0">
                <a:solidFill>
                  <a:srgbClr val="FF0000"/>
                </a:solidFill>
                <a:latin typeface="Times New Roman"/>
                <a:ea typeface="Times New Roman"/>
              </a:rPr>
              <a:t>sclerosis</a:t>
            </a:r>
            <a:endParaRPr lang="en-US" sz="2000" dirty="0">
              <a:latin typeface="Arial"/>
              <a:ea typeface="Times New Roman"/>
            </a:endParaRPr>
          </a:p>
          <a:p>
            <a:pPr algn="just">
              <a:lnSpc>
                <a:spcPct val="150000"/>
              </a:lnSpc>
              <a:spcAft>
                <a:spcPts val="0"/>
              </a:spcAft>
            </a:pPr>
            <a:r>
              <a:rPr lang="en-US" sz="2400" dirty="0">
                <a:solidFill>
                  <a:schemeClr val="tx1"/>
                </a:solidFill>
                <a:latin typeface="Times New Roman"/>
                <a:ea typeface="Times New Roman"/>
              </a:rPr>
              <a:t>MS is not a common disease in Iraqi population but it is one of the </a:t>
            </a:r>
            <a:r>
              <a:rPr lang="en-US" sz="2400" dirty="0" smtClean="0">
                <a:solidFill>
                  <a:schemeClr val="tx1"/>
                </a:solidFill>
                <a:latin typeface="Times New Roman"/>
                <a:ea typeface="Times New Roman"/>
              </a:rPr>
              <a:t> burden </a:t>
            </a:r>
            <a:r>
              <a:rPr lang="en-US" sz="2400" dirty="0">
                <a:solidFill>
                  <a:schemeClr val="tx1"/>
                </a:solidFill>
                <a:latin typeface="Times New Roman"/>
                <a:ea typeface="Times New Roman"/>
              </a:rPr>
              <a:t>on western countries </a:t>
            </a:r>
            <a:r>
              <a:rPr lang="en-US" sz="2400" dirty="0" smtClean="0">
                <a:solidFill>
                  <a:schemeClr val="tx1"/>
                </a:solidFill>
                <a:latin typeface="Times New Roman"/>
                <a:ea typeface="Times New Roman"/>
              </a:rPr>
              <a:t>.</a:t>
            </a:r>
          </a:p>
          <a:p>
            <a:pPr algn="just">
              <a:lnSpc>
                <a:spcPct val="150000"/>
              </a:lnSpc>
              <a:spcAft>
                <a:spcPts val="0"/>
              </a:spcAft>
            </a:pPr>
            <a:r>
              <a:rPr lang="en-US" sz="2400" dirty="0">
                <a:solidFill>
                  <a:schemeClr val="tx1"/>
                </a:solidFill>
                <a:latin typeface="Times New Roman"/>
                <a:ea typeface="Times New Roman"/>
              </a:rPr>
              <a:t>I</a:t>
            </a:r>
            <a:r>
              <a:rPr lang="en-US" sz="2400" dirty="0" smtClean="0">
                <a:solidFill>
                  <a:schemeClr val="tx1"/>
                </a:solidFill>
                <a:latin typeface="Times New Roman"/>
                <a:ea typeface="Times New Roman"/>
              </a:rPr>
              <a:t>t </a:t>
            </a:r>
            <a:r>
              <a:rPr lang="en-US" sz="2400" dirty="0">
                <a:solidFill>
                  <a:schemeClr val="tx1"/>
                </a:solidFill>
                <a:latin typeface="Times New Roman"/>
                <a:ea typeface="Times New Roman"/>
              </a:rPr>
              <a:t>is more common in the north of Iraq . </a:t>
            </a:r>
            <a:endParaRPr lang="en-US" sz="2000" dirty="0">
              <a:solidFill>
                <a:schemeClr val="tx1"/>
              </a:solidFill>
              <a:latin typeface="Arial"/>
              <a:ea typeface="Times New Roman"/>
            </a:endParaRPr>
          </a:p>
          <a:p>
            <a:pPr marL="249555" indent="-249555" algn="just">
              <a:lnSpc>
                <a:spcPct val="150000"/>
              </a:lnSpc>
              <a:spcAft>
                <a:spcPts val="0"/>
              </a:spcAft>
            </a:pPr>
            <a:r>
              <a:rPr lang="en-US" sz="2400" dirty="0" smtClean="0">
                <a:solidFill>
                  <a:schemeClr val="tx1"/>
                </a:solidFill>
                <a:latin typeface="Times New Roman"/>
                <a:ea typeface="Times New Roman"/>
              </a:rPr>
              <a:t>  MS </a:t>
            </a:r>
            <a:r>
              <a:rPr lang="en-US" sz="2400" dirty="0">
                <a:solidFill>
                  <a:schemeClr val="tx1"/>
                </a:solidFill>
                <a:latin typeface="Times New Roman"/>
                <a:ea typeface="Times New Roman"/>
              </a:rPr>
              <a:t>is an inflammatory disease of the Central Nervous System (CNS) </a:t>
            </a:r>
            <a:r>
              <a:rPr lang="en-US" sz="2400" dirty="0" smtClean="0">
                <a:solidFill>
                  <a:schemeClr val="tx1"/>
                </a:solidFill>
                <a:latin typeface="Times New Roman"/>
                <a:ea typeface="Times New Roman"/>
              </a:rPr>
              <a:t> Predominantly </a:t>
            </a:r>
            <a:r>
              <a:rPr lang="en-US" sz="2400" dirty="0">
                <a:solidFill>
                  <a:schemeClr val="tx1"/>
                </a:solidFill>
                <a:latin typeface="Times New Roman"/>
                <a:ea typeface="Times New Roman"/>
              </a:rPr>
              <a:t>affects the white matter tissue, which is responsible for transmitting communication signals both internally within the CNS and the nerves supplying the rest of the body. </a:t>
            </a:r>
            <a:endParaRPr lang="en-US" sz="2000" dirty="0">
              <a:solidFill>
                <a:schemeClr val="tx1"/>
              </a:solidFill>
              <a:latin typeface="Arial"/>
              <a:ea typeface="Times New Roman"/>
            </a:endParaRPr>
          </a:p>
        </p:txBody>
      </p:sp>
    </p:spTree>
    <p:extLst>
      <p:ext uri="{BB962C8B-B14F-4D97-AF65-F5344CB8AC3E}">
        <p14:creationId xmlns:p14="http://schemas.microsoft.com/office/powerpoint/2010/main" val="188529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prstGeom prst="rect">
            <a:avLst/>
          </a:prstGeom>
        </p:spPr>
        <p:txBody>
          <a:bodyPr>
            <a:normAutofit/>
          </a:bodyPr>
          <a:lstStyle/>
          <a:p>
            <a:pPr algn="just">
              <a:lnSpc>
                <a:spcPct val="115000"/>
              </a:lnSpc>
              <a:spcAft>
                <a:spcPts val="0"/>
              </a:spcAft>
            </a:pPr>
            <a:r>
              <a:rPr lang="en-US" sz="3600" dirty="0">
                <a:solidFill>
                  <a:srgbClr val="FF0000"/>
                </a:solidFill>
                <a:latin typeface="Times New Roman"/>
                <a:ea typeface="Times New Roman"/>
              </a:rPr>
              <a:t>Sensory disturbance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Ascending numbness starting in feet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Bilateral hand numbness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Hemiparesthesia/dysesthesia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Generalized heat intolerance</a:t>
            </a:r>
            <a:endParaRPr lang="en-US" sz="2800" dirty="0">
              <a:latin typeface="Arial"/>
              <a:ea typeface="Times New Roman"/>
            </a:endParaRPr>
          </a:p>
          <a:p>
            <a:pPr algn="just">
              <a:lnSpc>
                <a:spcPct val="115000"/>
              </a:lnSpc>
              <a:spcAft>
                <a:spcPts val="0"/>
              </a:spcAft>
            </a:pPr>
            <a:r>
              <a:rPr lang="en-US" sz="3600" dirty="0">
                <a:solidFill>
                  <a:srgbClr val="FF0000"/>
                </a:solidFill>
                <a:latin typeface="Times New Roman"/>
                <a:ea typeface="Times New Roman"/>
              </a:rPr>
              <a:t>Dorsal column signs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Loss of vibration or proprioception </a:t>
            </a:r>
            <a:endParaRPr lang="en-US" sz="2800" dirty="0">
              <a:latin typeface="Arial"/>
              <a:ea typeface="Times New Roman"/>
            </a:endParaRPr>
          </a:p>
          <a:p>
            <a:pPr lvl="0">
              <a:lnSpc>
                <a:spcPct val="115000"/>
              </a:lnSpc>
              <a:buFont typeface="Wingdings"/>
              <a:buChar char=""/>
            </a:pPr>
            <a:r>
              <a:rPr lang="en-US" dirty="0">
                <a:latin typeface="Times New Roman"/>
                <a:ea typeface="Times New Roman"/>
              </a:rPr>
              <a:t>Lhermitte's sign (on flexion of the neck feeling of electric activity passes between shoulders and arms sometimes to the legs)</a:t>
            </a:r>
            <a:endParaRPr lang="en-US" sz="2800" dirty="0">
              <a:latin typeface="Arial"/>
              <a:ea typeface="Times New Roman"/>
            </a:endParaRPr>
          </a:p>
          <a:p>
            <a:endParaRPr lang="en-US" dirty="0"/>
          </a:p>
        </p:txBody>
      </p:sp>
    </p:spTree>
    <p:extLst>
      <p:ext uri="{BB962C8B-B14F-4D97-AF65-F5344CB8AC3E}">
        <p14:creationId xmlns:p14="http://schemas.microsoft.com/office/powerpoint/2010/main" val="2154309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prstGeom prst="rect">
            <a:avLst/>
          </a:prstGeom>
        </p:spPr>
        <p:txBody>
          <a:bodyPr>
            <a:normAutofit/>
          </a:bodyPr>
          <a:lstStyle/>
          <a:p>
            <a:pPr algn="just">
              <a:lnSpc>
                <a:spcPct val="115000"/>
              </a:lnSpc>
              <a:spcAft>
                <a:spcPts val="0"/>
              </a:spcAft>
            </a:pPr>
            <a:r>
              <a:rPr lang="en-US" sz="3600" dirty="0">
                <a:solidFill>
                  <a:srgbClr val="FF0000"/>
                </a:solidFill>
                <a:latin typeface="Times New Roman"/>
                <a:ea typeface="Times New Roman"/>
              </a:rPr>
              <a:t>Motor disturbance</a:t>
            </a:r>
            <a:endParaRPr lang="en-US" sz="2800" dirty="0">
              <a:latin typeface="Arial"/>
              <a:ea typeface="Times New Roman"/>
            </a:endParaRPr>
          </a:p>
          <a:p>
            <a:pPr lvl="0" algn="just">
              <a:lnSpc>
                <a:spcPct val="115000"/>
              </a:lnSpc>
              <a:buFont typeface="Wingdings"/>
              <a:buChar char=""/>
            </a:pPr>
            <a:r>
              <a:rPr lang="en-US" sz="2800" dirty="0">
                <a:latin typeface="Times New Roman"/>
                <a:ea typeface="Times New Roman"/>
              </a:rPr>
              <a:t>Weakness (mono-, Para-, hemi- or quadraparesis) </a:t>
            </a:r>
            <a:endParaRPr lang="en-US" sz="2400" dirty="0">
              <a:latin typeface="Arial"/>
              <a:ea typeface="Times New Roman"/>
            </a:endParaRPr>
          </a:p>
          <a:p>
            <a:pPr lvl="0" algn="just">
              <a:lnSpc>
                <a:spcPct val="115000"/>
              </a:lnSpc>
              <a:buFont typeface="Wingdings"/>
              <a:buChar char=""/>
            </a:pPr>
            <a:r>
              <a:rPr lang="en-US" sz="2800" dirty="0">
                <a:latin typeface="Times New Roman"/>
                <a:ea typeface="Times New Roman"/>
              </a:rPr>
              <a:t>Increased spasticity </a:t>
            </a:r>
            <a:endParaRPr lang="en-US" sz="2400" dirty="0">
              <a:latin typeface="Arial"/>
              <a:ea typeface="Times New Roman"/>
            </a:endParaRPr>
          </a:p>
          <a:p>
            <a:pPr lvl="0" algn="just">
              <a:lnSpc>
                <a:spcPct val="115000"/>
              </a:lnSpc>
              <a:buFont typeface="Wingdings"/>
              <a:buChar char=""/>
            </a:pPr>
            <a:r>
              <a:rPr lang="en-US" sz="2800" dirty="0">
                <a:latin typeface="Times New Roman"/>
                <a:ea typeface="Times New Roman"/>
              </a:rPr>
              <a:t>Dysarthria</a:t>
            </a:r>
            <a:endParaRPr lang="en-US" sz="2400" dirty="0">
              <a:latin typeface="Arial"/>
              <a:ea typeface="Times New Roman"/>
            </a:endParaRPr>
          </a:p>
          <a:p>
            <a:pPr lvl="0" algn="just">
              <a:lnSpc>
                <a:spcPct val="115000"/>
              </a:lnSpc>
              <a:buFont typeface="Wingdings"/>
              <a:buChar char=""/>
            </a:pPr>
            <a:r>
              <a:rPr lang="en-US" sz="2800" dirty="0">
                <a:latin typeface="Times New Roman"/>
                <a:ea typeface="Times New Roman"/>
              </a:rPr>
              <a:t>Pathologic signs (Babinski, Chaddock and Hoffman)</a:t>
            </a:r>
            <a:endParaRPr lang="en-US" sz="2400" dirty="0">
              <a:latin typeface="Arial"/>
              <a:ea typeface="Times New Roman"/>
            </a:endParaRPr>
          </a:p>
          <a:p>
            <a:pPr algn="just">
              <a:lnSpc>
                <a:spcPct val="115000"/>
              </a:lnSpc>
              <a:spcAft>
                <a:spcPts val="0"/>
              </a:spcAft>
              <a:buFont typeface="Wingdings" pitchFamily="2" charset="2"/>
              <a:buChar char="q"/>
            </a:pPr>
            <a:r>
              <a:rPr lang="en-US" sz="2800" dirty="0">
                <a:latin typeface="Times New Roman"/>
                <a:ea typeface="Times New Roman"/>
              </a:rPr>
              <a:t>(Chaddock sign: in lesions of the pyramidal tract, stimulation below the external malleolus causes   extension of the great toe) </a:t>
            </a:r>
            <a:endParaRPr lang="en-US" sz="2400" dirty="0">
              <a:latin typeface="Arial"/>
              <a:ea typeface="Times New Roman"/>
            </a:endParaRPr>
          </a:p>
          <a:p>
            <a:endParaRPr lang="en-US" dirty="0"/>
          </a:p>
        </p:txBody>
      </p:sp>
    </p:spTree>
    <p:extLst>
      <p:ext uri="{BB962C8B-B14F-4D97-AF65-F5344CB8AC3E}">
        <p14:creationId xmlns:p14="http://schemas.microsoft.com/office/powerpoint/2010/main" val="503985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prstGeom prst="rect">
            <a:avLst/>
          </a:prstGeom>
        </p:spPr>
        <p:txBody>
          <a:bodyPr>
            <a:normAutofit/>
          </a:bodyPr>
          <a:lstStyle/>
          <a:p>
            <a:pPr algn="just">
              <a:lnSpc>
                <a:spcPct val="115000"/>
              </a:lnSpc>
              <a:spcAft>
                <a:spcPts val="1000"/>
              </a:spcAft>
            </a:pPr>
            <a:r>
              <a:rPr lang="en-US" sz="3600" dirty="0">
                <a:solidFill>
                  <a:srgbClr val="FF0000"/>
                </a:solidFill>
                <a:latin typeface="Times New Roman"/>
                <a:ea typeface="Times New Roman"/>
                <a:cs typeface="Arial"/>
              </a:rPr>
              <a:t>Visual disturbance</a:t>
            </a:r>
            <a:endParaRPr lang="en-US" sz="2400" dirty="0">
              <a:ea typeface="Times New Roman"/>
              <a:cs typeface="Arial"/>
            </a:endParaRPr>
          </a:p>
          <a:p>
            <a:pPr lvl="0" algn="just">
              <a:lnSpc>
                <a:spcPct val="115000"/>
              </a:lnSpc>
              <a:buFont typeface="Wingdings"/>
              <a:buChar char=""/>
            </a:pPr>
            <a:r>
              <a:rPr lang="en-US" sz="2800" dirty="0">
                <a:latin typeface="Times New Roman"/>
                <a:ea typeface="Times New Roman"/>
                <a:cs typeface="Arial"/>
              </a:rPr>
              <a:t>Unilateral or bilateral partial/complete </a:t>
            </a:r>
            <a:r>
              <a:rPr lang="en-US" sz="2800" dirty="0" err="1">
                <a:latin typeface="Times New Roman"/>
                <a:ea typeface="Times New Roman"/>
                <a:cs typeface="Arial"/>
              </a:rPr>
              <a:t>internuclear</a:t>
            </a:r>
            <a:r>
              <a:rPr lang="en-US" sz="2800" dirty="0">
                <a:latin typeface="Times New Roman"/>
                <a:ea typeface="Times New Roman"/>
                <a:cs typeface="Arial"/>
              </a:rPr>
              <a:t> ophthalmoplegia</a:t>
            </a:r>
            <a:endParaRPr lang="en-US" sz="2000" dirty="0">
              <a:ea typeface="Times New Roman"/>
              <a:cs typeface="Arial"/>
            </a:endParaRPr>
          </a:p>
          <a:p>
            <a:pPr lvl="0" algn="just">
              <a:lnSpc>
                <a:spcPct val="115000"/>
              </a:lnSpc>
              <a:buFont typeface="Wingdings"/>
              <a:buChar char=""/>
            </a:pPr>
            <a:r>
              <a:rPr lang="en-US" dirty="0">
                <a:solidFill>
                  <a:srgbClr val="FF0000"/>
                </a:solidFill>
                <a:latin typeface="Times New Roman"/>
                <a:ea typeface="Times New Roman"/>
                <a:cs typeface="Arial"/>
              </a:rPr>
              <a:t>Bilateral INO is highly suggestive of MS</a:t>
            </a:r>
            <a:r>
              <a:rPr lang="en-US" sz="2800" dirty="0">
                <a:solidFill>
                  <a:srgbClr val="FF0000"/>
                </a:solidFill>
                <a:latin typeface="Times New Roman"/>
                <a:ea typeface="Times New Roman"/>
                <a:cs typeface="Arial"/>
              </a:rPr>
              <a:t> </a:t>
            </a:r>
            <a:endParaRPr lang="en-US" sz="2000" dirty="0">
              <a:ea typeface="Times New Roman"/>
              <a:cs typeface="Arial"/>
            </a:endParaRPr>
          </a:p>
          <a:p>
            <a:pPr lvl="0" algn="just">
              <a:lnSpc>
                <a:spcPct val="115000"/>
              </a:lnSpc>
              <a:buFont typeface="Wingdings"/>
              <a:buChar char=""/>
            </a:pPr>
            <a:r>
              <a:rPr lang="en-US" sz="2800" dirty="0">
                <a:latin typeface="Times New Roman"/>
                <a:ea typeface="Times New Roman"/>
                <a:cs typeface="Arial"/>
              </a:rPr>
              <a:t>CN VI paresis </a:t>
            </a:r>
            <a:endParaRPr lang="en-US" sz="2000" dirty="0">
              <a:ea typeface="Times New Roman"/>
              <a:cs typeface="Arial"/>
            </a:endParaRPr>
          </a:p>
          <a:p>
            <a:pPr lvl="0" algn="just">
              <a:lnSpc>
                <a:spcPct val="115000"/>
              </a:lnSpc>
              <a:spcAft>
                <a:spcPts val="1000"/>
              </a:spcAft>
              <a:buFont typeface="Wingdings"/>
              <a:buChar char=""/>
            </a:pPr>
            <a:r>
              <a:rPr lang="en-US" sz="2800" dirty="0">
                <a:latin typeface="Times New Roman"/>
                <a:ea typeface="Times New Roman"/>
                <a:cs typeface="Arial"/>
              </a:rPr>
              <a:t>Optic neuritis: </a:t>
            </a:r>
            <a:r>
              <a:rPr lang="en-US" sz="2800" dirty="0" smtClean="0">
                <a:latin typeface="Times New Roman"/>
                <a:ea typeface="Times New Roman"/>
                <a:cs typeface="Arial"/>
              </a:rPr>
              <a:t>(central </a:t>
            </a:r>
            <a:r>
              <a:rPr lang="en-US" sz="2800" dirty="0">
                <a:latin typeface="Times New Roman"/>
                <a:ea typeface="Times New Roman"/>
                <a:cs typeface="Arial"/>
              </a:rPr>
              <a:t>scotoma, headache, change in color perception, retro orbital pain with eye movement) </a:t>
            </a:r>
            <a:endParaRPr lang="en-US" sz="2000" dirty="0">
              <a:ea typeface="Times New Roman"/>
              <a:cs typeface="Arial"/>
            </a:endParaRPr>
          </a:p>
          <a:p>
            <a:endParaRPr lang="en-US" dirty="0"/>
          </a:p>
        </p:txBody>
      </p:sp>
    </p:spTree>
    <p:extLst>
      <p:ext uri="{BB962C8B-B14F-4D97-AF65-F5344CB8AC3E}">
        <p14:creationId xmlns:p14="http://schemas.microsoft.com/office/powerpoint/2010/main" val="2939498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prstGeom prst="rect">
            <a:avLst/>
          </a:prstGeom>
        </p:spPr>
        <p:txBody>
          <a:bodyPr>
            <a:normAutofit/>
          </a:bodyPr>
          <a:lstStyle/>
          <a:p>
            <a:pPr algn="just">
              <a:lnSpc>
                <a:spcPct val="115000"/>
              </a:lnSpc>
              <a:spcAft>
                <a:spcPts val="1000"/>
              </a:spcAft>
            </a:pPr>
            <a:r>
              <a:rPr lang="en-US" dirty="0">
                <a:solidFill>
                  <a:srgbClr val="1F497D"/>
                </a:solidFill>
                <a:latin typeface="Times New Roman"/>
                <a:ea typeface="Times New Roman"/>
                <a:cs typeface="Arial"/>
              </a:rPr>
              <a:t>We should differentiate between demyelinating optic neuritis due to MS from ischemic optic neuritis due to ischemia in elderly, HT, DM and IHD. </a:t>
            </a:r>
            <a:endParaRPr lang="en-US" sz="2400" dirty="0">
              <a:ea typeface="Times New Roman"/>
              <a:cs typeface="Arial"/>
            </a:endParaRPr>
          </a:p>
          <a:p>
            <a:pPr algn="just">
              <a:lnSpc>
                <a:spcPct val="115000"/>
              </a:lnSpc>
              <a:spcAft>
                <a:spcPts val="1000"/>
              </a:spcAft>
            </a:pPr>
            <a:r>
              <a:rPr lang="en-US" dirty="0">
                <a:solidFill>
                  <a:srgbClr val="1F497D"/>
                </a:solidFill>
                <a:latin typeface="Times New Roman"/>
                <a:ea typeface="Times New Roman"/>
                <a:cs typeface="Arial"/>
              </a:rPr>
              <a:t>Ischemic papillitis usually causes sudden painless loss of vision, so if an elderly patient with sudden painless loss of vision in which there is attitudinal loss of vision, is highly suggestive of ischemic papillitis rather than demyelinating optic neuritis. </a:t>
            </a:r>
            <a:endParaRPr lang="en-US" sz="2400" dirty="0">
              <a:ea typeface="Times New Roman"/>
              <a:cs typeface="Arial"/>
            </a:endParaRPr>
          </a:p>
          <a:p>
            <a:endParaRPr lang="en-US" dirty="0"/>
          </a:p>
        </p:txBody>
      </p:sp>
    </p:spTree>
    <p:extLst>
      <p:ext uri="{BB962C8B-B14F-4D97-AF65-F5344CB8AC3E}">
        <p14:creationId xmlns:p14="http://schemas.microsoft.com/office/powerpoint/2010/main" val="3934046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prstGeom prst="rect">
            <a:avLst/>
          </a:prstGeom>
        </p:spPr>
        <p:txBody>
          <a:bodyPr>
            <a:normAutofit/>
          </a:bodyPr>
          <a:lstStyle/>
          <a:p>
            <a:pPr algn="just">
              <a:lnSpc>
                <a:spcPct val="115000"/>
              </a:lnSpc>
              <a:spcAft>
                <a:spcPts val="1000"/>
              </a:spcAft>
            </a:pPr>
            <a:r>
              <a:rPr lang="en-US" sz="4000" dirty="0">
                <a:solidFill>
                  <a:srgbClr val="FF0000"/>
                </a:solidFill>
                <a:latin typeface="Times New Roman"/>
                <a:ea typeface="Times New Roman"/>
                <a:cs typeface="Arial"/>
              </a:rPr>
              <a:t>Cerebellar signs </a:t>
            </a:r>
            <a:endParaRPr lang="en-US" sz="2400" dirty="0">
              <a:ea typeface="Times New Roman"/>
              <a:cs typeface="Arial"/>
            </a:endParaRPr>
          </a:p>
          <a:p>
            <a:pPr algn="just">
              <a:lnSpc>
                <a:spcPct val="115000"/>
              </a:lnSpc>
              <a:spcAft>
                <a:spcPts val="1000"/>
              </a:spcAft>
              <a:buFont typeface="Wingdings" pitchFamily="2" charset="2"/>
              <a:buChar char="Ø"/>
            </a:pPr>
            <a:r>
              <a:rPr lang="en-US" dirty="0">
                <a:latin typeface="Times New Roman"/>
                <a:ea typeface="Times New Roman"/>
                <a:cs typeface="Arial"/>
              </a:rPr>
              <a:t> </a:t>
            </a:r>
            <a:r>
              <a:rPr lang="en-US" sz="2800" dirty="0">
                <a:latin typeface="Times New Roman"/>
                <a:ea typeface="Times New Roman"/>
                <a:cs typeface="Arial"/>
              </a:rPr>
              <a:t>Nystagmus </a:t>
            </a:r>
            <a:endParaRPr lang="en-US" sz="2000" dirty="0">
              <a:ea typeface="Times New Roman"/>
              <a:cs typeface="Arial"/>
            </a:endParaRPr>
          </a:p>
          <a:p>
            <a:pPr algn="just">
              <a:lnSpc>
                <a:spcPct val="115000"/>
              </a:lnSpc>
              <a:spcAft>
                <a:spcPts val="1000"/>
              </a:spcAft>
              <a:buFont typeface="Wingdings" pitchFamily="2" charset="2"/>
              <a:buChar char="Ø"/>
            </a:pPr>
            <a:r>
              <a:rPr lang="en-US" sz="2800" dirty="0">
                <a:latin typeface="Times New Roman"/>
                <a:ea typeface="Times New Roman"/>
                <a:cs typeface="Arial"/>
              </a:rPr>
              <a:t> Dysarthria </a:t>
            </a:r>
            <a:endParaRPr lang="en-US" sz="2000" dirty="0">
              <a:ea typeface="Times New Roman"/>
              <a:cs typeface="Arial"/>
            </a:endParaRPr>
          </a:p>
          <a:p>
            <a:pPr algn="just">
              <a:lnSpc>
                <a:spcPct val="115000"/>
              </a:lnSpc>
              <a:spcAft>
                <a:spcPts val="1000"/>
              </a:spcAft>
              <a:buFont typeface="Wingdings" pitchFamily="2" charset="2"/>
              <a:buChar char="Ø"/>
            </a:pPr>
            <a:r>
              <a:rPr lang="en-US" sz="2800" dirty="0">
                <a:latin typeface="Times New Roman"/>
                <a:ea typeface="Times New Roman"/>
                <a:cs typeface="Arial"/>
              </a:rPr>
              <a:t>  Tremor </a:t>
            </a:r>
            <a:endParaRPr lang="en-US" sz="2000" dirty="0">
              <a:ea typeface="Times New Roman"/>
              <a:cs typeface="Arial"/>
            </a:endParaRPr>
          </a:p>
          <a:p>
            <a:pPr algn="just">
              <a:lnSpc>
                <a:spcPct val="115000"/>
              </a:lnSpc>
              <a:spcAft>
                <a:spcPts val="1000"/>
              </a:spcAft>
              <a:buFont typeface="Wingdings" pitchFamily="2" charset="2"/>
              <a:buChar char="Ø"/>
            </a:pPr>
            <a:r>
              <a:rPr lang="en-US" sz="2800" dirty="0">
                <a:latin typeface="Times New Roman"/>
                <a:ea typeface="Times New Roman"/>
                <a:cs typeface="Arial"/>
              </a:rPr>
              <a:t>  Dysmetria </a:t>
            </a:r>
            <a:endParaRPr lang="en-US" sz="2000" dirty="0">
              <a:ea typeface="Times New Roman"/>
              <a:cs typeface="Arial"/>
            </a:endParaRPr>
          </a:p>
          <a:p>
            <a:pPr algn="just">
              <a:lnSpc>
                <a:spcPct val="115000"/>
              </a:lnSpc>
              <a:spcAft>
                <a:spcPts val="1000"/>
              </a:spcAft>
              <a:buFont typeface="Wingdings" pitchFamily="2" charset="2"/>
              <a:buChar char="Ø"/>
            </a:pPr>
            <a:r>
              <a:rPr lang="en-US" sz="2800" dirty="0">
                <a:latin typeface="Times New Roman"/>
                <a:ea typeface="Times New Roman"/>
                <a:cs typeface="Arial"/>
              </a:rPr>
              <a:t> Titubation </a:t>
            </a:r>
            <a:endParaRPr lang="en-US" sz="2000" dirty="0">
              <a:ea typeface="Times New Roman"/>
              <a:cs typeface="Arial"/>
            </a:endParaRPr>
          </a:p>
          <a:p>
            <a:pPr algn="just">
              <a:lnSpc>
                <a:spcPct val="115000"/>
              </a:lnSpc>
              <a:spcAft>
                <a:spcPts val="1000"/>
              </a:spcAft>
              <a:buFont typeface="Wingdings" pitchFamily="2" charset="2"/>
              <a:buChar char="Ø"/>
            </a:pPr>
            <a:r>
              <a:rPr lang="en-US" sz="2800" dirty="0">
                <a:latin typeface="Times New Roman"/>
                <a:ea typeface="Times New Roman"/>
                <a:cs typeface="Arial"/>
              </a:rPr>
              <a:t> Stance and gait</a:t>
            </a:r>
            <a:r>
              <a:rPr lang="en-US" dirty="0">
                <a:latin typeface="Times New Roman"/>
                <a:ea typeface="Times New Roman"/>
                <a:cs typeface="Arial"/>
              </a:rPr>
              <a:t> </a:t>
            </a:r>
            <a:endParaRPr lang="en-US" sz="2400" dirty="0">
              <a:ea typeface="Times New Roman"/>
              <a:cs typeface="Arial"/>
            </a:endParaRPr>
          </a:p>
          <a:p>
            <a:endParaRPr lang="en-US" dirty="0"/>
          </a:p>
        </p:txBody>
      </p:sp>
    </p:spTree>
    <p:extLst>
      <p:ext uri="{BB962C8B-B14F-4D97-AF65-F5344CB8AC3E}">
        <p14:creationId xmlns:p14="http://schemas.microsoft.com/office/powerpoint/2010/main" val="2623219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Font typeface="Arial"/>
              <a:buChar char="•"/>
            </a:pPr>
            <a:endParaRPr lang="en-US" dirty="0" smtClean="0">
              <a:latin typeface="Times New Roman" pitchFamily="18" charset="0"/>
              <a:cs typeface="Times New Roman" pitchFamily="18" charset="0"/>
            </a:endParaRPr>
          </a:p>
          <a:p>
            <a:pPr marL="0" indent="0">
              <a:buNone/>
            </a:pPr>
            <a:r>
              <a:rPr lang="en-US" b="1" dirty="0" smtClean="0">
                <a:solidFill>
                  <a:srgbClr val="FF0000"/>
                </a:solidFill>
                <a:latin typeface="Times New Roman" pitchFamily="18" charset="0"/>
                <a:cs typeface="Times New Roman" pitchFamily="18" charset="0"/>
              </a:rPr>
              <a:t>Common presenting symptom.</a:t>
            </a:r>
            <a:endParaRPr lang="en-US" b="1" dirty="0">
              <a:solidFill>
                <a:srgbClr val="FF0000"/>
              </a:solidFill>
              <a:latin typeface="Times New Roman" pitchFamily="18" charset="0"/>
              <a:cs typeface="Times New Roman" pitchFamily="18" charset="0"/>
            </a:endParaRPr>
          </a:p>
          <a:p>
            <a:pPr>
              <a:buFont typeface="Arial"/>
              <a:buChar char="•"/>
            </a:pPr>
            <a:r>
              <a:rPr lang="en-US" dirty="0" smtClean="0">
                <a:latin typeface="Times New Roman" pitchFamily="18" charset="0"/>
                <a:cs typeface="Times New Roman" pitchFamily="18" charset="0"/>
              </a:rPr>
              <a:t>Optic </a:t>
            </a:r>
            <a:r>
              <a:rPr lang="en-US" dirty="0">
                <a:latin typeface="Times New Roman" pitchFamily="18" charset="0"/>
                <a:cs typeface="Times New Roman" pitchFamily="18" charset="0"/>
              </a:rPr>
              <a:t>neuritis </a:t>
            </a:r>
          </a:p>
          <a:p>
            <a:pPr>
              <a:buFont typeface="Arial"/>
              <a:buChar char="•"/>
            </a:pPr>
            <a:r>
              <a:rPr lang="en-US" dirty="0">
                <a:latin typeface="Times New Roman" pitchFamily="18" charset="0"/>
                <a:cs typeface="Times New Roman" pitchFamily="18" charset="0"/>
              </a:rPr>
              <a:t>Relapsing and remitting sensory symptoms </a:t>
            </a:r>
          </a:p>
          <a:p>
            <a:pPr>
              <a:buFont typeface="Arial"/>
              <a:buChar char="•"/>
            </a:pPr>
            <a:r>
              <a:rPr lang="en-US" dirty="0">
                <a:latin typeface="Times New Roman" pitchFamily="18" charset="0"/>
                <a:cs typeface="Times New Roman" pitchFamily="18" charset="0"/>
              </a:rPr>
              <a:t>Subacute painless spinal cord lesion </a:t>
            </a:r>
          </a:p>
          <a:p>
            <a:pPr>
              <a:buFont typeface="Arial"/>
              <a:buChar char="•"/>
            </a:pPr>
            <a:r>
              <a:rPr lang="en-US" dirty="0">
                <a:latin typeface="Times New Roman" pitchFamily="18" charset="0"/>
                <a:cs typeface="Times New Roman" pitchFamily="18" charset="0"/>
              </a:rPr>
              <a:t>Acute brain-stem syndrome </a:t>
            </a:r>
          </a:p>
          <a:p>
            <a:pPr>
              <a:buFont typeface="Arial"/>
              <a:buChar char="•"/>
            </a:pPr>
            <a:r>
              <a:rPr lang="en-US" dirty="0">
                <a:latin typeface="Times New Roman" pitchFamily="18" charset="0"/>
                <a:cs typeface="Times New Roman" pitchFamily="18" charset="0"/>
              </a:rPr>
              <a:t>Subacute loss of function of upper limb (dorsal column deficit) </a:t>
            </a:r>
          </a:p>
          <a:p>
            <a:pPr>
              <a:buFont typeface="Arial"/>
              <a:buChar char="•"/>
            </a:pPr>
            <a:r>
              <a:rPr lang="en-US" dirty="0">
                <a:latin typeface="Times New Roman" pitchFamily="18" charset="0"/>
                <a:cs typeface="Times New Roman" pitchFamily="18" charset="0"/>
              </a:rPr>
              <a:t>6th cranial nerve palsy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57075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Font typeface="Arial"/>
              <a:buChar char="•"/>
            </a:pPr>
            <a:r>
              <a:rPr lang="en-US" dirty="0">
                <a:latin typeface="Times New Roman" pitchFamily="18" charset="0"/>
                <a:cs typeface="Times New Roman" pitchFamily="18" charset="0"/>
              </a:rPr>
              <a:t>Afferent pupillary defect and optic atrophy (previous optic neuritis) </a:t>
            </a:r>
          </a:p>
          <a:p>
            <a:pPr>
              <a:buFont typeface="Arial"/>
              <a:buChar char="•"/>
            </a:pPr>
            <a:r>
              <a:rPr lang="en-US" dirty="0">
                <a:latin typeface="Times New Roman" pitchFamily="18" charset="0"/>
                <a:cs typeface="Times New Roman" pitchFamily="18" charset="0"/>
              </a:rPr>
              <a:t>Lhermitte's symptom (tingling in spine or limbs on neck flexion) </a:t>
            </a:r>
          </a:p>
          <a:p>
            <a:pPr>
              <a:buFont typeface="Arial"/>
              <a:buChar char="•"/>
            </a:pPr>
            <a:r>
              <a:rPr lang="en-US" dirty="0">
                <a:latin typeface="Times New Roman" pitchFamily="18" charset="0"/>
                <a:cs typeface="Times New Roman" pitchFamily="18" charset="0"/>
              </a:rPr>
              <a:t>Progressive non-compressive paraparesis </a:t>
            </a:r>
          </a:p>
          <a:p>
            <a:pPr>
              <a:buFont typeface="Arial"/>
              <a:buChar char="•"/>
            </a:pPr>
            <a:r>
              <a:rPr lang="en-US" dirty="0">
                <a:latin typeface="Times New Roman" pitchFamily="18" charset="0"/>
                <a:cs typeface="Times New Roman" pitchFamily="18" charset="0"/>
              </a:rPr>
              <a:t>Partial Brown-Séquard syndrome </a:t>
            </a:r>
          </a:p>
          <a:p>
            <a:pPr>
              <a:buFont typeface="Arial"/>
              <a:buChar char="•"/>
            </a:pPr>
            <a:r>
              <a:rPr lang="en-US" dirty="0">
                <a:latin typeface="Times New Roman" pitchFamily="18" charset="0"/>
                <a:cs typeface="Times New Roman" pitchFamily="18" charset="0"/>
              </a:rPr>
              <a:t>Internuclear ophthalmoplegia with ataxia </a:t>
            </a:r>
          </a:p>
          <a:p>
            <a:pPr>
              <a:buFont typeface="Arial"/>
              <a:buChar char="•"/>
            </a:pPr>
            <a:r>
              <a:rPr lang="en-US" dirty="0">
                <a:latin typeface="Times New Roman" pitchFamily="18" charset="0"/>
                <a:cs typeface="Times New Roman" pitchFamily="18" charset="0"/>
              </a:rPr>
              <a:t>Postural ('</a:t>
            </a:r>
            <a:r>
              <a:rPr lang="en-US" dirty="0" err="1">
                <a:latin typeface="Times New Roman" pitchFamily="18" charset="0"/>
                <a:cs typeface="Times New Roman" pitchFamily="18" charset="0"/>
              </a:rPr>
              <a:t>rubral</a:t>
            </a:r>
            <a:r>
              <a:rPr lang="en-US" dirty="0">
                <a:latin typeface="Times New Roman" pitchFamily="18" charset="0"/>
                <a:cs typeface="Times New Roman" pitchFamily="18" charset="0"/>
              </a:rPr>
              <a:t>', 'Holmes') tremor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a:buFont typeface="Arial"/>
              <a:buChar char="•"/>
            </a:pPr>
            <a:r>
              <a:rPr lang="en-US" dirty="0">
                <a:latin typeface="Times New Roman" pitchFamily="18" charset="0"/>
                <a:cs typeface="Times New Roman" pitchFamily="18" charset="0"/>
              </a:rPr>
              <a:t>Trigeminal neuralgia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under the age of 50 </a:t>
            </a:r>
          </a:p>
          <a:p>
            <a:pPr>
              <a:buFont typeface="Arial"/>
              <a:buChar char="•"/>
            </a:pPr>
            <a:r>
              <a:rPr lang="en-US" dirty="0">
                <a:latin typeface="Times New Roman" pitchFamily="18" charset="0"/>
                <a:cs typeface="Times New Roman" pitchFamily="18" charset="0"/>
              </a:rPr>
              <a:t>Recurrent facial palsy </a:t>
            </a: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189916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763000"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2655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a:bodyPr>
          <a:lstStyle/>
          <a:p>
            <a:r>
              <a:rPr lang="en-US" b="1" dirty="0">
                <a:solidFill>
                  <a:srgbClr val="FF0000"/>
                </a:solidFill>
                <a:latin typeface="Times New Roman" pitchFamily="18" charset="0"/>
                <a:cs typeface="Times New Roman" pitchFamily="18" charset="0"/>
              </a:rPr>
              <a:t>Investigations </a:t>
            </a:r>
            <a:endParaRPr lang="en-US" sz="2000" b="1" dirty="0" smtClean="0">
              <a:solidFill>
                <a:srgbClr val="FF0000"/>
              </a:solidFill>
              <a:latin typeface="Times New Roman" pitchFamily="18" charset="0"/>
              <a:cs typeface="Times New Roman" pitchFamily="18" charset="0"/>
            </a:endParaRPr>
          </a:p>
          <a:p>
            <a:r>
              <a:rPr lang="en-US" sz="2000" b="1" dirty="0">
                <a:latin typeface="Times New Roman" pitchFamily="18" charset="0"/>
                <a:cs typeface="Times New Roman" pitchFamily="18" charset="0"/>
              </a:rPr>
              <a:t>Demonstrate other sites of involvement</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a:latin typeface="Times New Roman" pitchFamily="18" charset="0"/>
                <a:cs typeface="Times New Roman" pitchFamily="18" charset="0"/>
              </a:rPr>
              <a:t>Imaging (MRI) </a:t>
            </a:r>
          </a:p>
          <a:p>
            <a:r>
              <a:rPr lang="en-US" sz="2000" dirty="0">
                <a:latin typeface="Times New Roman" pitchFamily="18" charset="0"/>
                <a:cs typeface="Times New Roman" pitchFamily="18" charset="0"/>
              </a:rPr>
              <a:t>Visual evoked potentials </a:t>
            </a:r>
          </a:p>
          <a:p>
            <a:r>
              <a:rPr lang="en-US" sz="2000" dirty="0">
                <a:latin typeface="Times New Roman" pitchFamily="18" charset="0"/>
                <a:cs typeface="Times New Roman" pitchFamily="18" charset="0"/>
              </a:rPr>
              <a:t>Other evoked potentials </a:t>
            </a:r>
          </a:p>
          <a:p>
            <a:r>
              <a:rPr lang="en-US" sz="2000" b="1" dirty="0">
                <a:latin typeface="Times New Roman" pitchFamily="18" charset="0"/>
                <a:cs typeface="Times New Roman" pitchFamily="18" charset="0"/>
              </a:rPr>
              <a:t>Demonstrate inflammatory nature of lesion(s)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CSF </a:t>
            </a:r>
            <a:r>
              <a:rPr lang="en-US" sz="2000" dirty="0">
                <a:latin typeface="Times New Roman" pitchFamily="18" charset="0"/>
                <a:cs typeface="Times New Roman" pitchFamily="18" charset="0"/>
              </a:rPr>
              <a:t>examination </a:t>
            </a:r>
          </a:p>
          <a:p>
            <a:pPr lvl="1"/>
            <a:r>
              <a:rPr lang="en-US" sz="1800" dirty="0">
                <a:latin typeface="Times New Roman" pitchFamily="18" charset="0"/>
                <a:cs typeface="Times New Roman" pitchFamily="18" charset="0"/>
              </a:rPr>
              <a:t>Cell count </a:t>
            </a:r>
          </a:p>
          <a:p>
            <a:pPr lvl="1"/>
            <a:r>
              <a:rPr lang="en-US" sz="1800" dirty="0">
                <a:latin typeface="Times New Roman" pitchFamily="18" charset="0"/>
                <a:cs typeface="Times New Roman" pitchFamily="18" charset="0"/>
              </a:rPr>
              <a:t>Protein electrophoresis </a:t>
            </a:r>
            <a:r>
              <a:rPr lang="en-US" sz="1800" dirty="0" smtClean="0">
                <a:latin typeface="Times New Roman" pitchFamily="18" charset="0"/>
                <a:cs typeface="Times New Roman" pitchFamily="18" charset="0"/>
              </a:rPr>
              <a:t>(Oligoclonal </a:t>
            </a:r>
            <a:r>
              <a:rPr lang="en-US" sz="1800" dirty="0">
                <a:latin typeface="Times New Roman" pitchFamily="18" charset="0"/>
                <a:cs typeface="Times New Roman" pitchFamily="18" charset="0"/>
              </a:rPr>
              <a:t>bands</a:t>
            </a:r>
            <a:r>
              <a:rPr lang="en-US" sz="1800" dirty="0" smtClean="0">
                <a:latin typeface="Times New Roman" pitchFamily="18" charset="0"/>
                <a:cs typeface="Times New Roman" pitchFamily="18" charset="0"/>
              </a:rPr>
              <a:t>)</a:t>
            </a:r>
          </a:p>
          <a:p>
            <a:pPr marL="411480" lvl="1" indent="0">
              <a:buNone/>
            </a:pPr>
            <a:r>
              <a:rPr lang="en-US" sz="1800" b="1" dirty="0">
                <a:latin typeface="Times New Roman" pitchFamily="18" charset="0"/>
                <a:cs typeface="Times New Roman" pitchFamily="18" charset="0"/>
              </a:rPr>
              <a:t>Exclude other conditions</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lvl="1"/>
            <a:endParaRPr lang="en-US" sz="1800" dirty="0">
              <a:latin typeface="Times New Roman" pitchFamily="18" charset="0"/>
              <a:cs typeface="Times New Roman" pitchFamily="18" charset="0"/>
            </a:endParaRPr>
          </a:p>
          <a:p>
            <a:r>
              <a:rPr lang="en-US" sz="2000" dirty="0">
                <a:latin typeface="Times New Roman" pitchFamily="18" charset="0"/>
                <a:cs typeface="Times New Roman" pitchFamily="18" charset="0"/>
              </a:rPr>
              <a:t>Chest X-ray </a:t>
            </a:r>
          </a:p>
          <a:p>
            <a:r>
              <a:rPr lang="en-US" sz="2000" dirty="0">
                <a:latin typeface="Times New Roman" pitchFamily="18" charset="0"/>
                <a:cs typeface="Times New Roman" pitchFamily="18" charset="0"/>
              </a:rPr>
              <a:t>Serum angiotensin-converting enzyme (ACE)-sarcoidosis </a:t>
            </a:r>
          </a:p>
          <a:p>
            <a:r>
              <a:rPr lang="en-US" sz="2000" dirty="0">
                <a:latin typeface="Times New Roman" pitchFamily="18" charset="0"/>
                <a:cs typeface="Times New Roman" pitchFamily="18" charset="0"/>
              </a:rPr>
              <a:t>Serum B</a:t>
            </a:r>
            <a:r>
              <a:rPr lang="en-US" sz="2000" baseline="-25000" dirty="0">
                <a:latin typeface="Times New Roman" pitchFamily="18" charset="0"/>
                <a:cs typeface="Times New Roman" pitchFamily="18" charset="0"/>
              </a:rPr>
              <a:t>12</a:t>
            </a:r>
            <a:r>
              <a:rPr lang="en-US" sz="2000" dirty="0">
                <a:latin typeface="Times New Roman" pitchFamily="18" charset="0"/>
                <a:cs typeface="Times New Roman" pitchFamily="18" charset="0"/>
              </a:rPr>
              <a:t> </a:t>
            </a:r>
          </a:p>
          <a:p>
            <a:r>
              <a:rPr lang="en-US" sz="2000" dirty="0">
                <a:latin typeface="Times New Roman" pitchFamily="18" charset="0"/>
                <a:cs typeface="Times New Roman" pitchFamily="18" charset="0"/>
              </a:rPr>
              <a:t>Antinuclear antibodies-SLE </a:t>
            </a:r>
          </a:p>
          <a:p>
            <a:r>
              <a:rPr lang="en-US" sz="2000" dirty="0">
                <a:latin typeface="Times New Roman" pitchFamily="18" charset="0"/>
                <a:cs typeface="Times New Roman" pitchFamily="18" charset="0"/>
              </a:rPr>
              <a:t>Antiphospholipid antibodies </a:t>
            </a: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018383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Content Placeholder 1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52400"/>
            <a:ext cx="5410200" cy="6553200"/>
          </a:xfrm>
        </p:spPr>
      </p:pic>
    </p:spTree>
    <p:extLst>
      <p:ext uri="{BB962C8B-B14F-4D97-AF65-F5344CB8AC3E}">
        <p14:creationId xmlns:p14="http://schemas.microsoft.com/office/powerpoint/2010/main" val="130430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lnSpc>
                <a:spcPct val="120000"/>
              </a:lnSpc>
              <a:spcAft>
                <a:spcPts val="0"/>
              </a:spcAft>
              <a:buFont typeface="Wingdings" pitchFamily="2" charset="2"/>
              <a:buChar char="Ø"/>
            </a:pPr>
            <a:r>
              <a:rPr lang="en-US" dirty="0">
                <a:latin typeface="Times New Roman" pitchFamily="18" charset="0"/>
                <a:ea typeface="Times New Roman"/>
                <a:cs typeface="Times New Roman" pitchFamily="18" charset="0"/>
              </a:rPr>
              <a:t>Surrounding and protecting the nerve fibers of the CNS is a fatty tissue called myelin, which helps nerve fibers conduct electrical impulses. </a:t>
            </a:r>
            <a:endParaRPr lang="en-US" sz="2800" dirty="0">
              <a:latin typeface="Times New Roman" pitchFamily="18" charset="0"/>
              <a:ea typeface="Times New Roman"/>
              <a:cs typeface="Times New Roman" pitchFamily="18" charset="0"/>
            </a:endParaRPr>
          </a:p>
          <a:p>
            <a:pPr algn="just">
              <a:lnSpc>
                <a:spcPct val="120000"/>
              </a:lnSpc>
              <a:spcAft>
                <a:spcPts val="0"/>
              </a:spcAft>
              <a:buFont typeface="Wingdings" pitchFamily="2" charset="2"/>
              <a:buChar char="Ø"/>
            </a:pPr>
            <a:r>
              <a:rPr lang="en-US" dirty="0">
                <a:latin typeface="Times New Roman" pitchFamily="18" charset="0"/>
                <a:ea typeface="Times New Roman"/>
                <a:cs typeface="Times New Roman" pitchFamily="18" charset="0"/>
              </a:rPr>
              <a:t>In MS, myelin is lost in multiple areas leaving scar tissue known as plaques or lesions. </a:t>
            </a:r>
            <a:endParaRPr lang="en-US" sz="2800" dirty="0">
              <a:latin typeface="Times New Roman" pitchFamily="18" charset="0"/>
              <a:ea typeface="Times New Roman"/>
              <a:cs typeface="Times New Roman" pitchFamily="18" charset="0"/>
            </a:endParaRPr>
          </a:p>
          <a:p>
            <a:pPr algn="just">
              <a:lnSpc>
                <a:spcPct val="120000"/>
              </a:lnSpc>
              <a:spcAft>
                <a:spcPts val="0"/>
              </a:spcAft>
              <a:buFont typeface="Wingdings" pitchFamily="2" charset="2"/>
              <a:buChar char="Ø"/>
            </a:pPr>
            <a:r>
              <a:rPr lang="en-US" dirty="0">
                <a:latin typeface="Times New Roman" pitchFamily="18" charset="0"/>
                <a:ea typeface="Times New Roman"/>
                <a:cs typeface="Times New Roman" pitchFamily="18" charset="0"/>
              </a:rPr>
              <a:t>Sometimes (not usual) the nerve fiber itself is damaged or broken Common cause of disability in young adults </a:t>
            </a:r>
            <a:r>
              <a:rPr lang="en-US" dirty="0" smtClean="0">
                <a:latin typeface="Times New Roman" pitchFamily="18" charset="0"/>
                <a:ea typeface="Times New Roman"/>
                <a:cs typeface="Times New Roman" pitchFamily="18" charset="0"/>
              </a:rPr>
              <a:t>.</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745990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ar-SA" b="1" u="sng" dirty="0">
                <a:solidFill>
                  <a:schemeClr val="tx2"/>
                </a:solidFill>
              </a:rPr>
              <a:t>MRI FINDINGS</a:t>
            </a:r>
            <a:endParaRPr lang="en-US" b="1" u="sng" dirty="0">
              <a:solidFill>
                <a:schemeClr val="tx2"/>
              </a:solidFill>
            </a:endParaRPr>
          </a:p>
        </p:txBody>
      </p:sp>
      <p:sp>
        <p:nvSpPr>
          <p:cNvPr id="3" name="Content Placeholder 2"/>
          <p:cNvSpPr>
            <a:spLocks noGrp="1"/>
          </p:cNvSpPr>
          <p:nvPr>
            <p:ph idx="1"/>
          </p:nvPr>
        </p:nvSpPr>
        <p:spPr/>
        <p:txBody>
          <a:bodyPr/>
          <a:lstStyle/>
          <a:p>
            <a:pPr>
              <a:lnSpc>
                <a:spcPct val="90000"/>
              </a:lnSpc>
            </a:pPr>
            <a:endParaRPr lang="en-US" altLang="ar-SA" dirty="0"/>
          </a:p>
          <a:p>
            <a:pPr>
              <a:lnSpc>
                <a:spcPct val="90000"/>
              </a:lnSpc>
            </a:pPr>
            <a:r>
              <a:rPr lang="en-US" altLang="ar-SA" dirty="0"/>
              <a:t>Patchy areas of white matter in paraventricular cerebral areas</a:t>
            </a:r>
          </a:p>
          <a:p>
            <a:pPr>
              <a:lnSpc>
                <a:spcPct val="90000"/>
              </a:lnSpc>
            </a:pPr>
            <a:r>
              <a:rPr lang="en-US" altLang="ar-SA" dirty="0"/>
              <a:t>Lesions in cerebellum/brainstem/ cervical and thoracic spinal cord</a:t>
            </a:r>
          </a:p>
          <a:p>
            <a:pPr>
              <a:lnSpc>
                <a:spcPct val="90000"/>
              </a:lnSpc>
            </a:pPr>
            <a:r>
              <a:rPr lang="en-US" altLang="ar-SA" dirty="0"/>
              <a:t>Gadolinium enhancement identifies active lesions</a:t>
            </a:r>
          </a:p>
          <a:p>
            <a:pPr lvl="1">
              <a:lnSpc>
                <a:spcPct val="90000"/>
              </a:lnSpc>
              <a:buNone/>
            </a:pPr>
            <a:endParaRPr lang="en-US" altLang="ar-SA" dirty="0"/>
          </a:p>
          <a:p>
            <a:endParaRPr lang="en-US" dirty="0"/>
          </a:p>
        </p:txBody>
      </p:sp>
    </p:spTree>
    <p:extLst>
      <p:ext uri="{BB962C8B-B14F-4D97-AF65-F5344CB8AC3E}">
        <p14:creationId xmlns:p14="http://schemas.microsoft.com/office/powerpoint/2010/main" val="2222005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a:spLocks noGrp="1" noChangeArrowheads="1"/>
          </p:cNvSpPr>
          <p:nvPr/>
        </p:nvSpPr>
        <p:spPr bwMode="auto">
          <a:xfrm>
            <a:off x="876300" y="5715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eaLnBrk="1" hangingPunct="1"/>
            <a:r>
              <a:rPr lang="en-US" altLang="ar-SA" sz="4000" smtClean="0"/>
              <a:t>ABNORMAL MRI—OPTIC NERVE</a:t>
            </a:r>
          </a:p>
        </p:txBody>
      </p:sp>
      <p:sp>
        <p:nvSpPr>
          <p:cNvPr id="5" name="Rectangle 4" descr="Rectangle: Click to edit Master text styles&#10;Second level&#10;Third level&#10;Fourth level&#10;Fifth level"/>
          <p:cNvSpPr>
            <a:spLocks noGrp="1" noChangeArrowheads="1"/>
          </p:cNvSpPr>
          <p:nvPr/>
        </p:nvSpPr>
        <p:spPr bwMode="auto">
          <a:xfrm>
            <a:off x="1104900" y="21717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endParaRPr lang="en-US" altLang="en-US" smtClean="0"/>
          </a:p>
        </p:txBody>
      </p:sp>
      <p:pic>
        <p:nvPicPr>
          <p:cNvPr id="6" name="Picture 5" descr="ms_ey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304800"/>
            <a:ext cx="8382000" cy="58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98679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Rectangle 3"/>
          <p:cNvSpPr>
            <a:spLocks noGrp="1" noChangeArrowheads="1"/>
          </p:cNvSpPr>
          <p:nvPr/>
        </p:nvSpPr>
        <p:spPr bwMode="auto">
          <a:xfrm>
            <a:off x="571500" y="420687"/>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a:lstStyle>
          <a:p>
            <a:pPr eaLnBrk="1" hangingPunct="1"/>
            <a:r>
              <a:rPr lang="en-US" altLang="ar-SA" sz="4000" smtClean="0"/>
              <a:t>ABNORMAL MRI--CEREBELLUM</a:t>
            </a:r>
          </a:p>
        </p:txBody>
      </p:sp>
      <p:sp>
        <p:nvSpPr>
          <p:cNvPr id="5" name="Rectangle 4" descr="Rectangle: Click to edit Master text styles&#10;Second level&#10;Third level&#10;Fourth level&#10;Fifth level"/>
          <p:cNvSpPr>
            <a:spLocks noGrp="1" noChangeArrowheads="1"/>
          </p:cNvSpPr>
          <p:nvPr/>
        </p:nvSpPr>
        <p:spPr bwMode="auto">
          <a:xfrm>
            <a:off x="800100" y="2020887"/>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110000"/>
              <a:buFont typeface="Wingdings" pitchFamily="2" charset="2"/>
              <a:buBlip>
                <a:blip r:embed="rId2"/>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a:lstStyle>
          <a:p>
            <a:pPr eaLnBrk="1" hangingPunct="1"/>
            <a:endParaRPr lang="en-US" altLang="en-US" smtClean="0"/>
          </a:p>
        </p:txBody>
      </p:sp>
      <p:pic>
        <p:nvPicPr>
          <p:cNvPr id="6" name="Picture 5" descr="ms_cerebell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38" y="152400"/>
            <a:ext cx="9015962" cy="6831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638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914400"/>
            <a:ext cx="5867400" cy="5211763"/>
          </a:xfrm>
        </p:spPr>
      </p:pic>
    </p:spTree>
    <p:extLst>
      <p:ext uri="{BB962C8B-B14F-4D97-AF65-F5344CB8AC3E}">
        <p14:creationId xmlns:p14="http://schemas.microsoft.com/office/powerpoint/2010/main" val="1527345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r>
              <a:rPr lang="en-US" altLang="ar-SA" sz="5400" b="1" dirty="0" smtClean="0">
                <a:solidFill>
                  <a:srgbClr val="C00000"/>
                </a:solidFill>
                <a:cs typeface="+mj-cs"/>
              </a:rPr>
              <a:t>                       </a:t>
            </a:r>
            <a:r>
              <a:rPr lang="en-US" altLang="ar-SA" sz="5400" b="1" u="sng" dirty="0" smtClean="0">
                <a:solidFill>
                  <a:srgbClr val="C00000"/>
                </a:solidFill>
                <a:cs typeface="+mj-cs"/>
              </a:rPr>
              <a:t>CSF</a:t>
            </a:r>
          </a:p>
          <a:p>
            <a:endParaRPr lang="en-US" altLang="ar-SA" dirty="0">
              <a:cs typeface="+mj-cs"/>
            </a:endParaRPr>
          </a:p>
          <a:p>
            <a:r>
              <a:rPr lang="en-US" altLang="ar-SA" dirty="0" smtClean="0">
                <a:cs typeface="+mj-cs"/>
              </a:rPr>
              <a:t>Increased </a:t>
            </a:r>
            <a:r>
              <a:rPr lang="en-US" altLang="ar-SA" dirty="0">
                <a:cs typeface="+mj-cs"/>
              </a:rPr>
              <a:t>immunoglobulin concentration in &gt;90% of </a:t>
            </a:r>
            <a:r>
              <a:rPr lang="en-US" altLang="ar-SA" dirty="0" smtClean="0">
                <a:cs typeface="+mj-cs"/>
              </a:rPr>
              <a:t>patients.</a:t>
            </a:r>
            <a:endParaRPr lang="en-US" altLang="ar-SA" dirty="0">
              <a:cs typeface="+mj-cs"/>
            </a:endParaRPr>
          </a:p>
          <a:p>
            <a:r>
              <a:rPr lang="en-US" altLang="ar-SA" dirty="0">
                <a:cs typeface="+mj-cs"/>
              </a:rPr>
              <a:t>IgG index (CSF/serum) elevated</a:t>
            </a:r>
          </a:p>
          <a:p>
            <a:r>
              <a:rPr lang="en-US" altLang="ar-SA" dirty="0">
                <a:cs typeface="+mj-cs"/>
              </a:rPr>
              <a:t>Oligoclonal bands—85</a:t>
            </a:r>
            <a:r>
              <a:rPr lang="en-US" altLang="ar-SA" dirty="0" smtClean="0">
                <a:cs typeface="+mj-cs"/>
              </a:rPr>
              <a:t>%</a:t>
            </a:r>
            <a:endParaRPr lang="en-US" altLang="ar-SA" dirty="0">
              <a:cs typeface="+mj-cs"/>
            </a:endParaRPr>
          </a:p>
        </p:txBody>
      </p:sp>
    </p:spTree>
    <p:extLst>
      <p:ext uri="{BB962C8B-B14F-4D97-AF65-F5344CB8AC3E}">
        <p14:creationId xmlns:p14="http://schemas.microsoft.com/office/powerpoint/2010/main" val="519215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562600"/>
          </a:xfrm>
        </p:spPr>
        <p:txBody>
          <a:bodyPr>
            <a:normAutofit/>
          </a:bodyPr>
          <a:lstStyle/>
          <a:p>
            <a:pPr algn="just">
              <a:lnSpc>
                <a:spcPct val="115000"/>
              </a:lnSpc>
              <a:spcAft>
                <a:spcPts val="1000"/>
              </a:spcAft>
            </a:pPr>
            <a:r>
              <a:rPr lang="en-US" sz="4400" dirty="0">
                <a:solidFill>
                  <a:srgbClr val="FF0000"/>
                </a:solidFill>
                <a:latin typeface="Times New Roman"/>
                <a:ea typeface="Times New Roman"/>
                <a:cs typeface="Arial"/>
              </a:rPr>
              <a:t>What is an Exacerbation? </a:t>
            </a:r>
            <a:endParaRPr lang="en-US" dirty="0">
              <a:ea typeface="Times New Roman"/>
              <a:cs typeface="Arial"/>
            </a:endParaRPr>
          </a:p>
          <a:p>
            <a:pPr algn="just">
              <a:lnSpc>
                <a:spcPct val="115000"/>
              </a:lnSpc>
              <a:spcAft>
                <a:spcPts val="1000"/>
              </a:spcAft>
            </a:pPr>
            <a:r>
              <a:rPr lang="en-US" dirty="0">
                <a:latin typeface="Times New Roman"/>
                <a:ea typeface="Times New Roman"/>
                <a:cs typeface="Arial"/>
              </a:rPr>
              <a:t>Neurological attacks or aggravation of symptoms </a:t>
            </a:r>
            <a:endParaRPr lang="en-US" dirty="0">
              <a:ea typeface="Times New Roman"/>
              <a:cs typeface="Arial"/>
            </a:endParaRPr>
          </a:p>
          <a:p>
            <a:pPr algn="just">
              <a:lnSpc>
                <a:spcPct val="115000"/>
              </a:lnSpc>
              <a:spcAft>
                <a:spcPts val="1000"/>
              </a:spcAft>
            </a:pPr>
            <a:r>
              <a:rPr lang="en-US" dirty="0">
                <a:latin typeface="Times New Roman"/>
                <a:ea typeface="Times New Roman"/>
                <a:cs typeface="Arial"/>
              </a:rPr>
              <a:t>Indicative of a new immune attack on myelin </a:t>
            </a:r>
            <a:endParaRPr lang="en-US" dirty="0">
              <a:ea typeface="Times New Roman"/>
              <a:cs typeface="Arial"/>
            </a:endParaRPr>
          </a:p>
          <a:p>
            <a:pPr algn="just">
              <a:lnSpc>
                <a:spcPct val="115000"/>
              </a:lnSpc>
              <a:spcAft>
                <a:spcPts val="1000"/>
              </a:spcAft>
            </a:pPr>
            <a:r>
              <a:rPr lang="en-US" dirty="0">
                <a:latin typeface="Times New Roman"/>
                <a:ea typeface="Times New Roman"/>
                <a:cs typeface="Arial"/>
              </a:rPr>
              <a:t>Should last at least 24 hours </a:t>
            </a:r>
            <a:endParaRPr lang="en-US" dirty="0">
              <a:ea typeface="Times New Roman"/>
              <a:cs typeface="Arial"/>
            </a:endParaRPr>
          </a:p>
          <a:p>
            <a:pPr algn="just">
              <a:lnSpc>
                <a:spcPct val="115000"/>
              </a:lnSpc>
              <a:spcAft>
                <a:spcPts val="1000"/>
              </a:spcAft>
            </a:pPr>
            <a:r>
              <a:rPr lang="en-US" dirty="0">
                <a:latin typeface="Times New Roman"/>
                <a:ea typeface="Times New Roman"/>
                <a:cs typeface="Arial"/>
              </a:rPr>
              <a:t>Untreated attacks can last from weeks to months (resulting in slow recovery/residual effects) </a:t>
            </a:r>
            <a:endParaRPr lang="en-US" dirty="0">
              <a:ea typeface="Times New Roman"/>
              <a:cs typeface="Arial"/>
            </a:endParaRPr>
          </a:p>
          <a:p>
            <a:pPr algn="just">
              <a:lnSpc>
                <a:spcPct val="115000"/>
              </a:lnSpc>
              <a:spcAft>
                <a:spcPts val="1000"/>
              </a:spcAft>
            </a:pPr>
            <a:r>
              <a:rPr lang="en-US" dirty="0">
                <a:latin typeface="Times New Roman"/>
                <a:ea typeface="Times New Roman"/>
                <a:cs typeface="Arial"/>
              </a:rPr>
              <a:t>Precipitating factors can be identified </a:t>
            </a:r>
            <a:r>
              <a:rPr lang="en-US" dirty="0" smtClean="0">
                <a:latin typeface="Times New Roman"/>
                <a:ea typeface="Times New Roman"/>
                <a:cs typeface="Arial"/>
              </a:rPr>
              <a:t>.</a:t>
            </a:r>
            <a:endParaRPr lang="en-US" dirty="0">
              <a:ea typeface="Times New Roman"/>
              <a:cs typeface="Arial"/>
            </a:endParaRPr>
          </a:p>
          <a:p>
            <a:endParaRPr lang="en-US" dirty="0"/>
          </a:p>
          <a:p>
            <a:endParaRPr lang="en-US" dirty="0"/>
          </a:p>
        </p:txBody>
      </p:sp>
    </p:spTree>
    <p:extLst>
      <p:ext uri="{BB962C8B-B14F-4D97-AF65-F5344CB8AC3E}">
        <p14:creationId xmlns:p14="http://schemas.microsoft.com/office/powerpoint/2010/main" val="11527281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algn="just">
              <a:lnSpc>
                <a:spcPct val="115000"/>
              </a:lnSpc>
              <a:spcAft>
                <a:spcPts val="1000"/>
              </a:spcAft>
            </a:pPr>
            <a:r>
              <a:rPr lang="en-US" dirty="0">
                <a:latin typeface="Times New Roman"/>
                <a:ea typeface="Times New Roman"/>
                <a:cs typeface="Arial"/>
              </a:rPr>
              <a:t> </a:t>
            </a:r>
            <a:r>
              <a:rPr lang="en-US" u="sng" dirty="0">
                <a:solidFill>
                  <a:srgbClr val="FF0000"/>
                </a:solidFill>
                <a:latin typeface="Times New Roman"/>
                <a:ea typeface="Times New Roman"/>
                <a:cs typeface="Arial"/>
              </a:rPr>
              <a:t>Precipitating Factors for Exacerbations could be</a:t>
            </a:r>
            <a:r>
              <a:rPr lang="en-US" dirty="0">
                <a:latin typeface="Times New Roman"/>
                <a:ea typeface="Times New Roman"/>
                <a:cs typeface="Arial"/>
              </a:rPr>
              <a:t>: </a:t>
            </a:r>
            <a:endParaRPr lang="en-US" dirty="0">
              <a:ea typeface="Times New Roman"/>
              <a:cs typeface="Arial"/>
            </a:endParaRPr>
          </a:p>
          <a:p>
            <a:pPr lvl="0" algn="just">
              <a:lnSpc>
                <a:spcPct val="115000"/>
              </a:lnSpc>
              <a:buFont typeface="Wingdings"/>
              <a:buChar char=""/>
            </a:pPr>
            <a:r>
              <a:rPr lang="en-US" dirty="0">
                <a:latin typeface="Times New Roman"/>
                <a:ea typeface="Times New Roman"/>
                <a:cs typeface="Arial"/>
              </a:rPr>
              <a:t>Fever (most common), infections especially urinary tract infections without fever </a:t>
            </a:r>
            <a:endParaRPr lang="en-US" dirty="0">
              <a:ea typeface="Times New Roman"/>
              <a:cs typeface="Arial"/>
            </a:endParaRPr>
          </a:p>
          <a:p>
            <a:pPr lvl="0" algn="just">
              <a:lnSpc>
                <a:spcPct val="115000"/>
              </a:lnSpc>
              <a:buFont typeface="Wingdings"/>
              <a:buChar char=""/>
            </a:pPr>
            <a:r>
              <a:rPr lang="en-US" dirty="0">
                <a:latin typeface="Times New Roman"/>
                <a:ea typeface="Times New Roman"/>
                <a:cs typeface="Arial"/>
              </a:rPr>
              <a:t>Heat sensitivity </a:t>
            </a:r>
            <a:endParaRPr lang="en-US" dirty="0">
              <a:ea typeface="Times New Roman"/>
              <a:cs typeface="Arial"/>
            </a:endParaRPr>
          </a:p>
          <a:p>
            <a:pPr lvl="0" algn="just">
              <a:lnSpc>
                <a:spcPct val="115000"/>
              </a:lnSpc>
              <a:buFont typeface="Wingdings"/>
              <a:buChar char=""/>
            </a:pPr>
            <a:r>
              <a:rPr lang="en-US" dirty="0">
                <a:latin typeface="Times New Roman"/>
                <a:ea typeface="Times New Roman"/>
                <a:cs typeface="Arial"/>
              </a:rPr>
              <a:t>Emotional stress </a:t>
            </a:r>
            <a:endParaRPr lang="en-US" dirty="0">
              <a:ea typeface="Times New Roman"/>
              <a:cs typeface="Arial"/>
            </a:endParaRPr>
          </a:p>
          <a:p>
            <a:pPr lvl="0" algn="just">
              <a:lnSpc>
                <a:spcPct val="115000"/>
              </a:lnSpc>
              <a:buFont typeface="Wingdings"/>
              <a:buChar char=""/>
            </a:pPr>
            <a:r>
              <a:rPr lang="en-US" dirty="0" smtClean="0">
                <a:latin typeface="Times New Roman"/>
                <a:ea typeface="Times New Roman"/>
                <a:cs typeface="Arial"/>
              </a:rPr>
              <a:t>Physical exertion</a:t>
            </a:r>
            <a:endParaRPr lang="en-US" dirty="0" smtClean="0">
              <a:ea typeface="Times New Roman"/>
              <a:cs typeface="Arial"/>
            </a:endParaRPr>
          </a:p>
          <a:p>
            <a:pPr lvl="0" algn="just">
              <a:lnSpc>
                <a:spcPct val="115000"/>
              </a:lnSpc>
              <a:spcAft>
                <a:spcPts val="1000"/>
              </a:spcAft>
              <a:buFont typeface="Wingdings"/>
              <a:buChar char=""/>
            </a:pPr>
            <a:r>
              <a:rPr lang="en-US" dirty="0" smtClean="0">
                <a:latin typeface="Times New Roman"/>
                <a:ea typeface="Times New Roman"/>
                <a:cs typeface="Arial"/>
              </a:rPr>
              <a:t>Fatigue </a:t>
            </a:r>
            <a:endParaRPr lang="en-US" dirty="0"/>
          </a:p>
        </p:txBody>
      </p:sp>
    </p:spTree>
    <p:extLst>
      <p:ext uri="{BB962C8B-B14F-4D97-AF65-F5344CB8AC3E}">
        <p14:creationId xmlns:p14="http://schemas.microsoft.com/office/powerpoint/2010/main" val="11443300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spcAft>
                <a:spcPts val="0"/>
              </a:spcAft>
            </a:pPr>
            <a:r>
              <a:rPr lang="en-US" sz="6000" u="sng" dirty="0">
                <a:solidFill>
                  <a:srgbClr val="FF0000"/>
                </a:solidFill>
                <a:latin typeface="Times New Roman"/>
                <a:ea typeface="Times New Roman"/>
              </a:rPr>
              <a:t>Treatment</a:t>
            </a:r>
            <a:r>
              <a:rPr lang="en-US" dirty="0">
                <a:latin typeface="Times New Roman"/>
                <a:ea typeface="Times New Roman"/>
              </a:rPr>
              <a:t>:      the goal of Rx</a:t>
            </a:r>
            <a:endParaRPr lang="en-US" sz="3600" dirty="0">
              <a:latin typeface="Arial"/>
              <a:ea typeface="Times New Roman"/>
            </a:endParaRPr>
          </a:p>
          <a:p>
            <a:pPr>
              <a:lnSpc>
                <a:spcPct val="115000"/>
              </a:lnSpc>
              <a:spcAft>
                <a:spcPts val="1000"/>
              </a:spcAft>
              <a:buFont typeface="Wingdings" pitchFamily="2" charset="2"/>
              <a:buChar char="q"/>
            </a:pPr>
            <a:r>
              <a:rPr lang="en-US" dirty="0">
                <a:latin typeface="Times New Roman"/>
                <a:ea typeface="Times New Roman"/>
                <a:cs typeface="Arial"/>
              </a:rPr>
              <a:t>Reduce (control) relapses </a:t>
            </a:r>
            <a:endParaRPr lang="en-US" dirty="0">
              <a:ea typeface="Times New Roman"/>
              <a:cs typeface="Arial"/>
            </a:endParaRPr>
          </a:p>
          <a:p>
            <a:pPr>
              <a:lnSpc>
                <a:spcPct val="115000"/>
              </a:lnSpc>
              <a:spcAft>
                <a:spcPts val="1000"/>
              </a:spcAft>
              <a:buFont typeface="Wingdings" pitchFamily="2" charset="2"/>
              <a:buChar char="q"/>
            </a:pPr>
            <a:r>
              <a:rPr lang="en-US" dirty="0">
                <a:latin typeface="Times New Roman"/>
                <a:ea typeface="Times New Roman"/>
                <a:cs typeface="Arial"/>
              </a:rPr>
              <a:t>Delay disease progression </a:t>
            </a:r>
            <a:endParaRPr lang="en-US" dirty="0">
              <a:ea typeface="Times New Roman"/>
              <a:cs typeface="Arial"/>
            </a:endParaRPr>
          </a:p>
          <a:p>
            <a:pPr>
              <a:lnSpc>
                <a:spcPct val="115000"/>
              </a:lnSpc>
              <a:spcAft>
                <a:spcPts val="1000"/>
              </a:spcAft>
              <a:buFont typeface="Wingdings" pitchFamily="2" charset="2"/>
              <a:buChar char="q"/>
            </a:pPr>
            <a:r>
              <a:rPr lang="en-US" dirty="0">
                <a:latin typeface="Times New Roman"/>
                <a:ea typeface="Times New Roman"/>
                <a:cs typeface="Arial"/>
              </a:rPr>
              <a:t>Delay disability </a:t>
            </a:r>
            <a:endParaRPr lang="en-US" dirty="0">
              <a:ea typeface="Times New Roman"/>
              <a:cs typeface="Arial"/>
            </a:endParaRPr>
          </a:p>
          <a:p>
            <a:pPr>
              <a:lnSpc>
                <a:spcPct val="115000"/>
              </a:lnSpc>
              <a:spcAft>
                <a:spcPts val="1000"/>
              </a:spcAft>
              <a:buFont typeface="Wingdings" pitchFamily="2" charset="2"/>
              <a:buChar char="q"/>
            </a:pPr>
            <a:r>
              <a:rPr lang="en-US" dirty="0">
                <a:latin typeface="Times New Roman"/>
                <a:ea typeface="Times New Roman"/>
                <a:cs typeface="Arial"/>
              </a:rPr>
              <a:t>Alleviate symptoms </a:t>
            </a:r>
            <a:endParaRPr lang="en-US" dirty="0">
              <a:ea typeface="Times New Roman"/>
              <a:cs typeface="Arial"/>
            </a:endParaRPr>
          </a:p>
          <a:p>
            <a:pPr marL="225425" indent="-225425">
              <a:lnSpc>
                <a:spcPct val="115000"/>
              </a:lnSpc>
              <a:spcAft>
                <a:spcPts val="1000"/>
              </a:spcAft>
            </a:pPr>
            <a:r>
              <a:rPr lang="en-US" sz="4400" dirty="0">
                <a:solidFill>
                  <a:srgbClr val="FF0000"/>
                </a:solidFill>
                <a:latin typeface="Times New Roman"/>
                <a:ea typeface="Times New Roman"/>
                <a:cs typeface="Arial"/>
              </a:rPr>
              <a:t>Current therapy</a:t>
            </a:r>
            <a:endParaRPr lang="en-US" dirty="0">
              <a:ea typeface="Times New Roman"/>
              <a:cs typeface="Arial"/>
            </a:endParaRPr>
          </a:p>
          <a:p>
            <a:pPr lvl="0">
              <a:lnSpc>
                <a:spcPct val="115000"/>
              </a:lnSpc>
              <a:spcAft>
                <a:spcPts val="1000"/>
              </a:spcAft>
              <a:buFont typeface="Wingdings"/>
              <a:buChar char=""/>
            </a:pPr>
            <a:r>
              <a:rPr lang="en-US" dirty="0">
                <a:solidFill>
                  <a:srgbClr val="1F497D"/>
                </a:solidFill>
                <a:latin typeface="Times New Roman"/>
                <a:ea typeface="Times New Roman"/>
                <a:cs typeface="Arial"/>
              </a:rPr>
              <a:t>Corticosteroids</a:t>
            </a:r>
            <a:r>
              <a:rPr lang="en-US" dirty="0">
                <a:latin typeface="Times New Roman"/>
                <a:ea typeface="Times New Roman"/>
                <a:cs typeface="Arial"/>
              </a:rPr>
              <a:t> (in acute attack) </a:t>
            </a:r>
            <a:endParaRPr lang="en-US" dirty="0">
              <a:ea typeface="Times New Roman"/>
              <a:cs typeface="Arial"/>
            </a:endParaRPr>
          </a:p>
          <a:p>
            <a:pPr marL="556895">
              <a:lnSpc>
                <a:spcPct val="115000"/>
              </a:lnSpc>
              <a:spcAft>
                <a:spcPts val="1000"/>
              </a:spcAft>
            </a:pPr>
            <a:r>
              <a:rPr lang="en-US" dirty="0">
                <a:latin typeface="Times New Roman"/>
                <a:ea typeface="Times New Roman"/>
                <a:cs typeface="Arial"/>
              </a:rPr>
              <a:t>Used in acute attack  to hasten clinical recovery</a:t>
            </a:r>
            <a:endParaRPr lang="en-US" dirty="0">
              <a:ea typeface="Times New Roman"/>
              <a:cs typeface="Arial"/>
            </a:endParaRPr>
          </a:p>
          <a:p>
            <a:pPr marL="556895">
              <a:lnSpc>
                <a:spcPct val="115000"/>
              </a:lnSpc>
              <a:spcAft>
                <a:spcPts val="1000"/>
              </a:spcAft>
            </a:pPr>
            <a:r>
              <a:rPr lang="en-US" dirty="0">
                <a:latin typeface="Times New Roman"/>
                <a:ea typeface="Times New Roman"/>
                <a:cs typeface="Arial"/>
              </a:rPr>
              <a:t>Methylprednisolone 1 </a:t>
            </a:r>
            <a:r>
              <a:rPr lang="en-US" dirty="0" err="1">
                <a:latin typeface="Times New Roman"/>
                <a:ea typeface="Times New Roman"/>
                <a:cs typeface="Arial"/>
              </a:rPr>
              <a:t>gm</a:t>
            </a:r>
            <a:r>
              <a:rPr lang="en-US" dirty="0">
                <a:latin typeface="Times New Roman"/>
                <a:ea typeface="Times New Roman"/>
                <a:cs typeface="Arial"/>
              </a:rPr>
              <a:t>\kg for 3-5 days</a:t>
            </a:r>
            <a:endParaRPr lang="en-US" dirty="0">
              <a:ea typeface="Times New Roman"/>
              <a:cs typeface="Arial"/>
            </a:endParaRPr>
          </a:p>
          <a:p>
            <a:pPr marL="213995" indent="0">
              <a:lnSpc>
                <a:spcPct val="115000"/>
              </a:lnSpc>
              <a:spcAft>
                <a:spcPts val="1000"/>
              </a:spcAft>
              <a:buNone/>
            </a:pPr>
            <a:r>
              <a:rPr lang="en-US" dirty="0">
                <a:latin typeface="Times New Roman"/>
                <a:ea typeface="Times New Roman"/>
                <a:cs typeface="Arial"/>
              </a:rPr>
              <a:t> </a:t>
            </a:r>
            <a:endParaRPr lang="en-US" dirty="0">
              <a:ea typeface="Times New Roman"/>
              <a:cs typeface="Arial"/>
            </a:endParaRPr>
          </a:p>
          <a:p>
            <a:endParaRPr lang="en-US" dirty="0"/>
          </a:p>
        </p:txBody>
      </p:sp>
    </p:spTree>
    <p:extLst>
      <p:ext uri="{BB962C8B-B14F-4D97-AF65-F5344CB8AC3E}">
        <p14:creationId xmlns:p14="http://schemas.microsoft.com/office/powerpoint/2010/main" val="3124817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457200"/>
            <a:ext cx="8229600" cy="5668963"/>
          </a:xfrm>
        </p:spPr>
        <p:txBody>
          <a:bodyPr>
            <a:normAutofit fontScale="70000" lnSpcReduction="20000"/>
          </a:bodyPr>
          <a:lstStyle/>
          <a:p>
            <a:pPr marL="0" lvl="0" indent="0">
              <a:buNone/>
              <a:defRPr/>
            </a:pPr>
            <a:r>
              <a:rPr lang="en-US" b="1" u="sng" dirty="0">
                <a:solidFill>
                  <a:srgbClr val="FF0000"/>
                </a:solidFill>
                <a:latin typeface="Times New Roman"/>
                <a:ea typeface="Times New Roman"/>
                <a:cs typeface="Arial"/>
              </a:rPr>
              <a:t>Immunosuppressant and Immunomodulators</a:t>
            </a:r>
            <a:endParaRPr lang="en-US" sz="2400" b="1" u="sng" dirty="0">
              <a:solidFill>
                <a:srgbClr val="FF0000"/>
              </a:solidFill>
              <a:ea typeface="Times New Roman"/>
              <a:cs typeface="Arial"/>
            </a:endParaRPr>
          </a:p>
          <a:p>
            <a:pPr marL="0" indent="0">
              <a:buFont typeface="Wingdings" pitchFamily="2" charset="2"/>
              <a:buNone/>
              <a:defRPr/>
            </a:pPr>
            <a:endParaRPr lang="en-US" dirty="0"/>
          </a:p>
          <a:p>
            <a:pPr>
              <a:buFont typeface="Wingdings" pitchFamily="2" charset="2"/>
              <a:buChar char="q"/>
              <a:defRPr/>
            </a:pPr>
            <a:r>
              <a:rPr lang="en-US" dirty="0"/>
              <a:t>Interferon-beta ---Immune modulation --- widespread use for reducing relapse rate (RCT  evidence).</a:t>
            </a:r>
          </a:p>
          <a:p>
            <a:pPr marL="0" indent="0">
              <a:buFont typeface="Wingdings" pitchFamily="2" charset="2"/>
              <a:buNone/>
              <a:defRPr/>
            </a:pPr>
            <a:r>
              <a:rPr lang="en-US" dirty="0"/>
              <a:t> </a:t>
            </a:r>
          </a:p>
          <a:p>
            <a:pPr>
              <a:buFont typeface="Wingdings" pitchFamily="2" charset="2"/>
              <a:buChar char="q"/>
              <a:defRPr/>
            </a:pPr>
            <a:r>
              <a:rPr lang="en-US" dirty="0"/>
              <a:t>Glatiramer acetate --Immune modulation --Similar efficacy to interferon-beta (RCT evidence) .</a:t>
            </a:r>
          </a:p>
          <a:p>
            <a:pPr marL="0" indent="0">
              <a:buFont typeface="Wingdings" pitchFamily="2" charset="2"/>
              <a:buNone/>
              <a:defRPr/>
            </a:pPr>
            <a:endParaRPr lang="en-US" dirty="0"/>
          </a:p>
          <a:p>
            <a:pPr>
              <a:buFont typeface="Wingdings" pitchFamily="2" charset="2"/>
              <a:buChar char="q"/>
              <a:defRPr/>
            </a:pPr>
            <a:r>
              <a:rPr lang="en-US" dirty="0"/>
              <a:t>Fingolimod --Immune modulation --Superior efficacy to interferon-beta in RCTs .</a:t>
            </a:r>
          </a:p>
          <a:p>
            <a:pPr marL="0" indent="0">
              <a:buFont typeface="Wingdings" pitchFamily="2" charset="2"/>
              <a:buNone/>
              <a:defRPr/>
            </a:pPr>
            <a:endParaRPr lang="en-US" dirty="0"/>
          </a:p>
          <a:p>
            <a:pPr>
              <a:buFont typeface="Wingdings" pitchFamily="2" charset="2"/>
              <a:buChar char="q"/>
              <a:defRPr/>
            </a:pPr>
            <a:r>
              <a:rPr lang="en-US" dirty="0"/>
              <a:t>Monoclonal antibody to alpha4-integrin (natalizumab) --Immune </a:t>
            </a:r>
            <a:r>
              <a:rPr lang="en-US" dirty="0" smtClean="0"/>
              <a:t>modulation, Possibly </a:t>
            </a:r>
            <a:r>
              <a:rPr lang="en-US" dirty="0"/>
              <a:t>more effective than other drugs.</a:t>
            </a:r>
          </a:p>
          <a:p>
            <a:pPr>
              <a:buFont typeface="Wingdings" pitchFamily="2" charset="2"/>
              <a:buChar char="q"/>
              <a:defRPr/>
            </a:pPr>
            <a:r>
              <a:rPr lang="en-US" dirty="0"/>
              <a:t>Teriflunomide (AUBAGO).</a:t>
            </a:r>
          </a:p>
          <a:p>
            <a:pPr>
              <a:buFont typeface="Wingdings" pitchFamily="2" charset="2"/>
              <a:buChar char="q"/>
              <a:defRPr/>
            </a:pPr>
            <a:r>
              <a:rPr lang="en-US" dirty="0"/>
              <a:t>Dimethyl fumarate (Tecfidera ).</a:t>
            </a:r>
            <a:endParaRPr lang="ar-IQ" dirty="0"/>
          </a:p>
        </p:txBody>
      </p:sp>
    </p:spTree>
    <p:extLst>
      <p:ext uri="{BB962C8B-B14F-4D97-AF65-F5344CB8AC3E}">
        <p14:creationId xmlns:p14="http://schemas.microsoft.com/office/powerpoint/2010/main" val="14153434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Symptomatic therapy</a:t>
            </a:r>
          </a:p>
        </p:txBody>
      </p:sp>
      <p:sp>
        <p:nvSpPr>
          <p:cNvPr id="3" name="Content Placeholder 2"/>
          <p:cNvSpPr>
            <a:spLocks noGrp="1"/>
          </p:cNvSpPr>
          <p:nvPr>
            <p:ph idx="1"/>
          </p:nvPr>
        </p:nvSpPr>
        <p:spPr/>
        <p:txBody>
          <a:bodyPr/>
          <a:lstStyle/>
          <a:p>
            <a:r>
              <a:rPr lang="en-US" dirty="0" smtClean="0"/>
              <a:t>Spasticity-physiotherpy,baclofen,tizanidine,benzodiazepine,dantrolen,Botulinm </a:t>
            </a:r>
            <a:r>
              <a:rPr lang="en-US" dirty="0"/>
              <a:t>toxin type A</a:t>
            </a:r>
          </a:p>
          <a:p>
            <a:r>
              <a:rPr lang="en-US" dirty="0" smtClean="0"/>
              <a:t>Fatigue- amantadine, Modafinil,SSRIs</a:t>
            </a:r>
            <a:endParaRPr lang="en-US" dirty="0"/>
          </a:p>
          <a:p>
            <a:r>
              <a:rPr lang="en-US" dirty="0"/>
              <a:t>Depression –SSRIs,TAD</a:t>
            </a:r>
          </a:p>
          <a:p>
            <a:r>
              <a:rPr lang="en-US" dirty="0"/>
              <a:t>Anxaiety-alprazolam</a:t>
            </a:r>
          </a:p>
          <a:p>
            <a:r>
              <a:rPr lang="en-US" dirty="0"/>
              <a:t>Ataxia </a:t>
            </a:r>
            <a:r>
              <a:rPr lang="en-US" dirty="0" smtClean="0"/>
              <a:t>–isoniazid, clonazepam</a:t>
            </a:r>
            <a:endParaRPr lang="en-US" dirty="0"/>
          </a:p>
          <a:p>
            <a:r>
              <a:rPr lang="en-US" dirty="0"/>
              <a:t>Dysthesia-carbamazepine,gabapentin</a:t>
            </a:r>
            <a:endParaRPr lang="ar-IQ" dirty="0"/>
          </a:p>
          <a:p>
            <a:endParaRPr lang="en-US" dirty="0"/>
          </a:p>
        </p:txBody>
      </p:sp>
    </p:spTree>
    <p:extLst>
      <p:ext uri="{BB962C8B-B14F-4D97-AF65-F5344CB8AC3E}">
        <p14:creationId xmlns:p14="http://schemas.microsoft.com/office/powerpoint/2010/main" val="4250132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3962400"/>
            <a:ext cx="4114800" cy="2209800"/>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7400" y="152400"/>
            <a:ext cx="5181600" cy="3352800"/>
          </a:xfrm>
          <a:prstGeom prst="rect">
            <a:avLst/>
          </a:prstGeom>
        </p:spPr>
      </p:pic>
    </p:spTree>
    <p:extLst>
      <p:ext uri="{BB962C8B-B14F-4D97-AF65-F5344CB8AC3E}">
        <p14:creationId xmlns:p14="http://schemas.microsoft.com/office/powerpoint/2010/main" val="1470728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62000"/>
            <a:ext cx="8229600" cy="5364163"/>
          </a:xfrm>
        </p:spPr>
        <p:txBody>
          <a:bodyPr>
            <a:normAutofit/>
          </a:bodyPr>
          <a:lstStyle/>
          <a:p>
            <a:pPr marL="0" indent="0">
              <a:buNone/>
            </a:pPr>
            <a:r>
              <a:rPr lang="en-US" sz="2400" b="1" u="sng" dirty="0">
                <a:solidFill>
                  <a:srgbClr val="FF0000"/>
                </a:solidFill>
                <a:latin typeface="Times New Roman" pitchFamily="18" charset="0"/>
                <a:cs typeface="Times New Roman" pitchFamily="18" charset="0"/>
              </a:rPr>
              <a:t>ACUTE </a:t>
            </a:r>
            <a:r>
              <a:rPr lang="en-US" sz="2400" b="1" u="sng" dirty="0" smtClean="0">
                <a:solidFill>
                  <a:srgbClr val="FF0000"/>
                </a:solidFill>
                <a:latin typeface="Times New Roman" pitchFamily="18" charset="0"/>
                <a:cs typeface="Times New Roman" pitchFamily="18" charset="0"/>
              </a:rPr>
              <a:t>DISSEMINATEDENCEPHALOMYELITIS </a:t>
            </a:r>
          </a:p>
          <a:p>
            <a:pPr>
              <a:buFont typeface="Wingdings" pitchFamily="2" charset="2"/>
              <a:buChar char="§"/>
            </a:pPr>
            <a:r>
              <a:rPr lang="en-US" dirty="0">
                <a:latin typeface="Times New Roman" pitchFamily="18" charset="0"/>
                <a:cs typeface="Times New Roman" pitchFamily="18" charset="0"/>
              </a:rPr>
              <a:t>This is an acute, usually monophasic, demyelinating condition in which there are areas of </a:t>
            </a:r>
            <a:r>
              <a:rPr lang="en-US" dirty="0" smtClean="0">
                <a:latin typeface="Times New Roman" pitchFamily="18" charset="0"/>
                <a:cs typeface="Times New Roman" pitchFamily="18" charset="0"/>
              </a:rPr>
              <a:t>demyelination </a:t>
            </a:r>
            <a:r>
              <a:rPr lang="en-US" dirty="0">
                <a:latin typeface="Times New Roman" pitchFamily="18" charset="0"/>
                <a:cs typeface="Times New Roman" pitchFamily="18" charset="0"/>
              </a:rPr>
              <a:t>widely disseminated throughout the brain and spinal cord</a:t>
            </a:r>
            <a:r>
              <a:rPr lang="en-US" dirty="0" smtClean="0">
                <a:latin typeface="Times New Roman" pitchFamily="18" charset="0"/>
                <a:cs typeface="Times New Roman" pitchFamily="18" charset="0"/>
              </a:rPr>
              <a:t>.</a:t>
            </a:r>
          </a:p>
          <a:p>
            <a:pPr>
              <a:buFont typeface="Wingdings" pitchFamily="2" charset="2"/>
              <a:buChar char="§"/>
            </a:pPr>
            <a:r>
              <a:rPr lang="en-US" dirty="0" smtClean="0">
                <a:latin typeface="Times New Roman" pitchFamily="18" charset="0"/>
                <a:cs typeface="Times New Roman" pitchFamily="18" charset="0"/>
              </a:rPr>
              <a:t>The disease occurs </a:t>
            </a:r>
            <a:r>
              <a:rPr lang="en-US" dirty="0">
                <a:latin typeface="Times New Roman" pitchFamily="18" charset="0"/>
                <a:cs typeface="Times New Roman" pitchFamily="18" charset="0"/>
              </a:rPr>
              <a:t>spontaneously </a:t>
            </a:r>
            <a:r>
              <a:rPr lang="en-US" dirty="0" smtClean="0">
                <a:latin typeface="Times New Roman" pitchFamily="18" charset="0"/>
                <a:cs typeface="Times New Roman" pitchFamily="18" charset="0"/>
              </a:rPr>
              <a:t>.</a:t>
            </a:r>
          </a:p>
          <a:p>
            <a:pPr>
              <a:buFont typeface="Wingdings" pitchFamily="2" charset="2"/>
              <a:buChar char="§"/>
            </a:pPr>
            <a:r>
              <a:rPr lang="en-US" dirty="0" smtClean="0">
                <a:latin typeface="Times New Roman" pitchFamily="18" charset="0"/>
                <a:cs typeface="Times New Roman" pitchFamily="18" charset="0"/>
              </a:rPr>
              <a:t>May occurs </a:t>
            </a:r>
            <a:r>
              <a:rPr lang="en-US" dirty="0">
                <a:latin typeface="Times New Roman" pitchFamily="18" charset="0"/>
                <a:cs typeface="Times New Roman" pitchFamily="18" charset="0"/>
              </a:rPr>
              <a:t>a week or so after a viral infection, especially measles and chickenpox, or following vaccination, suggesting that it is immunologically </a:t>
            </a:r>
            <a:r>
              <a:rPr lang="en-US" dirty="0" smtClean="0">
                <a:latin typeface="Times New Roman" pitchFamily="18" charset="0"/>
                <a:cs typeface="Times New Roman" pitchFamily="18" charset="0"/>
              </a:rPr>
              <a:t>mediated.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098528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marL="0" indent="0">
              <a:buNone/>
            </a:pPr>
            <a:r>
              <a:rPr lang="en-US" b="1" dirty="0">
                <a:solidFill>
                  <a:srgbClr val="FF0000"/>
                </a:solidFill>
                <a:latin typeface="Times New Roman" pitchFamily="18" charset="0"/>
                <a:cs typeface="Times New Roman" pitchFamily="18" charset="0"/>
              </a:rPr>
              <a:t>Clinical </a:t>
            </a:r>
            <a:r>
              <a:rPr lang="en-US" b="1" dirty="0" smtClean="0">
                <a:solidFill>
                  <a:srgbClr val="FF0000"/>
                </a:solidFill>
                <a:latin typeface="Times New Roman" pitchFamily="18" charset="0"/>
                <a:cs typeface="Times New Roman" pitchFamily="18" charset="0"/>
              </a:rPr>
              <a:t>features</a:t>
            </a:r>
          </a:p>
          <a:p>
            <a:r>
              <a:rPr lang="en-US" dirty="0">
                <a:latin typeface="Times New Roman" pitchFamily="18" charset="0"/>
                <a:cs typeface="Times New Roman" pitchFamily="18" charset="0"/>
              </a:rPr>
              <a:t>Headache, vomiting, pyrexia, confusion and meningism may be presenting features, often with focal or multifocal brain and spinal cord signs. Seizures or coma may occur</a:t>
            </a:r>
            <a:r>
              <a:rPr lang="en-US" dirty="0" smtClean="0">
                <a:latin typeface="Times New Roman" pitchFamily="18" charset="0"/>
                <a:cs typeface="Times New Roman" pitchFamily="18" charset="0"/>
              </a:rPr>
              <a:t>.</a:t>
            </a:r>
          </a:p>
          <a:p>
            <a:pPr marL="0" indent="0">
              <a:buNone/>
            </a:pPr>
            <a:r>
              <a:rPr lang="en-US" b="1" dirty="0">
                <a:solidFill>
                  <a:srgbClr val="FF0000"/>
                </a:solidFill>
                <a:latin typeface="Times New Roman" pitchFamily="18" charset="0"/>
                <a:cs typeface="Times New Roman" pitchFamily="18" charset="0"/>
              </a:rPr>
              <a:t>Investigations </a:t>
            </a:r>
            <a:endParaRPr lang="en-US" b="1" dirty="0" smtClean="0">
              <a:solidFill>
                <a:srgbClr val="FF0000"/>
              </a:solidFill>
              <a:latin typeface="Times New Roman" pitchFamily="18" charset="0"/>
              <a:cs typeface="Times New Roman" pitchFamily="18" charset="0"/>
            </a:endParaRPr>
          </a:p>
          <a:p>
            <a:r>
              <a:rPr lang="en-US" dirty="0">
                <a:latin typeface="Times New Roman" pitchFamily="18" charset="0"/>
                <a:cs typeface="Times New Roman" pitchFamily="18" charset="0"/>
              </a:rPr>
              <a:t>MRI shows multiple high-signal areas in a pattern similar to that of multiple sclerosis, although often with larger areas of abnormality. The CSF may be normal or show an increase in protein and </a:t>
            </a:r>
            <a:r>
              <a:rPr lang="en-US" dirty="0" smtClean="0">
                <a:latin typeface="Times New Roman" pitchFamily="18" charset="0"/>
                <a:cs typeface="Times New Roman" pitchFamily="18" charset="0"/>
              </a:rPr>
              <a:t>lymphocytes.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91145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solidFill>
                  <a:srgbClr val="FF0000"/>
                </a:solidFill>
                <a:latin typeface="Times New Roman" pitchFamily="18" charset="0"/>
                <a:cs typeface="Times New Roman" pitchFamily="18" charset="0"/>
              </a:rPr>
              <a:t>Management </a:t>
            </a:r>
            <a:endParaRPr lang="en-US" b="1" dirty="0" smtClean="0">
              <a:solidFill>
                <a:srgbClr val="FF0000"/>
              </a:solidFill>
              <a:latin typeface="Times New Roman" pitchFamily="18" charset="0"/>
              <a:cs typeface="Times New Roman" pitchFamily="18" charset="0"/>
            </a:endParaRPr>
          </a:p>
          <a:p>
            <a:r>
              <a:rPr lang="en-US" dirty="0">
                <a:latin typeface="Times New Roman" pitchFamily="18" charset="0"/>
                <a:cs typeface="Times New Roman" pitchFamily="18" charset="0"/>
              </a:rPr>
              <a:t>The disease may be fatal in the acute stages but is otherwise self-limiting. Treatment with high-dose intravenous methylprednisolone, using the same regimen as for a relapse of multiple sclerosis, is recommended. </a:t>
            </a:r>
          </a:p>
        </p:txBody>
      </p:sp>
    </p:spTree>
    <p:extLst>
      <p:ext uri="{BB962C8B-B14F-4D97-AF65-F5344CB8AC3E}">
        <p14:creationId xmlns:p14="http://schemas.microsoft.com/office/powerpoint/2010/main" val="1964912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467600" cy="5440363"/>
          </a:xfrm>
          <a:prstGeom prst="rect">
            <a:avLst/>
          </a:prstGeom>
        </p:spPr>
        <p:txBody>
          <a:bodyPr>
            <a:normAutofit/>
          </a:bodyPr>
          <a:lstStyle/>
          <a:p>
            <a:pPr marL="0" indent="0">
              <a:lnSpc>
                <a:spcPct val="115000"/>
              </a:lnSpc>
              <a:spcAft>
                <a:spcPts val="0"/>
              </a:spcAft>
              <a:buNone/>
            </a:pPr>
            <a:r>
              <a:rPr lang="en-US" sz="5400" dirty="0">
                <a:solidFill>
                  <a:srgbClr val="FF0000"/>
                </a:solidFill>
                <a:latin typeface="Times New Roman"/>
                <a:ea typeface="Times New Roman"/>
              </a:rPr>
              <a:t>Pathogenesis: </a:t>
            </a:r>
            <a:endParaRPr lang="en-US" sz="3600" dirty="0">
              <a:latin typeface="Arial"/>
              <a:ea typeface="Times New Roman"/>
            </a:endParaRPr>
          </a:p>
          <a:p>
            <a:pPr marL="0" indent="0">
              <a:spcAft>
                <a:spcPts val="0"/>
              </a:spcAft>
              <a:buNone/>
            </a:pPr>
            <a:r>
              <a:rPr lang="en-US" dirty="0">
                <a:latin typeface="Times New Roman"/>
                <a:ea typeface="Times New Roman"/>
              </a:rPr>
              <a:t>MS </a:t>
            </a:r>
            <a:r>
              <a:rPr lang="en-US" dirty="0" smtClean="0">
                <a:latin typeface="Times New Roman"/>
                <a:ea typeface="Times New Roman"/>
              </a:rPr>
              <a:t>is an inflammatory </a:t>
            </a:r>
            <a:r>
              <a:rPr lang="en-US" dirty="0">
                <a:latin typeface="Times New Roman"/>
                <a:ea typeface="Times New Roman"/>
              </a:rPr>
              <a:t>process and Autoimmune mechanism play a major role in pathogenesis ,in which there is an abnormality due to </a:t>
            </a:r>
            <a:r>
              <a:rPr lang="en-US" dirty="0" smtClean="0">
                <a:latin typeface="Times New Roman"/>
                <a:ea typeface="Times New Roman"/>
              </a:rPr>
              <a:t>abnormal function of macrophage,B-Cel1sandT- </a:t>
            </a:r>
            <a:r>
              <a:rPr lang="en-US" dirty="0">
                <a:latin typeface="Times New Roman"/>
                <a:ea typeface="Times New Roman"/>
              </a:rPr>
              <a:t>lymphocytes </a:t>
            </a:r>
            <a:r>
              <a:rPr lang="en-US" sz="2800" dirty="0">
                <a:latin typeface="Times New Roman"/>
                <a:ea typeface="Times New Roman"/>
              </a:rPr>
              <a:t>. </a:t>
            </a:r>
            <a:endParaRPr lang="en-US" dirty="0">
              <a:latin typeface="Arial"/>
              <a:ea typeface="Times New Roman"/>
            </a:endParaRPr>
          </a:p>
          <a:p>
            <a:endParaRPr lang="en-US" sz="4000" dirty="0"/>
          </a:p>
        </p:txBody>
      </p:sp>
    </p:spTree>
    <p:extLst>
      <p:ext uri="{BB962C8B-B14F-4D97-AF65-F5344CB8AC3E}">
        <p14:creationId xmlns:p14="http://schemas.microsoft.com/office/powerpoint/2010/main" val="3350409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685800"/>
            <a:ext cx="8229600" cy="5440363"/>
          </a:xfrm>
        </p:spPr>
        <p:txBody>
          <a:bodyPr/>
          <a:lstStyle/>
          <a:p>
            <a:endParaRPr lang="en-US" dirty="0"/>
          </a:p>
        </p:txBody>
      </p:sp>
      <p:pic>
        <p:nvPicPr>
          <p:cNvPr id="1026" name="Picture 2" descr="C:\Users\Administrator\Desktop\MS+Pathophysiology+the+inflammatory+process+is+caused+by+T+cells+that+plays+an+important+role+in+the+development+of+the+le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57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33999"/>
          </a:xfrm>
          <a:prstGeom prst="rect">
            <a:avLst/>
          </a:prstGeom>
        </p:spPr>
        <p:txBody>
          <a:bodyPr>
            <a:noAutofit/>
          </a:bodyPr>
          <a:lstStyle/>
          <a:p>
            <a:pPr marL="0" indent="0">
              <a:lnSpc>
                <a:spcPct val="115000"/>
              </a:lnSpc>
              <a:spcAft>
                <a:spcPts val="0"/>
              </a:spcAft>
              <a:buNone/>
            </a:pPr>
            <a:r>
              <a:rPr lang="en-US" dirty="0">
                <a:solidFill>
                  <a:srgbClr val="FF0000"/>
                </a:solidFill>
                <a:latin typeface="Times New Roman"/>
                <a:ea typeface="Times New Roman"/>
              </a:rPr>
              <a:t>Effect of demyelination and axonal damage</a:t>
            </a:r>
            <a:r>
              <a:rPr lang="en-US" sz="3600" dirty="0">
                <a:solidFill>
                  <a:srgbClr val="FF0000"/>
                </a:solidFill>
                <a:latin typeface="Times New Roman"/>
                <a:ea typeface="Times New Roman"/>
              </a:rPr>
              <a:t>.</a:t>
            </a:r>
            <a:endParaRPr lang="en-US" sz="2800" dirty="0">
              <a:latin typeface="Arial"/>
              <a:ea typeface="Times New Roman"/>
            </a:endParaRPr>
          </a:p>
          <a:p>
            <a:pPr marL="0" indent="0">
              <a:lnSpc>
                <a:spcPct val="115000"/>
              </a:lnSpc>
              <a:spcAft>
                <a:spcPts val="0"/>
              </a:spcAft>
              <a:buNone/>
            </a:pPr>
            <a:r>
              <a:rPr lang="en-US" sz="2800" dirty="0">
                <a:latin typeface="Times New Roman"/>
                <a:ea typeface="Times New Roman"/>
              </a:rPr>
              <a:t>Loss of myelin and axonal damage may lead to: </a:t>
            </a:r>
            <a:endParaRPr lang="en-US" sz="2400" dirty="0">
              <a:latin typeface="Arial"/>
              <a:ea typeface="Times New Roman"/>
            </a:endParaRPr>
          </a:p>
          <a:p>
            <a:pPr lvl="0">
              <a:lnSpc>
                <a:spcPct val="115000"/>
              </a:lnSpc>
              <a:buFont typeface="Wingdings"/>
              <a:buChar char=""/>
            </a:pPr>
            <a:r>
              <a:rPr lang="en-US" sz="2800" dirty="0">
                <a:latin typeface="Times New Roman"/>
                <a:ea typeface="Times New Roman"/>
              </a:rPr>
              <a:t>Conduction block at the site of myelin or axonal loss </a:t>
            </a:r>
            <a:endParaRPr lang="en-US" sz="2400" dirty="0">
              <a:latin typeface="Arial"/>
              <a:ea typeface="Times New Roman"/>
            </a:endParaRPr>
          </a:p>
          <a:p>
            <a:pPr lvl="0">
              <a:lnSpc>
                <a:spcPct val="115000"/>
              </a:lnSpc>
              <a:buFont typeface="Wingdings"/>
              <a:buChar char=""/>
            </a:pPr>
            <a:r>
              <a:rPr lang="en-US" sz="2800" dirty="0">
                <a:latin typeface="Times New Roman"/>
                <a:ea typeface="Times New Roman"/>
              </a:rPr>
              <a:t>Slowed motor and sensory impulses in areas of disease activity, resulting in </a:t>
            </a:r>
            <a:r>
              <a:rPr lang="en-US" sz="2800" dirty="0" smtClean="0">
                <a:latin typeface="Times New Roman"/>
                <a:ea typeface="Times New Roman"/>
              </a:rPr>
              <a:t>compromised </a:t>
            </a:r>
            <a:r>
              <a:rPr lang="en-US" sz="2800" dirty="0">
                <a:solidFill>
                  <a:prstClr val="black"/>
                </a:solidFill>
                <a:latin typeface="Times New Roman"/>
                <a:ea typeface="Times New Roman"/>
              </a:rPr>
              <a:t>sensation or movement </a:t>
            </a:r>
            <a:r>
              <a:rPr lang="en-US" sz="2800" dirty="0" smtClean="0">
                <a:solidFill>
                  <a:prstClr val="black"/>
                </a:solidFill>
                <a:latin typeface="Times New Roman"/>
                <a:ea typeface="Times New Roman"/>
              </a:rPr>
              <a:t>.</a:t>
            </a:r>
            <a:endParaRPr lang="en-US" sz="2400" dirty="0">
              <a:latin typeface="Arial"/>
              <a:ea typeface="Times New Roman"/>
            </a:endParaRPr>
          </a:p>
          <a:p>
            <a:pPr lvl="0">
              <a:lnSpc>
                <a:spcPct val="115000"/>
              </a:lnSpc>
              <a:buFont typeface="Wingdings"/>
              <a:buChar char=""/>
            </a:pPr>
            <a:r>
              <a:rPr lang="en-US" sz="2800" dirty="0">
                <a:latin typeface="Times New Roman"/>
                <a:ea typeface="Times New Roman"/>
              </a:rPr>
              <a:t>Increased subjective fatigue (greater energy consumption) </a:t>
            </a:r>
            <a:endParaRPr lang="en-US" sz="2400" dirty="0">
              <a:latin typeface="Arial"/>
              <a:ea typeface="Times New Roman"/>
            </a:endParaRPr>
          </a:p>
          <a:p>
            <a:endParaRPr lang="en-US" sz="3600" dirty="0"/>
          </a:p>
        </p:txBody>
      </p:sp>
    </p:spTree>
    <p:extLst>
      <p:ext uri="{BB962C8B-B14F-4D97-AF65-F5344CB8AC3E}">
        <p14:creationId xmlns:p14="http://schemas.microsoft.com/office/powerpoint/2010/main" val="1460230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Both genetic and </a:t>
            </a:r>
            <a:r>
              <a:rPr lang="en-US" dirty="0" smtClean="0">
                <a:latin typeface="Times New Roman" pitchFamily="18" charset="0"/>
                <a:cs typeface="Times New Roman" pitchFamily="18" charset="0"/>
              </a:rPr>
              <a:t>environment.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Low near the equator and increase in </a:t>
            </a:r>
            <a:r>
              <a:rPr lang="en-US" dirty="0" smtClean="0">
                <a:latin typeface="Times New Roman" pitchFamily="18" charset="0"/>
                <a:cs typeface="Times New Roman" pitchFamily="18" charset="0"/>
              </a:rPr>
              <a:t>temperate climate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Sunlight, Vitamin D,EBV</a:t>
            </a:r>
          </a:p>
          <a:p>
            <a:r>
              <a:rPr lang="en-US" dirty="0">
                <a:latin typeface="Times New Roman" pitchFamily="18" charset="0"/>
                <a:cs typeface="Times New Roman" pitchFamily="18" charset="0"/>
              </a:rPr>
              <a:t>Familial 15%, monozygotic twins  30%</a:t>
            </a:r>
          </a:p>
          <a:p>
            <a:r>
              <a:rPr lang="en-US" dirty="0">
                <a:latin typeface="Times New Roman" pitchFamily="18" charset="0"/>
                <a:cs typeface="Times New Roman" pitchFamily="18" charset="0"/>
              </a:rPr>
              <a:t>Polygenic</a:t>
            </a:r>
          </a:p>
          <a:p>
            <a:r>
              <a:rPr lang="en-US" dirty="0">
                <a:latin typeface="Times New Roman" pitchFamily="18" charset="0"/>
                <a:cs typeface="Times New Roman" pitchFamily="18" charset="0"/>
              </a:rPr>
              <a:t>Immunological-T lymphocyte in CSF and increase immunoglobulin synthesis in CNS</a:t>
            </a:r>
            <a:endParaRPr lang="ar-IQ"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43020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prstGeom prst="rect">
            <a:avLst/>
          </a:prstGeom>
        </p:spPr>
        <p:txBody>
          <a:bodyPr>
            <a:normAutofit fontScale="92500" lnSpcReduction="10000"/>
          </a:bodyPr>
          <a:lstStyle/>
          <a:p>
            <a:pPr marL="0" indent="0" algn="just">
              <a:lnSpc>
                <a:spcPct val="115000"/>
              </a:lnSpc>
              <a:spcAft>
                <a:spcPts val="0"/>
              </a:spcAft>
              <a:buNone/>
            </a:pPr>
            <a:r>
              <a:rPr lang="en-US" sz="3600" dirty="0" smtClean="0">
                <a:solidFill>
                  <a:srgbClr val="FF0000"/>
                </a:solidFill>
                <a:latin typeface="Times New Roman"/>
                <a:ea typeface="Times New Roman"/>
              </a:rPr>
              <a:t>Demographical </a:t>
            </a:r>
            <a:r>
              <a:rPr lang="en-US" sz="3600" dirty="0">
                <a:solidFill>
                  <a:srgbClr val="FF0000"/>
                </a:solidFill>
                <a:latin typeface="Times New Roman"/>
                <a:ea typeface="Times New Roman"/>
              </a:rPr>
              <a:t>factor </a:t>
            </a:r>
            <a:endParaRPr lang="en-US" sz="2800" dirty="0">
              <a:latin typeface="Arial"/>
              <a:ea typeface="Times New Roman"/>
            </a:endParaRPr>
          </a:p>
          <a:p>
            <a:pPr marL="0" indent="0" algn="just">
              <a:lnSpc>
                <a:spcPct val="115000"/>
              </a:lnSpc>
              <a:spcAft>
                <a:spcPts val="0"/>
              </a:spcAft>
              <a:buNone/>
            </a:pPr>
            <a:r>
              <a:rPr lang="en-US" u="sng" dirty="0">
                <a:solidFill>
                  <a:srgbClr val="4F81BD"/>
                </a:solidFill>
                <a:latin typeface="Times New Roman"/>
                <a:ea typeface="Times New Roman"/>
              </a:rPr>
              <a:t>Age</a:t>
            </a:r>
            <a:r>
              <a:rPr lang="en-US" u="sng" dirty="0">
                <a:latin typeface="Times New Roman"/>
                <a:ea typeface="Times New Roman"/>
              </a:rPr>
              <a:t> </a:t>
            </a:r>
            <a:endParaRPr lang="en-US" sz="2800" dirty="0">
              <a:latin typeface="Arial"/>
              <a:ea typeface="Times New Roman"/>
            </a:endParaRPr>
          </a:p>
          <a:p>
            <a:pPr algn="just">
              <a:lnSpc>
                <a:spcPct val="115000"/>
              </a:lnSpc>
              <a:spcAft>
                <a:spcPts val="0"/>
              </a:spcAft>
              <a:buFont typeface="Wingdings" pitchFamily="2" charset="2"/>
              <a:buChar char="§"/>
            </a:pPr>
            <a:r>
              <a:rPr lang="en-US" sz="2800" dirty="0" smtClean="0">
                <a:latin typeface="Times New Roman"/>
                <a:ea typeface="Times New Roman"/>
              </a:rPr>
              <a:t>Onset</a:t>
            </a:r>
            <a:r>
              <a:rPr lang="en-US" sz="2800" dirty="0">
                <a:latin typeface="Times New Roman"/>
                <a:ea typeface="Times New Roman"/>
              </a:rPr>
              <a:t>: 15 to 50 years of age (adult)</a:t>
            </a:r>
            <a:endParaRPr lang="en-US" sz="2400" dirty="0">
              <a:latin typeface="Arial"/>
              <a:ea typeface="Times New Roman"/>
            </a:endParaRPr>
          </a:p>
          <a:p>
            <a:pPr algn="just">
              <a:lnSpc>
                <a:spcPct val="115000"/>
              </a:lnSpc>
              <a:spcAft>
                <a:spcPts val="0"/>
              </a:spcAft>
              <a:buFont typeface="Wingdings" pitchFamily="2" charset="2"/>
              <a:buChar char="§"/>
            </a:pPr>
            <a:r>
              <a:rPr lang="en-US" sz="2800" dirty="0" smtClean="0">
                <a:latin typeface="Times New Roman"/>
                <a:ea typeface="Times New Roman"/>
              </a:rPr>
              <a:t>   Peak onset: between 20 and 30 years of age</a:t>
            </a:r>
            <a:endParaRPr lang="en-US" sz="2400" dirty="0" smtClean="0">
              <a:latin typeface="Arial"/>
              <a:ea typeface="Times New Roman"/>
            </a:endParaRPr>
          </a:p>
          <a:p>
            <a:pPr algn="just">
              <a:lnSpc>
                <a:spcPct val="115000"/>
              </a:lnSpc>
              <a:spcAft>
                <a:spcPts val="0"/>
              </a:spcAft>
              <a:buFont typeface="Wingdings" pitchFamily="2" charset="2"/>
              <a:buChar char="§"/>
            </a:pPr>
            <a:r>
              <a:rPr lang="en-US" sz="2800" dirty="0" smtClean="0">
                <a:latin typeface="Times New Roman"/>
                <a:ea typeface="Times New Roman"/>
              </a:rPr>
              <a:t>   Onset rare before age 10 or after age 60  </a:t>
            </a:r>
            <a:endParaRPr lang="en-US" sz="2400" dirty="0" smtClean="0">
              <a:latin typeface="Arial"/>
              <a:ea typeface="Times New Roman"/>
            </a:endParaRPr>
          </a:p>
          <a:p>
            <a:pPr marL="0" indent="0" algn="just">
              <a:lnSpc>
                <a:spcPct val="115000"/>
              </a:lnSpc>
              <a:spcAft>
                <a:spcPts val="0"/>
              </a:spcAft>
              <a:buNone/>
            </a:pPr>
            <a:r>
              <a:rPr lang="en-US" u="sng" dirty="0" smtClean="0">
                <a:solidFill>
                  <a:srgbClr val="4F81BD"/>
                </a:solidFill>
                <a:latin typeface="Times New Roman"/>
                <a:ea typeface="Times New Roman"/>
              </a:rPr>
              <a:t>Gender</a:t>
            </a:r>
            <a:r>
              <a:rPr lang="en-US" u="sng" dirty="0" smtClean="0">
                <a:latin typeface="Times New Roman"/>
                <a:ea typeface="Times New Roman"/>
              </a:rPr>
              <a:t> </a:t>
            </a:r>
            <a:endParaRPr lang="en-US" sz="2800" dirty="0">
              <a:latin typeface="Arial"/>
              <a:ea typeface="Times New Roman"/>
            </a:endParaRPr>
          </a:p>
          <a:p>
            <a:pPr algn="just">
              <a:lnSpc>
                <a:spcPct val="115000"/>
              </a:lnSpc>
              <a:spcAft>
                <a:spcPts val="0"/>
              </a:spcAft>
              <a:buFont typeface="Wingdings" pitchFamily="2" charset="2"/>
              <a:buChar char="§"/>
            </a:pPr>
            <a:r>
              <a:rPr lang="en-US" dirty="0">
                <a:latin typeface="Times New Roman"/>
                <a:ea typeface="Times New Roman"/>
              </a:rPr>
              <a:t>    </a:t>
            </a:r>
            <a:r>
              <a:rPr lang="en-US" sz="2800" dirty="0">
                <a:latin typeface="Times New Roman"/>
                <a:ea typeface="Times New Roman"/>
              </a:rPr>
              <a:t>More Common in females </a:t>
            </a:r>
            <a:endParaRPr lang="en-US" sz="2400" dirty="0">
              <a:latin typeface="Arial"/>
              <a:ea typeface="Times New Roman"/>
            </a:endParaRPr>
          </a:p>
          <a:p>
            <a:pPr algn="just">
              <a:lnSpc>
                <a:spcPct val="115000"/>
              </a:lnSpc>
              <a:spcAft>
                <a:spcPts val="0"/>
              </a:spcAft>
              <a:buFont typeface="Wingdings" pitchFamily="2" charset="2"/>
              <a:buChar char="§"/>
            </a:pPr>
            <a:r>
              <a:rPr lang="en-US" sz="2800" dirty="0">
                <a:latin typeface="Times New Roman"/>
                <a:ea typeface="Times New Roman"/>
              </a:rPr>
              <a:t>     3: I female versus male </a:t>
            </a:r>
            <a:endParaRPr lang="en-US" sz="2400" dirty="0">
              <a:latin typeface="Arial"/>
              <a:ea typeface="Times New Roman"/>
            </a:endParaRPr>
          </a:p>
          <a:p>
            <a:pPr marL="0" indent="0" algn="just">
              <a:lnSpc>
                <a:spcPct val="115000"/>
              </a:lnSpc>
              <a:spcAft>
                <a:spcPts val="0"/>
              </a:spcAft>
              <a:buNone/>
            </a:pPr>
            <a:r>
              <a:rPr lang="en-US" u="sng" dirty="0">
                <a:solidFill>
                  <a:srgbClr val="4F81BD"/>
                </a:solidFill>
                <a:latin typeface="Times New Roman"/>
                <a:ea typeface="Times New Roman"/>
              </a:rPr>
              <a:t>Race</a:t>
            </a:r>
            <a:r>
              <a:rPr lang="en-US" u="sng" dirty="0">
                <a:latin typeface="Times New Roman"/>
                <a:ea typeface="Times New Roman"/>
              </a:rPr>
              <a:t> </a:t>
            </a:r>
            <a:endParaRPr lang="en-US" sz="2800" dirty="0">
              <a:latin typeface="Arial"/>
              <a:ea typeface="Times New Roman"/>
            </a:endParaRPr>
          </a:p>
          <a:p>
            <a:pPr lvl="0" algn="just">
              <a:lnSpc>
                <a:spcPct val="115000"/>
              </a:lnSpc>
              <a:buFont typeface="Wingdings" pitchFamily="2" charset="2"/>
              <a:buChar char="§"/>
            </a:pPr>
            <a:r>
              <a:rPr lang="en-US" sz="2600" dirty="0">
                <a:latin typeface="Times New Roman"/>
                <a:ea typeface="Times New Roman"/>
              </a:rPr>
              <a:t>     Incidence higher in </a:t>
            </a:r>
            <a:r>
              <a:rPr lang="en-US" sz="2600" dirty="0" smtClean="0">
                <a:latin typeface="Times New Roman"/>
                <a:ea typeface="Times New Roman"/>
              </a:rPr>
              <a:t>Caucasians</a:t>
            </a:r>
          </a:p>
          <a:p>
            <a:pPr marL="0" lvl="0" indent="0" algn="just">
              <a:lnSpc>
                <a:spcPct val="115000"/>
              </a:lnSpc>
              <a:buNone/>
            </a:pPr>
            <a:r>
              <a:rPr lang="en-US" dirty="0" smtClean="0">
                <a:latin typeface="Times New Roman"/>
                <a:ea typeface="Times New Roman"/>
              </a:rPr>
              <a:t> </a:t>
            </a:r>
            <a:r>
              <a:rPr lang="en-US" u="sng" dirty="0">
                <a:solidFill>
                  <a:srgbClr val="4F81BD"/>
                </a:solidFill>
                <a:latin typeface="Times New Roman"/>
                <a:ea typeface="Times New Roman"/>
              </a:rPr>
              <a:t>Genetic factors</a:t>
            </a:r>
            <a:r>
              <a:rPr lang="en-US" u="sng" dirty="0">
                <a:solidFill>
                  <a:prstClr val="black"/>
                </a:solidFill>
                <a:latin typeface="Times New Roman"/>
                <a:ea typeface="Times New Roman"/>
              </a:rPr>
              <a:t> </a:t>
            </a:r>
            <a:endParaRPr lang="en-US" sz="2800" dirty="0">
              <a:solidFill>
                <a:prstClr val="black"/>
              </a:solidFill>
              <a:latin typeface="Arial"/>
              <a:ea typeface="Times New Roman"/>
            </a:endParaRPr>
          </a:p>
          <a:p>
            <a:pPr lvl="0" algn="just">
              <a:lnSpc>
                <a:spcPct val="115000"/>
              </a:lnSpc>
              <a:buFont typeface="Wingdings" pitchFamily="2" charset="2"/>
              <a:buChar char="§"/>
            </a:pPr>
            <a:r>
              <a:rPr lang="en-US" sz="2800" dirty="0">
                <a:solidFill>
                  <a:prstClr val="black"/>
                </a:solidFill>
                <a:latin typeface="Times New Roman"/>
                <a:ea typeface="Times New Roman"/>
              </a:rPr>
              <a:t>   First- and second-degree relatives are at increased risk </a:t>
            </a:r>
            <a:endParaRPr lang="en-US" sz="2400" dirty="0">
              <a:solidFill>
                <a:prstClr val="black"/>
              </a:solidFill>
              <a:latin typeface="Arial"/>
              <a:ea typeface="Times New Roman"/>
            </a:endParaRPr>
          </a:p>
          <a:p>
            <a:pPr algn="just">
              <a:lnSpc>
                <a:spcPct val="115000"/>
              </a:lnSpc>
              <a:spcAft>
                <a:spcPts val="0"/>
              </a:spcAft>
            </a:pPr>
            <a:endParaRPr lang="en-US" dirty="0" smtClean="0">
              <a:latin typeface="Times New Roman"/>
              <a:ea typeface="Times New Roman"/>
            </a:endParaRPr>
          </a:p>
          <a:p>
            <a:pPr algn="just">
              <a:lnSpc>
                <a:spcPct val="115000"/>
              </a:lnSpc>
              <a:spcAft>
                <a:spcPts val="0"/>
              </a:spcAft>
            </a:pPr>
            <a:endParaRPr lang="en-US" sz="2800" dirty="0">
              <a:latin typeface="Arial"/>
              <a:ea typeface="Times New Roman"/>
            </a:endParaRPr>
          </a:p>
          <a:p>
            <a:endParaRPr lang="en-US" dirty="0"/>
          </a:p>
        </p:txBody>
      </p:sp>
    </p:spTree>
    <p:extLst>
      <p:ext uri="{BB962C8B-B14F-4D97-AF65-F5344CB8AC3E}">
        <p14:creationId xmlns:p14="http://schemas.microsoft.com/office/powerpoint/2010/main" val="1064203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prstGeom prst="rect">
            <a:avLst/>
          </a:prstGeom>
        </p:spPr>
        <p:txBody>
          <a:bodyPr>
            <a:normAutofit/>
          </a:bodyPr>
          <a:lstStyle/>
          <a:p>
            <a:pPr algn="just">
              <a:lnSpc>
                <a:spcPct val="115000"/>
              </a:lnSpc>
              <a:spcAft>
                <a:spcPts val="0"/>
              </a:spcAft>
            </a:pPr>
            <a:r>
              <a:rPr lang="en-US" sz="4000" dirty="0">
                <a:solidFill>
                  <a:srgbClr val="FF0000"/>
                </a:solidFill>
                <a:latin typeface="Times New Roman"/>
                <a:ea typeface="Times New Roman"/>
              </a:rPr>
              <a:t> Initial symptom</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Double vision / blurred vision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Numbness/weakness in extremities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Instability while walking (ataxia)</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Problems with bladder control </a:t>
            </a:r>
            <a:endParaRPr lang="en-US" sz="2800" dirty="0">
              <a:latin typeface="Arial"/>
              <a:ea typeface="Times New Roman"/>
            </a:endParaRPr>
          </a:p>
          <a:p>
            <a:pPr lvl="0" algn="just">
              <a:lnSpc>
                <a:spcPct val="115000"/>
              </a:lnSpc>
              <a:buFont typeface="Wingdings"/>
              <a:buChar char=""/>
            </a:pPr>
            <a:r>
              <a:rPr lang="en-US" dirty="0">
                <a:latin typeface="Times New Roman"/>
                <a:ea typeface="Times New Roman"/>
              </a:rPr>
              <a:t>Heat intolerance </a:t>
            </a:r>
            <a:endParaRPr lang="en-US" sz="2800" dirty="0">
              <a:latin typeface="Arial"/>
              <a:ea typeface="Times New Roman"/>
            </a:endParaRPr>
          </a:p>
          <a:p>
            <a:pPr algn="just">
              <a:lnSpc>
                <a:spcPct val="115000"/>
              </a:lnSpc>
              <a:spcAft>
                <a:spcPts val="0"/>
              </a:spcAft>
            </a:pPr>
            <a:r>
              <a:rPr lang="en-US" sz="4000" dirty="0">
                <a:solidFill>
                  <a:srgbClr val="FF0000"/>
                </a:solidFill>
                <a:latin typeface="Times New Roman"/>
                <a:ea typeface="Times New Roman"/>
              </a:rPr>
              <a:t>Note  </a:t>
            </a:r>
            <a:endParaRPr lang="en-US" sz="2800" dirty="0">
              <a:latin typeface="Arial"/>
              <a:ea typeface="Times New Roman"/>
            </a:endParaRPr>
          </a:p>
          <a:p>
            <a:pPr algn="just">
              <a:lnSpc>
                <a:spcPct val="115000"/>
              </a:lnSpc>
              <a:spcAft>
                <a:spcPts val="0"/>
              </a:spcAft>
            </a:pPr>
            <a:r>
              <a:rPr lang="en-US" dirty="0">
                <a:solidFill>
                  <a:srgbClr val="4F81BD"/>
                </a:solidFill>
                <a:latin typeface="Times New Roman"/>
                <a:ea typeface="Times New Roman"/>
              </a:rPr>
              <a:t> All symptoms can be precipitated by </a:t>
            </a:r>
            <a:r>
              <a:rPr lang="en-US" dirty="0" smtClean="0">
                <a:solidFill>
                  <a:srgbClr val="4F81BD"/>
                </a:solidFill>
                <a:latin typeface="Times New Roman"/>
                <a:ea typeface="Times New Roman"/>
              </a:rPr>
              <a:t>heat </a:t>
            </a:r>
            <a:r>
              <a:rPr lang="en-US" dirty="0">
                <a:solidFill>
                  <a:srgbClr val="4F81BD"/>
                </a:solidFill>
                <a:latin typeface="Times New Roman"/>
                <a:ea typeface="Times New Roman"/>
              </a:rPr>
              <a:t>(e.g. "after hot bath the patient complains of blurring of vision) </a:t>
            </a:r>
            <a:endParaRPr lang="en-US" sz="2800" dirty="0">
              <a:latin typeface="Arial"/>
              <a:ea typeface="Times New Roman"/>
            </a:endParaRPr>
          </a:p>
          <a:p>
            <a:endParaRPr lang="en-US" dirty="0"/>
          </a:p>
        </p:txBody>
      </p:sp>
    </p:spTree>
    <p:extLst>
      <p:ext uri="{BB962C8B-B14F-4D97-AF65-F5344CB8AC3E}">
        <p14:creationId xmlns:p14="http://schemas.microsoft.com/office/powerpoint/2010/main" val="9048220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141</TotalTime>
  <Words>1149</Words>
  <Application>Microsoft Office PowerPoint</Application>
  <PresentationFormat>On-screen Show (4:3)</PresentationFormat>
  <Paragraphs>165</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Adjacency</vt:lpstr>
      <vt:lpstr>PowerPoint Presentation</vt:lpstr>
      <vt:lpstr>PowerPoint Presentation</vt:lpstr>
      <vt:lpstr>PowerPoint Presentation</vt:lpstr>
      <vt:lpstr>PowerPoint Presentation</vt:lpstr>
      <vt:lpstr>PowerPoint Presentation</vt:lpstr>
      <vt:lpstr>PowerPoint Presentation</vt:lpstr>
      <vt:lpstr>pathophysiology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MRI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Symptomatic therapy</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15</cp:revision>
  <dcterms:created xsi:type="dcterms:W3CDTF">2006-08-16T00:00:00Z</dcterms:created>
  <dcterms:modified xsi:type="dcterms:W3CDTF">2019-03-04T17:36:55Z</dcterms:modified>
</cp:coreProperties>
</file>