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7" r:id="rId5"/>
    <p:sldId id="276" r:id="rId6"/>
    <p:sldId id="260" r:id="rId7"/>
    <p:sldId id="261" r:id="rId8"/>
    <p:sldId id="262" r:id="rId9"/>
    <p:sldId id="263" r:id="rId10"/>
    <p:sldId id="264" r:id="rId11"/>
    <p:sldId id="265" r:id="rId12"/>
    <p:sldId id="266" r:id="rId13"/>
    <p:sldId id="267" r:id="rId14"/>
    <p:sldId id="268" r:id="rId15"/>
    <p:sldId id="269" r:id="rId16"/>
    <p:sldId id="278" r:id="rId17"/>
    <p:sldId id="270" r:id="rId18"/>
    <p:sldId id="271" r:id="rId19"/>
    <p:sldId id="272" r:id="rId20"/>
    <p:sldId id="273" r:id="rId21"/>
    <p:sldId id="274"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3/18/2019</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3/18/2019</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solidFill>
                  <a:srgbClr val="FF0000"/>
                </a:solidFill>
              </a:rPr>
              <a:t>Movement disorders</a:t>
            </a:r>
            <a:endParaRPr lang="en-US" sz="4800" b="1" dirty="0">
              <a:solidFill>
                <a:srgbClr val="FF0000"/>
              </a:solidFill>
            </a:endParaRPr>
          </a:p>
        </p:txBody>
      </p:sp>
    </p:spTree>
    <p:extLst>
      <p:ext uri="{BB962C8B-B14F-4D97-AF65-F5344CB8AC3E}">
        <p14:creationId xmlns:p14="http://schemas.microsoft.com/office/powerpoint/2010/main" val="315420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marL="0" indent="0">
              <a:buNone/>
            </a:pPr>
            <a:r>
              <a:rPr lang="en-US" b="1" u="sng" dirty="0">
                <a:solidFill>
                  <a:srgbClr val="FF0000"/>
                </a:solidFill>
                <a:latin typeface="Times New Roman" pitchFamily="18" charset="0"/>
                <a:cs typeface="Times New Roman" pitchFamily="18" charset="0"/>
              </a:rPr>
              <a:t>gait abnormality </a:t>
            </a:r>
          </a:p>
          <a:p>
            <a:r>
              <a:rPr lang="en-US" dirty="0">
                <a:latin typeface="Times New Roman" pitchFamily="18" charset="0"/>
                <a:cs typeface="Times New Roman" pitchFamily="18" charset="0"/>
              </a:rPr>
              <a:t>Slow to start walking </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Rapid, small steps, tendency to run </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festination) </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Reduced arm </a:t>
            </a:r>
            <a:r>
              <a:rPr lang="en-US" dirty="0" smtClean="0">
                <a:latin typeface="Times New Roman" pitchFamily="18" charset="0"/>
                <a:cs typeface="Times New Roman" pitchFamily="18" charset="0"/>
              </a:rPr>
              <a:t>swing. </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Impaired balance on turning </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214738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marL="0" indent="0">
              <a:buNone/>
            </a:pPr>
            <a:r>
              <a:rPr lang="en-US" b="1" u="sng" dirty="0">
                <a:solidFill>
                  <a:srgbClr val="FF0000"/>
                </a:solidFill>
              </a:rPr>
              <a:t>Diagnosis</a:t>
            </a:r>
            <a:r>
              <a:rPr lang="en-US" dirty="0"/>
              <a:t> </a:t>
            </a:r>
          </a:p>
          <a:p>
            <a:r>
              <a:rPr lang="en-US" dirty="0"/>
              <a:t>There is no specific diagnostic test , it is mainly clinical diagnosis </a:t>
            </a:r>
          </a:p>
          <a:p>
            <a:r>
              <a:rPr lang="en-US" dirty="0"/>
              <a:t>Bradykinesia must be present with at least two of the following: </a:t>
            </a:r>
          </a:p>
          <a:p>
            <a:pPr>
              <a:buFont typeface="Wingdings" pitchFamily="2" charset="2"/>
              <a:buChar char="Ø"/>
            </a:pPr>
            <a:r>
              <a:rPr lang="en-US" dirty="0"/>
              <a:t>     limb muscle rigidity</a:t>
            </a:r>
          </a:p>
          <a:p>
            <a:pPr>
              <a:buFont typeface="Wingdings" pitchFamily="2" charset="2"/>
              <a:buChar char="Ø"/>
            </a:pPr>
            <a:r>
              <a:rPr lang="en-US" dirty="0"/>
              <a:t>     resting tremor (abolished with movement)</a:t>
            </a:r>
          </a:p>
          <a:p>
            <a:pPr>
              <a:buFont typeface="Wingdings" pitchFamily="2" charset="2"/>
              <a:buChar char="Ø"/>
            </a:pPr>
            <a:r>
              <a:rPr lang="en-US" dirty="0"/>
              <a:t>     postural  instability. </a:t>
            </a:r>
          </a:p>
          <a:p>
            <a:endParaRPr lang="en-US" dirty="0"/>
          </a:p>
        </p:txBody>
      </p:sp>
    </p:spTree>
    <p:extLst>
      <p:ext uri="{BB962C8B-B14F-4D97-AF65-F5344CB8AC3E}">
        <p14:creationId xmlns:p14="http://schemas.microsoft.com/office/powerpoint/2010/main" val="2306831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2800" b="1" u="sng" dirty="0">
                <a:solidFill>
                  <a:srgbClr val="FF0000"/>
                </a:solidFill>
                <a:latin typeface="Times New Roman" pitchFamily="18" charset="0"/>
                <a:cs typeface="Times New Roman" pitchFamily="18" charset="0"/>
              </a:rPr>
              <a:t>Management </a:t>
            </a:r>
            <a:endParaRPr lang="en-US" sz="2800" b="1" u="sng" dirty="0" smtClean="0">
              <a:solidFill>
                <a:srgbClr val="FF0000"/>
              </a:solidFill>
              <a:latin typeface="Times New Roman" pitchFamily="18" charset="0"/>
              <a:cs typeface="Times New Roman" pitchFamily="18" charset="0"/>
            </a:endParaRPr>
          </a:p>
          <a:p>
            <a:pPr>
              <a:buFont typeface="Wingdings" pitchFamily="2" charset="2"/>
              <a:buChar char="ü"/>
            </a:pPr>
            <a:r>
              <a:rPr lang="en-US" sz="2800" dirty="0">
                <a:solidFill>
                  <a:schemeClr val="tx2"/>
                </a:solidFill>
                <a:latin typeface="Times New Roman" pitchFamily="18" charset="0"/>
                <a:cs typeface="Times New Roman" pitchFamily="18" charset="0"/>
              </a:rPr>
              <a:t>Drug </a:t>
            </a:r>
            <a:r>
              <a:rPr lang="en-US" sz="2800" dirty="0" smtClean="0">
                <a:solidFill>
                  <a:schemeClr val="tx2"/>
                </a:solidFill>
                <a:latin typeface="Times New Roman" pitchFamily="18" charset="0"/>
                <a:cs typeface="Times New Roman" pitchFamily="18" charset="0"/>
              </a:rPr>
              <a:t>therapy</a:t>
            </a:r>
          </a:p>
          <a:p>
            <a:r>
              <a:rPr lang="en-US" sz="2800" b="1" dirty="0">
                <a:solidFill>
                  <a:schemeClr val="tx2"/>
                </a:solidFill>
                <a:latin typeface="Times New Roman" pitchFamily="18" charset="0"/>
                <a:cs typeface="Times New Roman" pitchFamily="18" charset="0"/>
              </a:rPr>
              <a:t>Levodopa</a:t>
            </a:r>
            <a:r>
              <a:rPr lang="en-US" sz="2800" dirty="0">
                <a:latin typeface="Times New Roman" pitchFamily="18" charset="0"/>
                <a:cs typeface="Times New Roman" pitchFamily="18" charset="0"/>
              </a:rPr>
              <a:t> combined with a peripheral-acting dopa-decarboxylase inhibitor provides the mainstay of treatment in Parkinson's disease </a:t>
            </a:r>
            <a:endParaRPr lang="en-US" sz="2800" dirty="0" smtClean="0">
              <a:latin typeface="Times New Roman" pitchFamily="18" charset="0"/>
              <a:cs typeface="Times New Roman" pitchFamily="18" charset="0"/>
            </a:endParaRPr>
          </a:p>
          <a:p>
            <a:r>
              <a:rPr lang="en-US" sz="2800" dirty="0">
                <a:latin typeface="Times New Roman" pitchFamily="18" charset="0"/>
                <a:cs typeface="Times New Roman" pitchFamily="18" charset="0"/>
              </a:rPr>
              <a:t>TWO decarboxylate inhibitor </a:t>
            </a:r>
            <a:r>
              <a:rPr lang="en-US" sz="2800" dirty="0" smtClean="0">
                <a:latin typeface="Times New Roman" pitchFamily="18" charset="0"/>
                <a:cs typeface="Times New Roman" pitchFamily="18" charset="0"/>
              </a:rPr>
              <a:t>(Carbidopa;beneserazide) </a:t>
            </a:r>
            <a:r>
              <a:rPr lang="en-US" sz="2800" dirty="0">
                <a:latin typeface="Times New Roman" pitchFamily="18" charset="0"/>
                <a:cs typeface="Times New Roman" pitchFamily="18" charset="0"/>
              </a:rPr>
              <a:t>are combined with the </a:t>
            </a:r>
            <a:endParaRPr lang="en-US" sz="2800" dirty="0" smtClean="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L-dopa to prevent peripheral decarboxylation (reduce side effects) and increase the amount supplied to the </a:t>
            </a:r>
            <a:r>
              <a:rPr lang="en-US" sz="2800" dirty="0" smtClean="0">
                <a:latin typeface="Times New Roman" pitchFamily="18" charset="0"/>
                <a:cs typeface="Times New Roman" pitchFamily="18" charset="0"/>
              </a:rPr>
              <a:t>CNS.</a:t>
            </a:r>
          </a:p>
          <a:p>
            <a:r>
              <a:rPr lang="en-US" sz="2800" dirty="0">
                <a:latin typeface="Times New Roman" pitchFamily="18" charset="0"/>
                <a:cs typeface="Times New Roman" pitchFamily="18" charset="0"/>
              </a:rPr>
              <a:t>it is contraindicated in cases of MYLOMA ,PEPTIC ULCER and </a:t>
            </a:r>
            <a:r>
              <a:rPr lang="en-US" sz="2800" dirty="0" smtClean="0">
                <a:latin typeface="Times New Roman" pitchFamily="18" charset="0"/>
                <a:cs typeface="Times New Roman" pitchFamily="18" charset="0"/>
              </a:rPr>
              <a:t>myocardial infarction </a:t>
            </a:r>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376044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dirty="0">
                <a:latin typeface="Times New Roman" pitchFamily="18" charset="0"/>
                <a:cs typeface="Times New Roman" pitchFamily="18" charset="0"/>
              </a:rPr>
              <a:t>There are two important phenomena in using L-dopa: </a:t>
            </a:r>
          </a:p>
          <a:p>
            <a:r>
              <a:rPr lang="en-US" u="sng" dirty="0" smtClean="0">
                <a:solidFill>
                  <a:srgbClr val="FF0000"/>
                </a:solidFill>
                <a:latin typeface="Times New Roman" pitchFamily="18" charset="0"/>
                <a:cs typeface="Times New Roman" pitchFamily="18" charset="0"/>
              </a:rPr>
              <a:t>END-of-Dose </a:t>
            </a:r>
            <a:r>
              <a:rPr lang="en-US" u="sng" dirty="0">
                <a:solidFill>
                  <a:srgbClr val="FF0000"/>
                </a:solidFill>
                <a:latin typeface="Times New Roman" pitchFamily="18" charset="0"/>
                <a:cs typeface="Times New Roman" pitchFamily="18" charset="0"/>
              </a:rPr>
              <a:t>deterioration</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means loss of efficacy of the dose at the end of the course of treatment or end of the day, this is treated by small more frequent dose or using other drugs </a:t>
            </a:r>
          </a:p>
          <a:p>
            <a:r>
              <a:rPr lang="en-US" u="sng" dirty="0">
                <a:solidFill>
                  <a:srgbClr val="FF0000"/>
                </a:solidFill>
                <a:latin typeface="Times New Roman" pitchFamily="18" charset="0"/>
                <a:cs typeface="Times New Roman" pitchFamily="18" charset="0"/>
              </a:rPr>
              <a:t>ON-off</a:t>
            </a:r>
            <a:r>
              <a:rPr lang="en-US" dirty="0">
                <a:latin typeface="Times New Roman" pitchFamily="18" charset="0"/>
                <a:cs typeface="Times New Roman" pitchFamily="18" charset="0"/>
              </a:rPr>
              <a:t>- : more serious, means sudden loss of efficacy following taking the L-dopa (sudden freezing) .treated by SC injection of apomorphine (dopamine agonist) or use other drugs </a:t>
            </a:r>
          </a:p>
          <a:p>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787709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buNone/>
            </a:pPr>
            <a:r>
              <a:rPr lang="en-US" b="1" dirty="0">
                <a:solidFill>
                  <a:schemeClr val="tx2"/>
                </a:solidFill>
                <a:latin typeface="Times New Roman" pitchFamily="18" charset="0"/>
                <a:cs typeface="Times New Roman" pitchFamily="18" charset="0"/>
              </a:rPr>
              <a:t>Dopamine receptor </a:t>
            </a:r>
            <a:r>
              <a:rPr lang="en-US" b="1" dirty="0" smtClean="0">
                <a:solidFill>
                  <a:schemeClr val="tx2"/>
                </a:solidFill>
                <a:latin typeface="Times New Roman" pitchFamily="18" charset="0"/>
                <a:cs typeface="Times New Roman" pitchFamily="18" charset="0"/>
              </a:rPr>
              <a:t>agonists</a:t>
            </a:r>
          </a:p>
          <a:p>
            <a:pPr>
              <a:buFont typeface="Wingdings" pitchFamily="2" charset="2"/>
              <a:buChar char="§"/>
            </a:pPr>
            <a:r>
              <a:rPr lang="en-US" dirty="0">
                <a:latin typeface="Times New Roman" pitchFamily="18" charset="0"/>
                <a:cs typeface="Times New Roman" pitchFamily="18" charset="0"/>
              </a:rPr>
              <a:t>Bromocriptine </a:t>
            </a:r>
          </a:p>
          <a:p>
            <a:pPr>
              <a:buFont typeface="Wingdings" pitchFamily="2" charset="2"/>
              <a:buChar char="ü"/>
            </a:pPr>
            <a:r>
              <a:rPr lang="en-US" dirty="0">
                <a:latin typeface="Times New Roman" pitchFamily="18" charset="0"/>
                <a:cs typeface="Times New Roman" pitchFamily="18" charset="0"/>
              </a:rPr>
              <a:t>Pergolide </a:t>
            </a:r>
          </a:p>
          <a:p>
            <a:pPr>
              <a:buFont typeface="Wingdings" pitchFamily="2" charset="2"/>
              <a:buChar char="ü"/>
            </a:pPr>
            <a:r>
              <a:rPr lang="en-US" dirty="0" smtClean="0">
                <a:latin typeface="Times New Roman" pitchFamily="18" charset="0"/>
                <a:cs typeface="Times New Roman" pitchFamily="18" charset="0"/>
              </a:rPr>
              <a:t>Ropinerole </a:t>
            </a:r>
            <a:endParaRPr lang="en-US" dirty="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Pramipexole </a:t>
            </a:r>
          </a:p>
          <a:p>
            <a:pPr>
              <a:buFont typeface="Wingdings" pitchFamily="2" charset="2"/>
              <a:buChar char="ü"/>
            </a:pPr>
            <a:r>
              <a:rPr lang="en-US" dirty="0" smtClean="0">
                <a:latin typeface="Times New Roman" pitchFamily="18" charset="0"/>
                <a:cs typeface="Times New Roman" pitchFamily="18" charset="0"/>
              </a:rPr>
              <a:t>Cabergoline </a:t>
            </a:r>
            <a:endParaRPr lang="en-US" dirty="0">
              <a:latin typeface="Times New Roman" pitchFamily="18" charset="0"/>
              <a:cs typeface="Times New Roman" pitchFamily="18" charset="0"/>
            </a:endParaRPr>
          </a:p>
          <a:p>
            <a:pPr>
              <a:buFont typeface="Wingdings" pitchFamily="2" charset="2"/>
              <a:buChar char="§"/>
            </a:pPr>
            <a:r>
              <a:rPr lang="en-US" dirty="0">
                <a:latin typeface="Times New Roman" pitchFamily="18" charset="0"/>
                <a:cs typeface="Times New Roman" pitchFamily="18" charset="0"/>
              </a:rPr>
              <a:t>Apomorphine (SC) </a:t>
            </a:r>
          </a:p>
          <a:p>
            <a:pPr marL="0" indent="0">
              <a:buNone/>
            </a:pPr>
            <a:r>
              <a:rPr lang="en-US" dirty="0">
                <a:latin typeface="Times New Roman" pitchFamily="18" charset="0"/>
                <a:cs typeface="Times New Roman" pitchFamily="18" charset="0"/>
              </a:rPr>
              <a:t>Could be Added-on to L-dopa or used as monotherapy , initiated with low dose and increase gradually , sudden-onset sleep is serious especially with Pramipexole</a:t>
            </a:r>
          </a:p>
        </p:txBody>
      </p:sp>
    </p:spTree>
    <p:extLst>
      <p:ext uri="{BB962C8B-B14F-4D97-AF65-F5344CB8AC3E}">
        <p14:creationId xmlns:p14="http://schemas.microsoft.com/office/powerpoint/2010/main" val="2238779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dirty="0">
                <a:latin typeface="Times New Roman" pitchFamily="18" charset="0"/>
                <a:cs typeface="Times New Roman" pitchFamily="18" charset="0"/>
              </a:rPr>
              <a:t> </a:t>
            </a:r>
            <a:r>
              <a:rPr lang="en-US" u="sng" dirty="0">
                <a:solidFill>
                  <a:srgbClr val="FF0000"/>
                </a:solidFill>
                <a:latin typeface="Times New Roman" pitchFamily="18" charset="0"/>
                <a:cs typeface="Times New Roman" pitchFamily="18" charset="0"/>
              </a:rPr>
              <a:t>Anticholinergic drug</a:t>
            </a:r>
          </a:p>
          <a:p>
            <a:r>
              <a:rPr lang="en-US" dirty="0">
                <a:latin typeface="Times New Roman" pitchFamily="18" charset="0"/>
                <a:cs typeface="Times New Roman" pitchFamily="18" charset="0"/>
              </a:rPr>
              <a:t>Dopamine depletion lead to hypercholinergic state. </a:t>
            </a:r>
          </a:p>
          <a:p>
            <a:r>
              <a:rPr lang="en-US" dirty="0" smtClean="0">
                <a:latin typeface="Times New Roman" pitchFamily="18" charset="0"/>
                <a:cs typeface="Times New Roman" pitchFamily="18" charset="0"/>
              </a:rPr>
              <a:t>Trihexyphenidyl (</a:t>
            </a:r>
            <a:r>
              <a:rPr lang="en-US" dirty="0">
                <a:latin typeface="Times New Roman" pitchFamily="18" charset="0"/>
                <a:cs typeface="Times New Roman" pitchFamily="18" charset="0"/>
              </a:rPr>
              <a:t>artane), benztropine . </a:t>
            </a:r>
          </a:p>
          <a:p>
            <a:r>
              <a:rPr lang="en-US" dirty="0">
                <a:latin typeface="Times New Roman" pitchFamily="18" charset="0"/>
                <a:cs typeface="Times New Roman" pitchFamily="18" charset="0"/>
              </a:rPr>
              <a:t>Use early in the course, mainly affect tremor predominates with lesser effect in bradykinesia. </a:t>
            </a:r>
          </a:p>
          <a:p>
            <a:r>
              <a:rPr lang="en-US" dirty="0">
                <a:latin typeface="Times New Roman" pitchFamily="18" charset="0"/>
                <a:cs typeface="Times New Roman" pitchFamily="18" charset="0"/>
              </a:rPr>
              <a:t>Start with small dose and increase gradually. </a:t>
            </a:r>
          </a:p>
          <a:p>
            <a:r>
              <a:rPr lang="en-US" dirty="0">
                <a:latin typeface="Times New Roman" pitchFamily="18" charset="0"/>
                <a:cs typeface="Times New Roman" pitchFamily="18" charset="0"/>
              </a:rPr>
              <a:t>It has three serious side effects: acute glaucoma, prostate enlargement and confusion and hallucination.</a:t>
            </a:r>
          </a:p>
          <a:p>
            <a:endParaRPr lang="en-US" dirty="0"/>
          </a:p>
        </p:txBody>
      </p:sp>
    </p:spTree>
    <p:extLst>
      <p:ext uri="{BB962C8B-B14F-4D97-AF65-F5344CB8AC3E}">
        <p14:creationId xmlns:p14="http://schemas.microsoft.com/office/powerpoint/2010/main" val="3086950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en-US" b="1" dirty="0" smtClean="0">
                <a:solidFill>
                  <a:schemeClr val="tx2"/>
                </a:solidFill>
                <a:latin typeface="Times New Roman" pitchFamily="18" charset="0"/>
                <a:cs typeface="Times New Roman" pitchFamily="18" charset="0"/>
              </a:rPr>
              <a:t>Amantadine</a:t>
            </a:r>
          </a:p>
          <a:p>
            <a:pPr marL="0" indent="0">
              <a:buNone/>
            </a:pPr>
            <a:r>
              <a:rPr lang="en-US" dirty="0">
                <a:latin typeface="Times New Roman" pitchFamily="18" charset="0"/>
                <a:cs typeface="Times New Roman" pitchFamily="18" charset="0"/>
              </a:rPr>
              <a:t>particularly useful in controlling the </a:t>
            </a:r>
            <a:r>
              <a:rPr lang="en-US" dirty="0" err="1">
                <a:latin typeface="Times New Roman" pitchFamily="18" charset="0"/>
                <a:cs typeface="Times New Roman" pitchFamily="18" charset="0"/>
              </a:rPr>
              <a:t>dyskinesias</a:t>
            </a:r>
            <a:r>
              <a:rPr lang="en-US" dirty="0">
                <a:latin typeface="Times New Roman" pitchFamily="18" charset="0"/>
                <a:cs typeface="Times New Roman" pitchFamily="18" charset="0"/>
              </a:rPr>
              <a:t> produced by dopaminergic treatment later in the disease</a:t>
            </a:r>
            <a:r>
              <a:rPr lang="en-US" dirty="0" smtClean="0">
                <a:latin typeface="Times New Roman" pitchFamily="18" charset="0"/>
                <a:cs typeface="Times New Roman" pitchFamily="18" charset="0"/>
              </a:rPr>
              <a:t>.</a:t>
            </a:r>
          </a:p>
          <a:p>
            <a:r>
              <a:rPr lang="en-US" b="1" dirty="0" smtClean="0">
                <a:solidFill>
                  <a:schemeClr val="tx2"/>
                </a:solidFill>
                <a:latin typeface="Times New Roman" pitchFamily="18" charset="0"/>
                <a:cs typeface="Times New Roman" pitchFamily="18" charset="0"/>
              </a:rPr>
              <a:t>Selegiline</a:t>
            </a:r>
          </a:p>
          <a:p>
            <a:pPr marL="0" indent="0">
              <a:buNone/>
            </a:pPr>
            <a:r>
              <a:rPr lang="en-US" dirty="0">
                <a:latin typeface="Times New Roman" pitchFamily="18" charset="0"/>
                <a:cs typeface="Times New Roman" pitchFamily="18" charset="0"/>
              </a:rPr>
              <a:t>Evidence that it slows the progression of the disease is highly controversial</a:t>
            </a:r>
          </a:p>
        </p:txBody>
      </p:sp>
    </p:spTree>
    <p:extLst>
      <p:ext uri="{BB962C8B-B14F-4D97-AF65-F5344CB8AC3E}">
        <p14:creationId xmlns:p14="http://schemas.microsoft.com/office/powerpoint/2010/main" val="3529686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sz="4000" b="1" u="sng" dirty="0">
                <a:solidFill>
                  <a:srgbClr val="C00000"/>
                </a:solidFill>
                <a:latin typeface="Times New Roman" pitchFamily="18" charset="0"/>
                <a:cs typeface="Times New Roman" pitchFamily="18" charset="0"/>
              </a:rPr>
              <a:t>Dystonia </a:t>
            </a:r>
            <a:endParaRPr lang="en-US" sz="4000" b="1" u="sng" dirty="0" smtClean="0">
              <a:solidFill>
                <a:srgbClr val="C00000"/>
              </a:solidFill>
              <a:latin typeface="Times New Roman" pitchFamily="18" charset="0"/>
              <a:cs typeface="Times New Roman" pitchFamily="18" charset="0"/>
            </a:endParaRPr>
          </a:p>
          <a:p>
            <a:r>
              <a:rPr lang="en-US" dirty="0" smtClean="0">
                <a:latin typeface="Times New Roman" pitchFamily="18" charset="0"/>
                <a:cs typeface="Times New Roman" pitchFamily="18" charset="0"/>
              </a:rPr>
              <a:t>is a movement disorder</a:t>
            </a:r>
            <a:r>
              <a:rPr lang="en-US" dirty="0">
                <a:latin typeface="Times New Roman" pitchFamily="18" charset="0"/>
                <a:cs typeface="Times New Roman" pitchFamily="18" charset="0"/>
              </a:rPr>
              <a:t> that causes involuntary contractions of </a:t>
            </a:r>
            <a:r>
              <a:rPr lang="en-US" dirty="0" smtClean="0">
                <a:latin typeface="Times New Roman" pitchFamily="18" charset="0"/>
                <a:cs typeface="Times New Roman" pitchFamily="18" charset="0"/>
              </a:rPr>
              <a:t>muscles</a:t>
            </a:r>
            <a:r>
              <a:rPr lang="en-US" dirty="0">
                <a:latin typeface="Times New Roman" pitchFamily="18" charset="0"/>
                <a:cs typeface="Times New Roman" pitchFamily="18" charset="0"/>
              </a:rPr>
              <a:t>. These contractions result in twisting and repetitive movements. Sometimes they are painful</a:t>
            </a:r>
            <a:r>
              <a:rPr lang="en-US" dirty="0" smtClean="0">
                <a:latin typeface="Times New Roman" pitchFamily="18" charset="0"/>
                <a:cs typeface="Times New Roman" pitchFamily="18" charset="0"/>
              </a:rPr>
              <a:t>.</a:t>
            </a:r>
          </a:p>
          <a:p>
            <a:r>
              <a:rPr lang="en-US" b="1" dirty="0">
                <a:solidFill>
                  <a:srgbClr val="C00000"/>
                </a:solidFill>
                <a:latin typeface="Times New Roman" pitchFamily="18" charset="0"/>
                <a:cs typeface="Times New Roman" pitchFamily="18" charset="0"/>
              </a:rPr>
              <a:t>Drug Induced Dystonia</a:t>
            </a:r>
            <a:r>
              <a:rPr lang="en-US" dirty="0" smtClean="0">
                <a:solidFill>
                  <a:srgbClr val="C00000"/>
                </a:solidFill>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 large number of drugs are capable of causing </a:t>
            </a:r>
            <a:r>
              <a:rPr lang="en-US" b="1" dirty="0" smtClean="0">
                <a:latin typeface="Times New Roman" pitchFamily="18" charset="0"/>
                <a:cs typeface="Times New Roman" pitchFamily="18" charset="0"/>
              </a:rPr>
              <a:t>dystonia</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In most cases, people develop an acute dystonic reaction resulting after a one-time exposure.</a:t>
            </a:r>
          </a:p>
        </p:txBody>
      </p:sp>
    </p:spTree>
    <p:extLst>
      <p:ext uri="{BB962C8B-B14F-4D97-AF65-F5344CB8AC3E}">
        <p14:creationId xmlns:p14="http://schemas.microsoft.com/office/powerpoint/2010/main" val="1072793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b="1" dirty="0">
                <a:latin typeface="Times New Roman" pitchFamily="18" charset="0"/>
                <a:cs typeface="Times New Roman" pitchFamily="18" charset="0"/>
              </a:rPr>
              <a:t>The most common drugs leading to dystonia are:</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Antipsychotics – haloperidol and fluphenazine (more potent); chlorpromazine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Atypical </a:t>
            </a:r>
            <a:r>
              <a:rPr lang="en-US" dirty="0">
                <a:latin typeface="Times New Roman" pitchFamily="18" charset="0"/>
                <a:cs typeface="Times New Roman" pitchFamily="18" charset="0"/>
              </a:rPr>
              <a:t>antipsychotics – quetiapine, olanzapine, risperidone, etc. (low incidence)</a:t>
            </a:r>
          </a:p>
          <a:p>
            <a:r>
              <a:rPr lang="en-US" dirty="0">
                <a:latin typeface="Times New Roman" pitchFamily="18" charset="0"/>
                <a:cs typeface="Times New Roman" pitchFamily="18" charset="0"/>
              </a:rPr>
              <a:t>Anti-emetics – prochlorperazine, </a:t>
            </a:r>
            <a:r>
              <a:rPr lang="en-US" dirty="0" smtClean="0">
                <a:latin typeface="Times New Roman" pitchFamily="18" charset="0"/>
                <a:cs typeface="Times New Roman" pitchFamily="18" charset="0"/>
              </a:rPr>
              <a:t>promethazine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98115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b="1" u="sng" dirty="0">
                <a:solidFill>
                  <a:srgbClr val="FF0000"/>
                </a:solidFill>
                <a:latin typeface="Times New Roman" pitchFamily="18" charset="0"/>
                <a:cs typeface="Times New Roman" pitchFamily="18" charset="0"/>
              </a:rPr>
              <a:t>Essential Familial Tremor </a:t>
            </a:r>
          </a:p>
          <a:p>
            <a:pPr marL="0" indent="0">
              <a:buNone/>
            </a:pPr>
            <a:r>
              <a:rPr lang="en-US" b="1" i="1" dirty="0">
                <a:solidFill>
                  <a:srgbClr val="FF0000"/>
                </a:solidFill>
                <a:latin typeface="Times New Roman" pitchFamily="18" charset="0"/>
                <a:cs typeface="Times New Roman" pitchFamily="18" charset="0"/>
              </a:rPr>
              <a:t>The most important feature is bilateral (symmetrical) and affection to upper limb more than lower limb .</a:t>
            </a:r>
            <a:endParaRPr lang="en-US" dirty="0">
              <a:solidFill>
                <a:srgbClr val="FF0000"/>
              </a:solidFill>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Essential tremor (ET) is the most common involuntary movement disorder, affecting ~5–10 million individuals in the United States alone.</a:t>
            </a:r>
          </a:p>
          <a:p>
            <a:pPr marL="0" indent="0">
              <a:buNone/>
            </a:pPr>
            <a:r>
              <a:rPr lang="en-US" dirty="0">
                <a:latin typeface="Times New Roman" pitchFamily="18" charset="0"/>
                <a:cs typeface="Times New Roman" pitchFamily="18" charset="0"/>
              </a:rPr>
              <a:t>Worse slowly over many years </a:t>
            </a:r>
          </a:p>
          <a:p>
            <a:pPr marL="0" indent="0">
              <a:buNone/>
            </a:pPr>
            <a:r>
              <a:rPr lang="en-US" dirty="0">
                <a:latin typeface="Times New Roman" pitchFamily="18" charset="0"/>
                <a:cs typeface="Times New Roman" pitchFamily="18" charset="0"/>
              </a:rPr>
              <a:t>10% lave family history (AD) </a:t>
            </a:r>
          </a:p>
          <a:p>
            <a:pPr marL="0" indent="0">
              <a:buNone/>
            </a:pPr>
            <a:r>
              <a:rPr lang="en-US" dirty="0">
                <a:latin typeface="Times New Roman" pitchFamily="18" charset="0"/>
                <a:cs typeface="Times New Roman" pitchFamily="18" charset="0"/>
              </a:rPr>
              <a:t>Disability due to mainly social embarrassment</a:t>
            </a:r>
          </a:p>
          <a:p>
            <a:pPr marL="0" indent="0">
              <a:buNone/>
            </a:pPr>
            <a:r>
              <a:rPr lang="en-US" dirty="0">
                <a:latin typeface="Times New Roman" pitchFamily="18" charset="0"/>
                <a:cs typeface="Times New Roman" pitchFamily="18" charset="0"/>
              </a:rPr>
              <a:t>Normal neurological exam (except for tremor) </a:t>
            </a:r>
          </a:p>
          <a:p>
            <a:pPr marL="0" indent="0">
              <a:buNone/>
            </a:pPr>
            <a:r>
              <a:rPr lang="en-US" dirty="0">
                <a:latin typeface="Times New Roman" pitchFamily="18" charset="0"/>
                <a:cs typeface="Times New Roman" pitchFamily="18" charset="0"/>
              </a:rPr>
              <a:t>Propranolol is the drug of choice, small amount of alcohol can, subside the tremor.</a:t>
            </a:r>
          </a:p>
          <a:p>
            <a:pPr marL="0" indent="0">
              <a:buNone/>
            </a:pPr>
            <a:r>
              <a:rPr lang="en-US" dirty="0">
                <a:latin typeface="Times New Roman" pitchFamily="18" charset="0"/>
                <a:cs typeface="Times New Roman" pitchFamily="18" charset="0"/>
              </a:rPr>
              <a:t>Pimidone is also effective if introduce slowly </a:t>
            </a:r>
          </a:p>
          <a:p>
            <a:endParaRPr lang="en-US" dirty="0"/>
          </a:p>
        </p:txBody>
      </p:sp>
    </p:spTree>
    <p:extLst>
      <p:ext uri="{BB962C8B-B14F-4D97-AF65-F5344CB8AC3E}">
        <p14:creationId xmlns:p14="http://schemas.microsoft.com/office/powerpoint/2010/main" val="1158093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marL="0" indent="0">
              <a:buNone/>
            </a:pPr>
            <a:r>
              <a:rPr lang="en-US" u="sng" dirty="0">
                <a:solidFill>
                  <a:srgbClr val="FF0000"/>
                </a:solidFill>
                <a:latin typeface="Times New Roman" pitchFamily="18" charset="0"/>
                <a:cs typeface="Times New Roman" pitchFamily="18" charset="0"/>
              </a:rPr>
              <a:t>Parkinson disease</a:t>
            </a:r>
            <a:r>
              <a:rPr lang="en-US" dirty="0">
                <a:latin typeface="Times New Roman" pitchFamily="18" charset="0"/>
                <a:cs typeface="Times New Roman" pitchFamily="18" charset="0"/>
              </a:rPr>
              <a:t>: is a disease with certain clinical features (idiopathic). </a:t>
            </a:r>
          </a:p>
          <a:p>
            <a:pPr marL="0" indent="0">
              <a:buNone/>
            </a:pPr>
            <a:r>
              <a:rPr lang="en-US" u="sng" dirty="0">
                <a:solidFill>
                  <a:srgbClr val="FF0000"/>
                </a:solidFill>
                <a:latin typeface="Times New Roman" pitchFamily="18" charset="0"/>
                <a:cs typeface="Times New Roman" pitchFamily="18" charset="0"/>
              </a:rPr>
              <a:t>Parkinson Syndrome </a:t>
            </a:r>
            <a:r>
              <a:rPr lang="en-US" dirty="0">
                <a:latin typeface="Times New Roman" pitchFamily="18" charset="0"/>
                <a:cs typeface="Times New Roman" pitchFamily="18" charset="0"/>
              </a:rPr>
              <a:t>(Parkinson plus):</a:t>
            </a:r>
          </a:p>
          <a:p>
            <a:pPr marL="0" indent="0">
              <a:buNone/>
            </a:pPr>
            <a:r>
              <a:rPr lang="en-US" dirty="0">
                <a:latin typeface="Times New Roman" pitchFamily="18" charset="0"/>
                <a:cs typeface="Times New Roman" pitchFamily="18" charset="0"/>
              </a:rPr>
              <a:t>a term includes a list of DDX contains many other diseases that have parkinsonian picture</a:t>
            </a:r>
            <a:r>
              <a:rPr lang="en-US" dirty="0" smtClean="0">
                <a:latin typeface="Times New Roman" pitchFamily="18" charset="0"/>
                <a:cs typeface="Times New Roman" pitchFamily="18" charset="0"/>
              </a:rPr>
              <a:t>.</a:t>
            </a:r>
          </a:p>
          <a:p>
            <a:pPr marL="0" indent="0">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r>
              <a:rPr lang="en-US" dirty="0"/>
              <a:t>Multiple systems atrophy (MSA</a:t>
            </a:r>
            <a:r>
              <a:rPr lang="en-US" dirty="0" smtClean="0"/>
              <a:t>)</a:t>
            </a:r>
          </a:p>
          <a:p>
            <a:r>
              <a:rPr lang="en-US" dirty="0"/>
              <a:t>Progressive supranuclear palsy</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1866699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pPr marL="0" indent="0">
              <a:buNone/>
            </a:pPr>
            <a:r>
              <a:rPr lang="en-US" sz="4400" b="1" dirty="0" smtClean="0">
                <a:solidFill>
                  <a:srgbClr val="C00000"/>
                </a:solidFill>
              </a:rPr>
              <a:t>Chorea</a:t>
            </a:r>
            <a:endParaRPr lang="en-US" b="1" dirty="0" smtClean="0">
              <a:solidFill>
                <a:srgbClr val="C00000"/>
              </a:solidFill>
            </a:endParaRPr>
          </a:p>
          <a:p>
            <a:pPr marL="0" indent="0">
              <a:buNone/>
            </a:pPr>
            <a:r>
              <a:rPr lang="en-US" dirty="0">
                <a:latin typeface="Times New Roman" pitchFamily="18" charset="0"/>
                <a:cs typeface="Times New Roman" pitchFamily="18" charset="0"/>
              </a:rPr>
              <a:t>a state of excessive, spontaneous movements, irregularly timed, non-repetitive, randomly distributed and abrupt in character. </a:t>
            </a:r>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322371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pPr marL="0" indent="0">
              <a:buNone/>
            </a:pPr>
            <a:r>
              <a:rPr lang="en-US" b="1" dirty="0">
                <a:solidFill>
                  <a:srgbClr val="C00000"/>
                </a:solidFill>
                <a:latin typeface="Times New Roman" pitchFamily="18" charset="0"/>
                <a:cs typeface="Times New Roman" pitchFamily="18" charset="0"/>
              </a:rPr>
              <a:t>HUNTINGTON'S </a:t>
            </a:r>
            <a:r>
              <a:rPr lang="en-US" b="1" dirty="0" smtClean="0">
                <a:solidFill>
                  <a:srgbClr val="C00000"/>
                </a:solidFill>
                <a:latin typeface="Times New Roman" pitchFamily="18" charset="0"/>
                <a:cs typeface="Times New Roman" pitchFamily="18" charset="0"/>
              </a:rPr>
              <a:t>DISEASE</a:t>
            </a:r>
          </a:p>
          <a:p>
            <a:r>
              <a:rPr lang="en-US" dirty="0">
                <a:latin typeface="Times New Roman" pitchFamily="18" charset="0"/>
                <a:cs typeface="Times New Roman" pitchFamily="18" charset="0"/>
              </a:rPr>
              <a:t>This is an inherited disorder with autosomal dominant transmission, affecting both males and females, and usually starting in adult </a:t>
            </a:r>
            <a:r>
              <a:rPr lang="en-US" dirty="0" smtClean="0">
                <a:latin typeface="Times New Roman" pitchFamily="18" charset="0"/>
                <a:cs typeface="Times New Roman" pitchFamily="18" charset="0"/>
              </a:rPr>
              <a:t>life</a:t>
            </a:r>
          </a:p>
          <a:p>
            <a:pPr marL="0" indent="0">
              <a:buNone/>
            </a:pPr>
            <a:r>
              <a:rPr lang="en-US" b="1" dirty="0">
                <a:solidFill>
                  <a:srgbClr val="C00000"/>
                </a:solidFill>
                <a:latin typeface="Times New Roman" pitchFamily="18" charset="0"/>
                <a:cs typeface="Times New Roman" pitchFamily="18" charset="0"/>
              </a:rPr>
              <a:t>Clinical features </a:t>
            </a:r>
            <a:endParaRPr lang="en-US" b="1" dirty="0" smtClean="0">
              <a:solidFill>
                <a:srgbClr val="C00000"/>
              </a:solidFill>
              <a:latin typeface="Times New Roman" pitchFamily="18" charset="0"/>
              <a:cs typeface="Times New Roman" pitchFamily="18" charset="0"/>
            </a:endParaRPr>
          </a:p>
          <a:p>
            <a:r>
              <a:rPr lang="en-US" dirty="0">
                <a:latin typeface="Times New Roman" pitchFamily="18" charset="0"/>
                <a:cs typeface="Times New Roman" pitchFamily="18" charset="0"/>
              </a:rPr>
              <a:t>Symptoms usually begin in middle adult life with the development of chorea, which gradually worsens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This is accompanied by cognitive impairment which often manifests initially as psychiatric symptoms, but later becomes frank </a:t>
            </a:r>
            <a:r>
              <a:rPr lang="en-US" dirty="0" smtClean="0">
                <a:latin typeface="Times New Roman" pitchFamily="18" charset="0"/>
                <a:cs typeface="Times New Roman" pitchFamily="18" charset="0"/>
              </a:rPr>
              <a:t>dementia.</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166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endParaRPr lang="en-US" dirty="0" smtClean="0">
              <a:latin typeface="Times New Roman" pitchFamily="18" charset="0"/>
              <a:cs typeface="Times New Roman" pitchFamily="18" charset="0"/>
            </a:endParaRPr>
          </a:p>
          <a:p>
            <a:pPr marL="0" indent="0">
              <a:buNone/>
            </a:pPr>
            <a:r>
              <a:rPr lang="en-US" b="1" dirty="0" smtClean="0">
                <a:solidFill>
                  <a:srgbClr val="C00000"/>
                </a:solidFill>
                <a:latin typeface="Times New Roman" pitchFamily="18" charset="0"/>
                <a:cs typeface="Times New Roman" pitchFamily="18" charset="0"/>
              </a:rPr>
              <a:t>Diagnosis</a:t>
            </a:r>
            <a:endParaRPr lang="en-US" b="1" dirty="0">
              <a:solidFill>
                <a:srgbClr val="C00000"/>
              </a:solidFill>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diagnosis is made clinically but is supported by the finding of atrophy of the caudate nucleus on CT or MRI. DNA analysis can be used to confirm the diagnosis and provide pre-symptomatic testing for other family members </a:t>
            </a:r>
            <a:endParaRPr lang="en-US" dirty="0" smtClean="0">
              <a:latin typeface="Times New Roman" pitchFamily="18" charset="0"/>
              <a:cs typeface="Times New Roman" pitchFamily="18" charset="0"/>
            </a:endParaRPr>
          </a:p>
          <a:p>
            <a:pPr marL="0" indent="0">
              <a:buNone/>
            </a:pPr>
            <a:r>
              <a:rPr lang="en-US" b="1" dirty="0" smtClean="0">
                <a:solidFill>
                  <a:srgbClr val="C00000"/>
                </a:solidFill>
                <a:latin typeface="Times New Roman" pitchFamily="18" charset="0"/>
                <a:cs typeface="Times New Roman" pitchFamily="18" charset="0"/>
              </a:rPr>
              <a:t>Management</a:t>
            </a:r>
          </a:p>
          <a:p>
            <a:r>
              <a:rPr lang="en-US" dirty="0">
                <a:latin typeface="Times New Roman" pitchFamily="18" charset="0"/>
                <a:cs typeface="Times New Roman" pitchFamily="18" charset="0"/>
              </a:rPr>
              <a:t>At present this is symptomatic only. The chorea may respond to tetrabenazine or dopamine antagonists such as </a:t>
            </a:r>
            <a:r>
              <a:rPr lang="en-US" dirty="0" smtClean="0">
                <a:latin typeface="Times New Roman" pitchFamily="18" charset="0"/>
                <a:cs typeface="Times New Roman" pitchFamily="18" charset="0"/>
              </a:rPr>
              <a:t>sulpiride.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88549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lstStyle/>
          <a:p>
            <a:r>
              <a:rPr lang="en-US" u="sng" dirty="0">
                <a:solidFill>
                  <a:srgbClr val="FF0000"/>
                </a:solidFill>
                <a:latin typeface="Times New Roman" pitchFamily="18" charset="0"/>
                <a:cs typeface="Times New Roman" pitchFamily="18" charset="0"/>
              </a:rPr>
              <a:t>Parkinson </a:t>
            </a:r>
            <a:r>
              <a:rPr lang="en-US" u="sng" dirty="0" smtClean="0">
                <a:solidFill>
                  <a:srgbClr val="FF0000"/>
                </a:solidFill>
                <a:latin typeface="Times New Roman" pitchFamily="18" charset="0"/>
                <a:cs typeface="Times New Roman" pitchFamily="18" charset="0"/>
              </a:rPr>
              <a:t>disease</a:t>
            </a:r>
          </a:p>
          <a:p>
            <a:pPr marL="0" indent="0">
              <a:buNone/>
            </a:pPr>
            <a:r>
              <a:rPr lang="en-US" sz="2400" dirty="0">
                <a:latin typeface="Times New Roman" pitchFamily="18" charset="0"/>
                <a:cs typeface="Times New Roman" pitchFamily="18" charset="0"/>
              </a:rPr>
              <a:t>The disease was discovered by Dr. James Parkinson </a:t>
            </a:r>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295400"/>
            <a:ext cx="6467475" cy="5029200"/>
          </a:xfrm>
          <a:prstGeom prst="rect">
            <a:avLst/>
          </a:prstGeom>
        </p:spPr>
      </p:pic>
    </p:spTree>
    <p:extLst>
      <p:ext uri="{BB962C8B-B14F-4D97-AF65-F5344CB8AC3E}">
        <p14:creationId xmlns:p14="http://schemas.microsoft.com/office/powerpoint/2010/main" val="349304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8922" y="76200"/>
            <a:ext cx="8046156" cy="6477000"/>
          </a:xfrm>
        </p:spPr>
      </p:pic>
    </p:spTree>
    <p:extLst>
      <p:ext uri="{BB962C8B-B14F-4D97-AF65-F5344CB8AC3E}">
        <p14:creationId xmlns:p14="http://schemas.microsoft.com/office/powerpoint/2010/main" val="2639159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b="1" u="sng" dirty="0">
                <a:solidFill>
                  <a:srgbClr val="FF0000"/>
                </a:solidFill>
              </a:rPr>
              <a:t>Clinical </a:t>
            </a:r>
            <a:r>
              <a:rPr lang="en-US" b="1" u="sng" dirty="0" smtClean="0">
                <a:solidFill>
                  <a:srgbClr val="FF0000"/>
                </a:solidFill>
              </a:rPr>
              <a:t>features</a:t>
            </a:r>
            <a:endParaRPr lang="en-US" b="1" u="sng" dirty="0">
              <a:solidFill>
                <a:srgbClr val="FF0000"/>
              </a:solidFill>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1 </a:t>
            </a:r>
            <a:r>
              <a:rPr lang="en-US" dirty="0">
                <a:latin typeface="Times New Roman" pitchFamily="18" charset="0"/>
                <a:cs typeface="Times New Roman" pitchFamily="18" charset="0"/>
              </a:rPr>
              <a:t>- Tremors occurring in the limbs, jaws and face </a:t>
            </a:r>
          </a:p>
          <a:p>
            <a:pPr marL="0" indent="0">
              <a:buNone/>
            </a:pPr>
            <a:r>
              <a:rPr lang="en-US" dirty="0">
                <a:latin typeface="Times New Roman" pitchFamily="18" charset="0"/>
                <a:cs typeface="Times New Roman" pitchFamily="18" charset="0"/>
              </a:rPr>
              <a:t>2 -Bradykinesia (slow movement) </a:t>
            </a:r>
          </a:p>
          <a:p>
            <a:pPr marL="0" indent="0">
              <a:buNone/>
            </a:pPr>
            <a:r>
              <a:rPr lang="en-US" dirty="0">
                <a:latin typeface="Times New Roman" pitchFamily="18" charset="0"/>
                <a:cs typeface="Times New Roman" pitchFamily="18" charset="0"/>
              </a:rPr>
              <a:t>3 -Impaired balance and coordination </a:t>
            </a:r>
          </a:p>
          <a:p>
            <a:pPr marL="0" indent="0">
              <a:buNone/>
            </a:pPr>
            <a:r>
              <a:rPr lang="en-US" dirty="0">
                <a:latin typeface="Times New Roman" pitchFamily="18" charset="0"/>
                <a:cs typeface="Times New Roman" pitchFamily="18" charset="0"/>
              </a:rPr>
              <a:t>4-Stiffness of the limbs and trunk </a:t>
            </a:r>
          </a:p>
          <a:p>
            <a:pPr marL="0" indent="0">
              <a:buNone/>
            </a:pPr>
            <a:r>
              <a:rPr lang="en-US" i="1" dirty="0">
                <a:solidFill>
                  <a:srgbClr val="FF0000"/>
                </a:solidFill>
                <a:latin typeface="Times New Roman" pitchFamily="18" charset="0"/>
                <a:cs typeface="Times New Roman" pitchFamily="18" charset="0"/>
              </a:rPr>
              <a:t>The presentation is almost always unilateral, a resting tremor in an upper limb being a common presenting feature</a:t>
            </a:r>
            <a:r>
              <a:rPr lang="en-US" dirty="0">
                <a:latin typeface="Times New Roman" pitchFamily="18" charset="0"/>
                <a:cs typeface="Times New Roman" pitchFamily="18" charset="0"/>
              </a:rPr>
              <a:t>. </a:t>
            </a:r>
          </a:p>
          <a:p>
            <a:pPr marL="0" indent="0">
              <a:buNone/>
            </a:pPr>
            <a:endParaRPr lang="en-US" dirty="0"/>
          </a:p>
        </p:txBody>
      </p:sp>
    </p:spTree>
    <p:extLst>
      <p:ext uri="{BB962C8B-B14F-4D97-AF65-F5344CB8AC3E}">
        <p14:creationId xmlns:p14="http://schemas.microsoft.com/office/powerpoint/2010/main" val="3849248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marL="0" indent="0">
              <a:buNone/>
            </a:pPr>
            <a:r>
              <a:rPr lang="en-US" u="sng" dirty="0">
                <a:solidFill>
                  <a:srgbClr val="FF0000"/>
                </a:solidFill>
                <a:latin typeface="Times New Roman" pitchFamily="18" charset="0"/>
                <a:cs typeface="Times New Roman" pitchFamily="18" charset="0"/>
              </a:rPr>
              <a:t>Epidemiology</a:t>
            </a:r>
            <a:r>
              <a:rPr lang="en-US" dirty="0">
                <a:latin typeface="Times New Roman" pitchFamily="18" charset="0"/>
                <a:cs typeface="Times New Roman" pitchFamily="18" charset="0"/>
              </a:rPr>
              <a:t> </a:t>
            </a:r>
          </a:p>
          <a:p>
            <a:pPr>
              <a:buFont typeface="Wingdings" pitchFamily="2" charset="2"/>
              <a:buChar char="q"/>
            </a:pPr>
            <a:r>
              <a:rPr lang="en-US" dirty="0">
                <a:latin typeface="Times New Roman" pitchFamily="18" charset="0"/>
                <a:cs typeface="Times New Roman" pitchFamily="18" charset="0"/>
              </a:rPr>
              <a:t>Average age of onset 62.5.</a:t>
            </a:r>
          </a:p>
          <a:p>
            <a:pPr>
              <a:buFont typeface="Wingdings" pitchFamily="2" charset="2"/>
              <a:buChar char="q"/>
            </a:pPr>
            <a:r>
              <a:rPr lang="en-US" dirty="0">
                <a:latin typeface="Times New Roman" pitchFamily="18" charset="0"/>
                <a:cs typeface="Times New Roman" pitchFamily="18" charset="0"/>
              </a:rPr>
              <a:t>Men and women affected equally.</a:t>
            </a:r>
          </a:p>
          <a:p>
            <a:pPr>
              <a:buFont typeface="Wingdings" pitchFamily="2" charset="2"/>
              <a:buChar char="q"/>
            </a:pPr>
            <a:r>
              <a:rPr lang="en-US" dirty="0">
                <a:latin typeface="Times New Roman" pitchFamily="18" charset="0"/>
                <a:cs typeface="Times New Roman" pitchFamily="18" charset="0"/>
              </a:rPr>
              <a:t>Genetic Link.</a:t>
            </a:r>
          </a:p>
          <a:p>
            <a:pPr>
              <a:buFont typeface="Wingdings" pitchFamily="2" charset="2"/>
              <a:buChar char="q"/>
            </a:pPr>
            <a:r>
              <a:rPr lang="en-US" dirty="0">
                <a:latin typeface="Times New Roman" pitchFamily="18" charset="0"/>
                <a:cs typeface="Times New Roman" pitchFamily="18" charset="0"/>
              </a:rPr>
              <a:t>Caffeine and smoking shows some protective effects</a:t>
            </a:r>
            <a:r>
              <a:rPr lang="en-US" dirty="0" smtClean="0">
                <a:latin typeface="Times New Roman" pitchFamily="18" charset="0"/>
                <a:cs typeface="Times New Roman" pitchFamily="18" charset="0"/>
              </a:rPr>
              <a:t>.</a:t>
            </a:r>
          </a:p>
          <a:p>
            <a:pPr>
              <a:buFont typeface="Wingdings" pitchFamily="2" charset="2"/>
              <a:buChar char="q"/>
            </a:pPr>
            <a:r>
              <a:rPr lang="en-US" dirty="0" smtClean="0">
                <a:latin typeface="Times New Roman" pitchFamily="18" charset="0"/>
                <a:cs typeface="Times New Roman" pitchFamily="18" charset="0"/>
              </a:rPr>
              <a:t>Trauma (boxing)</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634738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u="sng" dirty="0">
                <a:solidFill>
                  <a:srgbClr val="FF0000"/>
                </a:solidFill>
                <a:latin typeface="Times New Roman" pitchFamily="18" charset="0"/>
                <a:cs typeface="Times New Roman" pitchFamily="18" charset="0"/>
              </a:rPr>
              <a:t>General physical abnormality</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 Expressionless face </a:t>
            </a:r>
          </a:p>
          <a:p>
            <a:r>
              <a:rPr lang="en-US" dirty="0">
                <a:latin typeface="Times New Roman" pitchFamily="18" charset="0"/>
                <a:cs typeface="Times New Roman" pitchFamily="18" charset="0"/>
              </a:rPr>
              <a:t>Greasy skin </a:t>
            </a:r>
          </a:p>
          <a:p>
            <a:r>
              <a:rPr lang="en-US" dirty="0">
                <a:latin typeface="Times New Roman" pitchFamily="18" charset="0"/>
                <a:cs typeface="Times New Roman" pitchFamily="18" charset="0"/>
              </a:rPr>
              <a:t>Soft, rapid, indistinct speech </a:t>
            </a:r>
          </a:p>
          <a:p>
            <a:r>
              <a:rPr lang="en-US" dirty="0">
                <a:latin typeface="Times New Roman" pitchFamily="18" charset="0"/>
                <a:cs typeface="Times New Roman" pitchFamily="18" charset="0"/>
              </a:rPr>
              <a:t>Flexed posture </a:t>
            </a:r>
          </a:p>
          <a:p>
            <a:r>
              <a:rPr lang="en-US" dirty="0">
                <a:latin typeface="Times New Roman" pitchFamily="18" charset="0"/>
                <a:cs typeface="Times New Roman" pitchFamily="18" charset="0"/>
              </a:rPr>
              <a:t>Impaired postural reflexes </a:t>
            </a:r>
          </a:p>
          <a:p>
            <a:endParaRPr lang="en-US" dirty="0"/>
          </a:p>
        </p:txBody>
      </p:sp>
    </p:spTree>
    <p:extLst>
      <p:ext uri="{BB962C8B-B14F-4D97-AF65-F5344CB8AC3E}">
        <p14:creationId xmlns:p14="http://schemas.microsoft.com/office/powerpoint/2010/main" val="3522656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lvl="0" indent="0">
              <a:buNone/>
            </a:pPr>
            <a:r>
              <a:rPr lang="en-US" sz="4800" b="1" u="sng" dirty="0">
                <a:solidFill>
                  <a:srgbClr val="FF0000"/>
                </a:solidFill>
                <a:latin typeface="Times New Roman" pitchFamily="18" charset="0"/>
                <a:cs typeface="Times New Roman" pitchFamily="18" charset="0"/>
              </a:rPr>
              <a:t>Tremor </a:t>
            </a:r>
          </a:p>
          <a:p>
            <a:pPr>
              <a:buFont typeface="Wingdings" pitchFamily="2" charset="2"/>
              <a:buChar char="§"/>
            </a:pPr>
            <a:r>
              <a:rPr lang="en-US" sz="2800" dirty="0">
                <a:latin typeface="Times New Roman" pitchFamily="18" charset="0"/>
                <a:cs typeface="Times New Roman" pitchFamily="18" charset="0"/>
              </a:rPr>
              <a:t>  Resting 4-6 Hz </a:t>
            </a:r>
          </a:p>
          <a:p>
            <a:pPr>
              <a:buFont typeface="Wingdings" pitchFamily="2" charset="2"/>
              <a:buChar char="§"/>
            </a:pPr>
            <a:r>
              <a:rPr lang="en-US" sz="2800" dirty="0">
                <a:latin typeface="Times New Roman" pitchFamily="18" charset="0"/>
                <a:cs typeface="Times New Roman" pitchFamily="18" charset="0"/>
              </a:rPr>
              <a:t> Usually first in fingers/thumb </a:t>
            </a:r>
          </a:p>
          <a:p>
            <a:pPr marL="0" indent="0">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Coarse</a:t>
            </a:r>
            <a:r>
              <a:rPr lang="en-US" sz="2800" dirty="0">
                <a:latin typeface="Times New Roman" pitchFamily="18" charset="0"/>
                <a:cs typeface="Times New Roman" pitchFamily="18" charset="0"/>
              </a:rPr>
              <a:t>, complex movements, </a:t>
            </a:r>
            <a:r>
              <a:rPr lang="en-US" sz="2800" dirty="0" smtClean="0">
                <a:latin typeface="Times New Roman" pitchFamily="18" charset="0"/>
                <a:cs typeface="Times New Roman" pitchFamily="18" charset="0"/>
              </a:rPr>
              <a:t>flexion/extension fingers .</a:t>
            </a:r>
            <a:endParaRPr lang="en-US" sz="2800" dirty="0">
              <a:latin typeface="Times New Roman" pitchFamily="18" charset="0"/>
              <a:cs typeface="Times New Roman" pitchFamily="18" charset="0"/>
            </a:endParaRPr>
          </a:p>
          <a:p>
            <a:pPr marL="0" indent="0">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Abduction/adduction </a:t>
            </a:r>
            <a:r>
              <a:rPr lang="en-US" sz="2800" dirty="0">
                <a:latin typeface="Times New Roman" pitchFamily="18" charset="0"/>
                <a:cs typeface="Times New Roman" pitchFamily="18" charset="0"/>
              </a:rPr>
              <a:t>of thumb </a:t>
            </a:r>
          </a:p>
          <a:p>
            <a:pPr marL="0" indent="0">
              <a:buNone/>
            </a:pPr>
            <a:r>
              <a:rPr lang="en-US" sz="2800" dirty="0">
                <a:latin typeface="Times New Roman" pitchFamily="18" charset="0"/>
                <a:cs typeface="Times New Roman" pitchFamily="18" charset="0"/>
              </a:rPr>
              <a:t>      Supination/pronation of </a:t>
            </a:r>
            <a:r>
              <a:rPr lang="en-US" sz="2800" dirty="0" smtClean="0">
                <a:latin typeface="Times New Roman" pitchFamily="18" charset="0"/>
                <a:cs typeface="Times New Roman" pitchFamily="18" charset="0"/>
              </a:rPr>
              <a:t>forearm              pill rolling</a:t>
            </a:r>
            <a:endParaRPr lang="en-US" sz="2800" dirty="0">
              <a:latin typeface="Times New Roman" pitchFamily="18" charset="0"/>
              <a:cs typeface="Times New Roman" pitchFamily="18" charset="0"/>
            </a:endParaRPr>
          </a:p>
          <a:p>
            <a:pPr>
              <a:buFont typeface="Wingdings" pitchFamily="2" charset="2"/>
              <a:buChar char="§"/>
            </a:pPr>
            <a:r>
              <a:rPr lang="en-US" sz="2800" dirty="0">
                <a:latin typeface="Times New Roman" pitchFamily="18" charset="0"/>
                <a:cs typeface="Times New Roman" pitchFamily="18" charset="0"/>
              </a:rPr>
              <a:t>      Diminished on action</a:t>
            </a:r>
          </a:p>
          <a:p>
            <a:endParaRPr lang="en-US" sz="2800" dirty="0"/>
          </a:p>
        </p:txBody>
      </p:sp>
      <p:sp>
        <p:nvSpPr>
          <p:cNvPr id="2" name="Striped Right Arrow 1"/>
          <p:cNvSpPr/>
          <p:nvPr/>
        </p:nvSpPr>
        <p:spPr>
          <a:xfrm>
            <a:off x="5867400" y="3962400"/>
            <a:ext cx="978408" cy="632483"/>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6463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marL="0" indent="0">
              <a:buNone/>
            </a:pPr>
            <a:r>
              <a:rPr lang="en-US" sz="3600" b="1" u="sng" dirty="0">
                <a:solidFill>
                  <a:srgbClr val="FF0000"/>
                </a:solidFill>
              </a:rPr>
              <a:t>Rigidity </a:t>
            </a:r>
          </a:p>
          <a:p>
            <a:r>
              <a:rPr lang="en-US" dirty="0" smtClean="0"/>
              <a:t>Cogwheel </a:t>
            </a:r>
            <a:r>
              <a:rPr lang="en-US" dirty="0"/>
              <a:t>type, mostly upper limbs .</a:t>
            </a:r>
          </a:p>
          <a:p>
            <a:r>
              <a:rPr lang="en-US" dirty="0"/>
              <a:t>Plastic (lead pipe) type, mostly legs </a:t>
            </a:r>
            <a:r>
              <a:rPr lang="en-US" dirty="0" smtClean="0"/>
              <a:t>.</a:t>
            </a:r>
          </a:p>
          <a:p>
            <a:pPr marL="114300" indent="0">
              <a:buNone/>
            </a:pPr>
            <a:r>
              <a:rPr lang="en-US" dirty="0" smtClean="0"/>
              <a:t> </a:t>
            </a:r>
            <a:r>
              <a:rPr lang="en-US" sz="2800" b="1" u="sng" dirty="0">
                <a:solidFill>
                  <a:srgbClr val="FF0000"/>
                </a:solidFill>
              </a:rPr>
              <a:t>Bradykinesia</a:t>
            </a:r>
            <a:endParaRPr lang="en-US" b="1" u="sng" dirty="0">
              <a:solidFill>
                <a:srgbClr val="FF0000"/>
              </a:solidFill>
            </a:endParaRPr>
          </a:p>
          <a:p>
            <a:r>
              <a:rPr lang="en-US" dirty="0"/>
              <a:t>Slowness in initiating or repeating movements </a:t>
            </a:r>
          </a:p>
          <a:p>
            <a:r>
              <a:rPr lang="en-US" dirty="0"/>
              <a:t>Impaired fine movements, especially of fingers   </a:t>
            </a:r>
          </a:p>
          <a:p>
            <a:endParaRPr lang="en-US" dirty="0"/>
          </a:p>
        </p:txBody>
      </p:sp>
    </p:spTree>
    <p:extLst>
      <p:ext uri="{BB962C8B-B14F-4D97-AF65-F5344CB8AC3E}">
        <p14:creationId xmlns:p14="http://schemas.microsoft.com/office/powerpoint/2010/main" val="34266513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TotalTime>
  <Words>825</Words>
  <Application>Microsoft Office PowerPoint</Application>
  <PresentationFormat>On-screen Show (4:3)</PresentationFormat>
  <Paragraphs>107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Adjacency</vt:lpstr>
      <vt:lpstr>Movement disorders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Movement disorders</dc:title>
  <dc:creator>Administrator</dc:creator>
  <cp:lastModifiedBy>Administrator</cp:lastModifiedBy>
  <cp:revision>14</cp:revision>
  <dcterms:created xsi:type="dcterms:W3CDTF">2006-08-16T00:00:00Z</dcterms:created>
  <dcterms:modified xsi:type="dcterms:W3CDTF">2019-03-18T17:38:59Z</dcterms:modified>
</cp:coreProperties>
</file>