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7"/>
  </p:notesMasterIdLst>
  <p:sldIdLst>
    <p:sldId id="256" r:id="rId2"/>
    <p:sldId id="257" r:id="rId3"/>
    <p:sldId id="275" r:id="rId4"/>
    <p:sldId id="276" r:id="rId5"/>
    <p:sldId id="277" r:id="rId6"/>
    <p:sldId id="280" r:id="rId7"/>
    <p:sldId id="260" r:id="rId8"/>
    <p:sldId id="265" r:id="rId9"/>
    <p:sldId id="266" r:id="rId10"/>
    <p:sldId id="269" r:id="rId11"/>
    <p:sldId id="270" r:id="rId12"/>
    <p:sldId id="271" r:id="rId13"/>
    <p:sldId id="272" r:id="rId14"/>
    <p:sldId id="273" r:id="rId15"/>
    <p:sldId id="27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95BBA4-8251-44B8-A820-35F6BE16641F}" type="datetimeFigureOut">
              <a:rPr lang="en-US" smtClean="0"/>
              <a:pPr/>
              <a:t>4/16/2019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10FAA9-CA88-4DE8-BB95-AA7EF3225D1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10FAA9-CA88-4DE8-BB95-AA7EF3225D1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 lIns="90471" tIns="45235" rIns="90471" bIns="45235"/>
          <a:lstStyle/>
          <a:p>
            <a:pPr defTabSz="885779"/>
            <a:endParaRPr lang="en-US" smtClean="0"/>
          </a:p>
        </p:txBody>
      </p:sp>
      <p:sp>
        <p:nvSpPr>
          <p:cNvPr id="47108" name="Slide Number Placeholder 3"/>
          <p:cNvSpPr txBox="1">
            <a:spLocks noGrp="1"/>
          </p:cNvSpPr>
          <p:nvPr/>
        </p:nvSpPr>
        <p:spPr bwMode="auto">
          <a:xfrm>
            <a:off x="3884355" y="8684557"/>
            <a:ext cx="2972108" cy="457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71" tIns="45235" rIns="90471" bIns="45235" anchor="b"/>
          <a:lstStyle>
            <a:lvl1pPr defTabSz="928688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28688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28688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28688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28688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B294BCA4-BA79-471D-B905-892AB2D5D638}" type="slidenum">
              <a:rPr lang="en-US" sz="1200">
                <a:solidFill>
                  <a:prstClr val="black"/>
                </a:solidFill>
                <a:latin typeface="Calibri" pitchFamily="34" charset="0"/>
              </a:rPr>
              <a:pPr eaLnBrk="1" hangingPunct="1"/>
              <a:t>10</a:t>
            </a:fld>
            <a:endParaRPr lang="en-US" sz="120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865334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 lIns="90471" tIns="45235" rIns="90471" bIns="45235"/>
          <a:lstStyle/>
          <a:p>
            <a:pPr defTabSz="885779"/>
            <a:endParaRPr lang="en-US" smtClean="0"/>
          </a:p>
        </p:txBody>
      </p:sp>
      <p:sp>
        <p:nvSpPr>
          <p:cNvPr id="47108" name="Slide Number Placeholder 3"/>
          <p:cNvSpPr txBox="1">
            <a:spLocks noGrp="1"/>
          </p:cNvSpPr>
          <p:nvPr/>
        </p:nvSpPr>
        <p:spPr bwMode="auto">
          <a:xfrm>
            <a:off x="3884355" y="8684557"/>
            <a:ext cx="2972108" cy="457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71" tIns="45235" rIns="90471" bIns="45235" anchor="b"/>
          <a:lstStyle>
            <a:lvl1pPr defTabSz="928688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28688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28688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28688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28688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B294BCA4-BA79-471D-B905-892AB2D5D638}" type="slidenum">
              <a:rPr lang="en-US" sz="1200">
                <a:solidFill>
                  <a:prstClr val="black"/>
                </a:solidFill>
                <a:latin typeface="Calibri" pitchFamily="34" charset="0"/>
              </a:rPr>
              <a:pPr eaLnBrk="1" hangingPunct="1"/>
              <a:t>11</a:t>
            </a:fld>
            <a:endParaRPr lang="en-US" sz="120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848601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 lIns="90471" tIns="45235" rIns="90471" bIns="45235"/>
          <a:lstStyle/>
          <a:p>
            <a:pPr defTabSz="885779"/>
            <a:endParaRPr lang="en-US" smtClean="0"/>
          </a:p>
        </p:txBody>
      </p:sp>
      <p:sp>
        <p:nvSpPr>
          <p:cNvPr id="47108" name="Slide Number Placeholder 3"/>
          <p:cNvSpPr txBox="1">
            <a:spLocks noGrp="1"/>
          </p:cNvSpPr>
          <p:nvPr/>
        </p:nvSpPr>
        <p:spPr bwMode="auto">
          <a:xfrm>
            <a:off x="3884355" y="8684557"/>
            <a:ext cx="2972108" cy="457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71" tIns="45235" rIns="90471" bIns="45235" anchor="b"/>
          <a:lstStyle>
            <a:lvl1pPr defTabSz="928688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28688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28688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28688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28688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B294BCA4-BA79-471D-B905-892AB2D5D638}" type="slidenum">
              <a:rPr lang="en-US" sz="1200">
                <a:solidFill>
                  <a:prstClr val="black"/>
                </a:solidFill>
                <a:latin typeface="Calibri" pitchFamily="34" charset="0"/>
              </a:rPr>
              <a:pPr eaLnBrk="1" hangingPunct="1"/>
              <a:t>12</a:t>
            </a:fld>
            <a:endParaRPr lang="en-US" sz="120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1208793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 lIns="90471" tIns="45235" rIns="90471" bIns="45235"/>
          <a:lstStyle/>
          <a:p>
            <a:pPr defTabSz="885779"/>
            <a:endParaRPr lang="en-US" smtClean="0"/>
          </a:p>
        </p:txBody>
      </p:sp>
      <p:sp>
        <p:nvSpPr>
          <p:cNvPr id="47108" name="Slide Number Placeholder 3"/>
          <p:cNvSpPr txBox="1">
            <a:spLocks noGrp="1"/>
          </p:cNvSpPr>
          <p:nvPr/>
        </p:nvSpPr>
        <p:spPr bwMode="auto">
          <a:xfrm>
            <a:off x="3884355" y="8684557"/>
            <a:ext cx="2972108" cy="457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71" tIns="45235" rIns="90471" bIns="45235" anchor="b"/>
          <a:lstStyle>
            <a:lvl1pPr defTabSz="928688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28688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28688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28688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28688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B294BCA4-BA79-471D-B905-892AB2D5D638}" type="slidenum">
              <a:rPr lang="en-US" sz="1200">
                <a:solidFill>
                  <a:prstClr val="black"/>
                </a:solidFill>
                <a:latin typeface="Calibri" pitchFamily="34" charset="0"/>
              </a:rPr>
              <a:pPr eaLnBrk="1" hangingPunct="1"/>
              <a:t>13</a:t>
            </a:fld>
            <a:endParaRPr lang="en-US" sz="120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164855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 lIns="90471" tIns="45235" rIns="90471" bIns="45235"/>
          <a:lstStyle/>
          <a:p>
            <a:pPr defTabSz="885779"/>
            <a:endParaRPr lang="en-US" smtClean="0"/>
          </a:p>
        </p:txBody>
      </p:sp>
      <p:sp>
        <p:nvSpPr>
          <p:cNvPr id="47108" name="Slide Number Placeholder 3"/>
          <p:cNvSpPr txBox="1">
            <a:spLocks noGrp="1"/>
          </p:cNvSpPr>
          <p:nvPr/>
        </p:nvSpPr>
        <p:spPr bwMode="auto">
          <a:xfrm>
            <a:off x="3884355" y="8684557"/>
            <a:ext cx="2972108" cy="457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71" tIns="45235" rIns="90471" bIns="45235" anchor="b"/>
          <a:lstStyle>
            <a:lvl1pPr defTabSz="928688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28688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28688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28688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28688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B294BCA4-BA79-471D-B905-892AB2D5D638}" type="slidenum">
              <a:rPr lang="en-US" sz="1200">
                <a:solidFill>
                  <a:prstClr val="black"/>
                </a:solidFill>
                <a:latin typeface="Calibri" pitchFamily="34" charset="0"/>
              </a:rPr>
              <a:pPr eaLnBrk="1" hangingPunct="1"/>
              <a:t>14</a:t>
            </a:fld>
            <a:endParaRPr lang="en-US" sz="120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2446838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 lIns="90471" tIns="45235" rIns="90471" bIns="45235"/>
          <a:lstStyle/>
          <a:p>
            <a:pPr defTabSz="885779"/>
            <a:endParaRPr lang="en-US" smtClean="0"/>
          </a:p>
        </p:txBody>
      </p:sp>
      <p:sp>
        <p:nvSpPr>
          <p:cNvPr id="47108" name="Slide Number Placeholder 3"/>
          <p:cNvSpPr txBox="1">
            <a:spLocks noGrp="1"/>
          </p:cNvSpPr>
          <p:nvPr/>
        </p:nvSpPr>
        <p:spPr bwMode="auto">
          <a:xfrm>
            <a:off x="3884355" y="8684557"/>
            <a:ext cx="2972108" cy="457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71" tIns="45235" rIns="90471" bIns="45235" anchor="b"/>
          <a:lstStyle>
            <a:lvl1pPr defTabSz="928688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28688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28688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28688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28688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B294BCA4-BA79-471D-B905-892AB2D5D638}" type="slidenum">
              <a:rPr lang="en-US" sz="1200">
                <a:solidFill>
                  <a:prstClr val="black"/>
                </a:solidFill>
                <a:latin typeface="Calibri" pitchFamily="34" charset="0"/>
              </a:rPr>
              <a:pPr eaLnBrk="1" hangingPunct="1"/>
              <a:t>15</a:t>
            </a:fld>
            <a:endParaRPr lang="en-US" sz="1200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539881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10FAA9-CA88-4DE8-BB95-AA7EF3225D1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10FAA9-CA88-4DE8-BB95-AA7EF3225D1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10FAA9-CA88-4DE8-BB95-AA7EF3225D1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10FAA9-CA88-4DE8-BB95-AA7EF3225D1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10FAA9-CA88-4DE8-BB95-AA7EF3225D1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10FAA9-CA88-4DE8-BB95-AA7EF3225D1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10FAA9-CA88-4DE8-BB95-AA7EF3225D18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10FAA9-CA88-4DE8-BB95-AA7EF3225D18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0D11F-3434-4031-BFF6-8E55EF139D9A}" type="datetime1">
              <a:rPr lang="en-US" smtClean="0"/>
              <a:pPr/>
              <a:t>4/16/2019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850FF-1231-40DF-A09A-1E5D3AA38B98}" type="datetime1">
              <a:rPr lang="en-US" smtClean="0"/>
              <a:pPr/>
              <a:t>4/16/2019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484EC-F0BE-4D83-A06F-E41EE5C96238}" type="datetime1">
              <a:rPr lang="en-US" smtClean="0"/>
              <a:pPr/>
              <a:t>4/16/2019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B676D-807F-4C0F-AC5C-109933687209}" type="datetime1">
              <a:rPr lang="en-US" smtClean="0"/>
              <a:pPr/>
              <a:t>4/16/2019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BE46-DD0D-49D9-95CE-8D36BFCBB29A}" type="datetime1">
              <a:rPr lang="en-US" smtClean="0"/>
              <a:pPr/>
              <a:t>4/16/2019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68E0D-E615-4847-BEF0-AB70A99531D3}" type="datetime1">
              <a:rPr lang="en-US" smtClean="0"/>
              <a:pPr/>
              <a:t>4/16/2019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49C9F-8C7C-4CE0-A701-62FD978CAC8D}" type="datetime1">
              <a:rPr lang="en-US" smtClean="0"/>
              <a:pPr/>
              <a:t>4/16/2019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C6B08-1D64-4482-8CFD-65CE39EC194E}" type="datetime1">
              <a:rPr lang="en-US" smtClean="0"/>
              <a:pPr/>
              <a:t>4/16/2019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B6413-AC06-4D2D-AEF9-4C15243CBA9E}" type="datetime1">
              <a:rPr lang="en-US" smtClean="0"/>
              <a:pPr/>
              <a:t>4/16/2019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CA290-E65B-4BF9-8C6D-22BF5EFCD25E}" type="datetime1">
              <a:rPr lang="en-US" smtClean="0"/>
              <a:pPr/>
              <a:t>4/16/2019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782DD-0425-4252-9280-A3ACEF810B63}" type="datetime1">
              <a:rPr lang="en-US" smtClean="0"/>
              <a:pPr/>
              <a:t>4/16/2019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CB3601F-35CC-4953-9BAB-CE045A2E4EA1}" type="datetime1">
              <a:rPr lang="en-US" smtClean="0"/>
              <a:pPr/>
              <a:t>4/16/2019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latin typeface="Calibri" pitchFamily="34" charset="0"/>
              </a:rPr>
              <a:t>Practice of family medicine</a:t>
            </a:r>
            <a:endParaRPr lang="en-US" b="1" dirty="0">
              <a:latin typeface="Calibri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ctr">
              <a:defRPr/>
            </a:pPr>
            <a:r>
              <a:rPr lang="en-US" dirty="0" smtClean="0"/>
              <a:t>By Dr. Muslim N. </a:t>
            </a:r>
            <a:r>
              <a:rPr lang="en-US" dirty="0" err="1" smtClean="0"/>
              <a:t>Saeed</a:t>
            </a:r>
            <a:endParaRPr lang="en-US" dirty="0" smtClean="0"/>
          </a:p>
          <a:p>
            <a:pPr algn="ctr">
              <a:defRPr/>
            </a:pPr>
            <a:r>
              <a:rPr lang="en-US" dirty="0" smtClean="0"/>
              <a:t>FAMCO dept./ </a:t>
            </a:r>
            <a:r>
              <a:rPr lang="en-US" dirty="0" err="1" smtClean="0"/>
              <a:t>Thi-Qar</a:t>
            </a:r>
            <a:r>
              <a:rPr lang="en-US" dirty="0" smtClean="0"/>
              <a:t> medical college</a:t>
            </a:r>
          </a:p>
          <a:p>
            <a:pPr algn="ctr">
              <a:defRPr/>
            </a:pPr>
            <a:r>
              <a:rPr lang="en-US" dirty="0" smtClean="0"/>
              <a:t>April </a:t>
            </a:r>
            <a:r>
              <a:rPr lang="en-US" dirty="0" smtClean="0"/>
              <a:t>16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  <a:r>
              <a:rPr lang="en-US" dirty="0" smtClean="0"/>
              <a:t>,2019</a:t>
            </a:r>
          </a:p>
          <a:p>
            <a:pPr algn="ctr">
              <a:defRPr/>
            </a:pPr>
            <a:r>
              <a:rPr lang="en-US" dirty="0" smtClean="0"/>
              <a:t>4</a:t>
            </a:r>
            <a:r>
              <a:rPr lang="en-US" baseline="30000" dirty="0" smtClean="0"/>
              <a:t>th</a:t>
            </a:r>
            <a:r>
              <a:rPr lang="en-US" dirty="0" smtClean="0"/>
              <a:t> stage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183969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447800"/>
            <a:ext cx="8229600" cy="44958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spcBef>
                <a:spcPts val="1000"/>
              </a:spcBef>
              <a:buFont typeface="Wingdings" pitchFamily="2" charset="2"/>
              <a:buChar char="§"/>
            </a:pPr>
            <a:endParaRPr lang="en-US" sz="300" dirty="0" smtClean="0"/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Calibri" pitchFamily="34" charset="0"/>
              </a:rPr>
              <a:t>Each patient is followed up by a personal physician who is trained to provide first contact, continuous and comprehensive care. 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Calibri" pitchFamily="34" charset="0"/>
              </a:rPr>
              <a:t>The personal physician leads a multidisciplinary team who collaborates in the provision of care to the patients. </a:t>
            </a:r>
          </a:p>
        </p:txBody>
      </p:sp>
      <p:sp>
        <p:nvSpPr>
          <p:cNvPr id="25603" name="Rectangle 2"/>
          <p:cNvSpPr>
            <a:spLocks/>
          </p:cNvSpPr>
          <p:nvPr/>
        </p:nvSpPr>
        <p:spPr bwMode="auto">
          <a:xfrm>
            <a:off x="206375" y="457200"/>
            <a:ext cx="788987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defTabSz="914400"/>
            <a:r>
              <a:rPr lang="en-US" sz="3200" b="1" dirty="0" smtClean="0">
                <a:solidFill>
                  <a:srgbClr val="C00000"/>
                </a:solidFill>
                <a:latin typeface="Calibri" pitchFamily="34" charset="0"/>
              </a:rPr>
              <a:t>Personal Physician in a Physician- Directed Medical Practice</a:t>
            </a:r>
            <a:endParaRPr lang="en-US" sz="3200" b="1" dirty="0">
              <a:solidFill>
                <a:srgbClr val="C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31906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1950" y="1219201"/>
            <a:ext cx="8229600" cy="501967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Calibri" pitchFamily="34" charset="0"/>
              </a:rPr>
              <a:t>The personal physician responds to the health needs of the patients either through direct care provision or through coordination of care with other health care professionals as needed.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Calibri" pitchFamily="34" charset="0"/>
              </a:rPr>
              <a:t>Care covers all stages of life (from birth till end of life).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Calibri" pitchFamily="34" charset="0"/>
              </a:rPr>
              <a:t>Care covers preventive and curative care (both acute and chronic).</a:t>
            </a:r>
          </a:p>
          <a:p>
            <a:pPr eaLnBrk="1" hangingPunct="1">
              <a:lnSpc>
                <a:spcPct val="90000"/>
              </a:lnSpc>
              <a:spcBef>
                <a:spcPts val="1800"/>
              </a:spcBef>
            </a:pPr>
            <a:endParaRPr lang="en-US" dirty="0" smtClean="0">
              <a:latin typeface="Calibri" pitchFamily="34" charset="0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2000" dirty="0" smtClean="0"/>
          </a:p>
        </p:txBody>
      </p:sp>
      <p:sp>
        <p:nvSpPr>
          <p:cNvPr id="25603" name="Rectangle 2"/>
          <p:cNvSpPr>
            <a:spLocks/>
          </p:cNvSpPr>
          <p:nvPr/>
        </p:nvSpPr>
        <p:spPr bwMode="auto">
          <a:xfrm>
            <a:off x="206375" y="381000"/>
            <a:ext cx="788987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defTabSz="914400"/>
            <a:r>
              <a:rPr lang="en-US" sz="3200" b="1" dirty="0" smtClean="0">
                <a:solidFill>
                  <a:srgbClr val="C00000"/>
                </a:solidFill>
                <a:latin typeface="Calibri" pitchFamily="34" charset="0"/>
              </a:rPr>
              <a:t>Whole Person Orientation</a:t>
            </a:r>
            <a:endParaRPr lang="en-US" sz="3200" b="1" dirty="0">
              <a:solidFill>
                <a:srgbClr val="C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97707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1950" y="1143000"/>
            <a:ext cx="8229600" cy="4991100"/>
          </a:xfrm>
        </p:spPr>
        <p:txBody>
          <a:bodyPr>
            <a:normAutofit/>
          </a:bodyPr>
          <a:lstStyle/>
          <a:p>
            <a:pPr marL="0" indent="0">
              <a:buFont typeface="Wingdings" pitchFamily="2" charset="2"/>
              <a:buChar char="§"/>
            </a:pPr>
            <a:r>
              <a:rPr lang="en-US" dirty="0" smtClean="0">
                <a:latin typeface="Calibri" pitchFamily="34" charset="0"/>
              </a:rPr>
              <a:t> Care is coordinated across all the elements of the health care system including primary care, secondary care, and tertiary care as well as the patients' community (home care, community-based services).  </a:t>
            </a:r>
            <a:endParaRPr lang="en-US" sz="2200" i="1" dirty="0" smtClean="0"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ts val="1800"/>
              </a:spcBef>
            </a:pPr>
            <a:endParaRPr lang="en-US" sz="2200" dirty="0" smtClean="0"/>
          </a:p>
          <a:p>
            <a:pPr eaLnBrk="1" hangingPunct="1">
              <a:lnSpc>
                <a:spcPct val="90000"/>
              </a:lnSpc>
              <a:spcBef>
                <a:spcPts val="1800"/>
              </a:spcBef>
            </a:pPr>
            <a:endParaRPr lang="en-US" sz="2000" dirty="0" smtClean="0"/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2000" dirty="0" smtClean="0"/>
          </a:p>
        </p:txBody>
      </p:sp>
      <p:sp>
        <p:nvSpPr>
          <p:cNvPr id="25603" name="Rectangle 2"/>
          <p:cNvSpPr>
            <a:spLocks/>
          </p:cNvSpPr>
          <p:nvPr/>
        </p:nvSpPr>
        <p:spPr bwMode="auto">
          <a:xfrm>
            <a:off x="206375" y="142874"/>
            <a:ext cx="7889875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defTabSz="914400"/>
            <a:r>
              <a:rPr lang="en-US" sz="3200" b="1" dirty="0" smtClean="0">
                <a:solidFill>
                  <a:srgbClr val="C00000"/>
                </a:solidFill>
                <a:latin typeface="Calibri" pitchFamily="34" charset="0"/>
              </a:rPr>
              <a:t>Coordinated and Integrated Care</a:t>
            </a:r>
            <a:endParaRPr lang="en-US" sz="3200" b="1" dirty="0">
              <a:solidFill>
                <a:srgbClr val="C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14607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1950" y="1143000"/>
            <a:ext cx="8229600" cy="49911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000" dirty="0">
              <a:latin typeface="Calibri" pitchFamily="34" charset="0"/>
            </a:endParaRPr>
          </a:p>
          <a:p>
            <a:pPr lvl="0">
              <a:buFont typeface="Wingdings" pitchFamily="2" charset="2"/>
              <a:buChar char="§"/>
            </a:pPr>
            <a:r>
              <a:rPr lang="en-US" dirty="0" smtClean="0">
                <a:latin typeface="Calibri" pitchFamily="34" charset="0"/>
              </a:rPr>
              <a:t>Use of evidence-based medicine and clinical decision support tools in decision making.</a:t>
            </a:r>
          </a:p>
          <a:p>
            <a:pPr lvl="0">
              <a:buFont typeface="Wingdings" pitchFamily="2" charset="2"/>
              <a:buChar char="§"/>
            </a:pPr>
            <a:r>
              <a:rPr lang="en-US" dirty="0" smtClean="0">
                <a:latin typeface="Calibri" pitchFamily="34" charset="0"/>
              </a:rPr>
              <a:t>Patients participate actively in the decision making  regarding their health conditions. </a:t>
            </a:r>
          </a:p>
          <a:p>
            <a:pPr lvl="0">
              <a:buFont typeface="Wingdings" pitchFamily="2" charset="2"/>
              <a:buChar char="§"/>
            </a:pPr>
            <a:r>
              <a:rPr lang="en-US" dirty="0" smtClean="0">
                <a:latin typeface="Calibri" pitchFamily="34" charset="0"/>
              </a:rPr>
              <a:t>Engagement in quality improvement projects.</a:t>
            </a:r>
          </a:p>
          <a:p>
            <a:pPr lvl="0">
              <a:buFont typeface="Wingdings" pitchFamily="2" charset="2"/>
              <a:buChar char="§"/>
            </a:pPr>
            <a:endParaRPr lang="en-US" dirty="0" smtClean="0">
              <a:latin typeface="Calibri" pitchFamily="34" charset="0"/>
            </a:endParaRPr>
          </a:p>
          <a:p>
            <a:pPr marL="0" indent="0" eaLnBrk="1" hangingPunct="1">
              <a:lnSpc>
                <a:spcPct val="90000"/>
              </a:lnSpc>
              <a:spcBef>
                <a:spcPts val="1800"/>
              </a:spcBef>
              <a:buNone/>
            </a:pPr>
            <a:endParaRPr lang="en-US" sz="2200" i="1" dirty="0" smtClean="0"/>
          </a:p>
          <a:p>
            <a:pPr eaLnBrk="1" hangingPunct="1">
              <a:lnSpc>
                <a:spcPct val="90000"/>
              </a:lnSpc>
              <a:spcBef>
                <a:spcPts val="1800"/>
              </a:spcBef>
            </a:pPr>
            <a:endParaRPr lang="en-US" sz="2200" dirty="0" smtClean="0"/>
          </a:p>
          <a:p>
            <a:pPr eaLnBrk="1" hangingPunct="1">
              <a:lnSpc>
                <a:spcPct val="90000"/>
              </a:lnSpc>
              <a:spcBef>
                <a:spcPts val="1800"/>
              </a:spcBef>
            </a:pPr>
            <a:endParaRPr lang="en-US" sz="2000" dirty="0" smtClean="0"/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2000" dirty="0" smtClean="0"/>
          </a:p>
        </p:txBody>
      </p:sp>
      <p:sp>
        <p:nvSpPr>
          <p:cNvPr id="25603" name="Rectangle 2"/>
          <p:cNvSpPr>
            <a:spLocks/>
          </p:cNvSpPr>
          <p:nvPr/>
        </p:nvSpPr>
        <p:spPr bwMode="auto">
          <a:xfrm>
            <a:off x="206375" y="381000"/>
            <a:ext cx="7889875" cy="6857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defTabSz="914400"/>
            <a:r>
              <a:rPr lang="en-US" sz="3200" b="1" dirty="0" smtClean="0">
                <a:solidFill>
                  <a:srgbClr val="C00000"/>
                </a:solidFill>
                <a:latin typeface="Calibri" pitchFamily="34" charset="0"/>
              </a:rPr>
              <a:t>Quality and Safety Emphasis</a:t>
            </a:r>
            <a:endParaRPr lang="en-US" sz="3200" b="1" dirty="0">
              <a:solidFill>
                <a:srgbClr val="C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52178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1950" y="1371600"/>
            <a:ext cx="8229600" cy="4762500"/>
          </a:xfrm>
        </p:spPr>
        <p:txBody>
          <a:bodyPr>
            <a:normAutofit/>
          </a:bodyPr>
          <a:lstStyle/>
          <a:p>
            <a:pPr marL="0" indent="0">
              <a:buFont typeface="Wingdings" pitchFamily="2" charset="2"/>
              <a:buChar char="§"/>
            </a:pPr>
            <a:r>
              <a:rPr lang="en-US" dirty="0" smtClean="0">
                <a:latin typeface="Calibri" pitchFamily="34" charset="0"/>
              </a:rPr>
              <a:t> Make health care accessible and available through different systems such as:</a:t>
            </a:r>
          </a:p>
          <a:p>
            <a:pPr marL="274320" lvl="1" indent="0">
              <a:buFont typeface="Courier New" pitchFamily="49" charset="0"/>
              <a:buChar char="o"/>
            </a:pPr>
            <a:r>
              <a:rPr lang="en-US" sz="2200" dirty="0" smtClean="0">
                <a:latin typeface="Calibri" pitchFamily="34" charset="0"/>
              </a:rPr>
              <a:t> open scheduling</a:t>
            </a:r>
          </a:p>
          <a:p>
            <a:pPr marL="274320" lvl="1" indent="0">
              <a:buFont typeface="Courier New" pitchFamily="49" charset="0"/>
              <a:buChar char="o"/>
            </a:pPr>
            <a:r>
              <a:rPr lang="en-US" sz="2200" dirty="0" smtClean="0">
                <a:latin typeface="Calibri" pitchFamily="34" charset="0"/>
              </a:rPr>
              <a:t> expanded hours</a:t>
            </a:r>
          </a:p>
          <a:p>
            <a:pPr marL="274320" lvl="1" indent="0">
              <a:buFont typeface="Courier New" pitchFamily="49" charset="0"/>
              <a:buChar char="o"/>
            </a:pPr>
            <a:r>
              <a:rPr lang="en-US" sz="2200" dirty="0" smtClean="0">
                <a:latin typeface="Calibri" pitchFamily="34" charset="0"/>
              </a:rPr>
              <a:t> new options that will enhance communication between patients, their personal physician, and the staff in the health care facility. </a:t>
            </a:r>
            <a:endParaRPr lang="en-US" sz="2200" dirty="0">
              <a:latin typeface="Calibri" pitchFamily="34" charset="0"/>
            </a:endParaRPr>
          </a:p>
          <a:p>
            <a:pPr marL="0" indent="0" eaLnBrk="1" hangingPunct="1">
              <a:lnSpc>
                <a:spcPct val="90000"/>
              </a:lnSpc>
              <a:spcBef>
                <a:spcPts val="1800"/>
              </a:spcBef>
              <a:buNone/>
            </a:pPr>
            <a:endParaRPr lang="en-US" sz="2200" i="1" dirty="0" smtClean="0"/>
          </a:p>
          <a:p>
            <a:pPr eaLnBrk="1" hangingPunct="1">
              <a:lnSpc>
                <a:spcPct val="90000"/>
              </a:lnSpc>
              <a:spcBef>
                <a:spcPts val="1800"/>
              </a:spcBef>
            </a:pPr>
            <a:endParaRPr lang="en-US" sz="2200" dirty="0" smtClean="0"/>
          </a:p>
          <a:p>
            <a:pPr eaLnBrk="1" hangingPunct="1">
              <a:lnSpc>
                <a:spcPct val="90000"/>
              </a:lnSpc>
              <a:spcBef>
                <a:spcPts val="1800"/>
              </a:spcBef>
            </a:pPr>
            <a:endParaRPr lang="en-US" sz="2000" dirty="0" smtClean="0"/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2000" dirty="0" smtClean="0"/>
          </a:p>
        </p:txBody>
      </p:sp>
      <p:sp>
        <p:nvSpPr>
          <p:cNvPr id="25603" name="Rectangle 2"/>
          <p:cNvSpPr>
            <a:spLocks/>
          </p:cNvSpPr>
          <p:nvPr/>
        </p:nvSpPr>
        <p:spPr bwMode="auto">
          <a:xfrm>
            <a:off x="206375" y="457200"/>
            <a:ext cx="788987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defTabSz="914400"/>
            <a:r>
              <a:rPr lang="en-US" sz="3200" b="1" dirty="0" smtClean="0">
                <a:solidFill>
                  <a:srgbClr val="C00000"/>
                </a:solidFill>
                <a:latin typeface="Calibri" pitchFamily="34" charset="0"/>
              </a:rPr>
              <a:t>Enhanced Patient Access to Care</a:t>
            </a:r>
            <a:endParaRPr lang="en-US" sz="3200" b="1" dirty="0">
              <a:solidFill>
                <a:srgbClr val="C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0425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1950" y="1143000"/>
            <a:ext cx="8229600" cy="49911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alibri" pitchFamily="34" charset="0"/>
              </a:rPr>
              <a:t>The payment should appropriately recognize the added value provided to patients.</a:t>
            </a:r>
            <a:endParaRPr lang="en-US" sz="2000" dirty="0" smtClean="0"/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2000" dirty="0" smtClean="0"/>
          </a:p>
        </p:txBody>
      </p:sp>
      <p:sp>
        <p:nvSpPr>
          <p:cNvPr id="25603" name="Rectangle 2"/>
          <p:cNvSpPr>
            <a:spLocks/>
          </p:cNvSpPr>
          <p:nvPr/>
        </p:nvSpPr>
        <p:spPr bwMode="auto">
          <a:xfrm>
            <a:off x="206375" y="457200"/>
            <a:ext cx="7889875" cy="533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defTabSz="914400"/>
            <a:r>
              <a:rPr lang="en-US" sz="3200" b="1" dirty="0" smtClean="0">
                <a:solidFill>
                  <a:srgbClr val="C00000"/>
                </a:solidFill>
                <a:latin typeface="Calibri" pitchFamily="34" charset="0"/>
              </a:rPr>
              <a:t>Payment</a:t>
            </a:r>
            <a:endParaRPr lang="en-US" sz="3200" b="1" dirty="0">
              <a:solidFill>
                <a:srgbClr val="C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15189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alibri" pitchFamily="34" charset="0"/>
              </a:rPr>
              <a:t>Learning Objectives</a:t>
            </a:r>
            <a:endParaRPr lang="en-US" b="1" dirty="0"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600" dirty="0" smtClean="0">
                <a:latin typeface="Calibri" pitchFamily="34" charset="0"/>
              </a:rPr>
              <a:t>To discuss some peculiar characteristics of the practice of Family Medicine such as community-oriented primary care and patient-centered medical home.</a:t>
            </a:r>
            <a:endParaRPr lang="en-US" sz="2600" dirty="0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51833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Community Oriented Primary Care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alibri" pitchFamily="34" charset="0"/>
              </a:rPr>
              <a:t>Definition</a:t>
            </a:r>
            <a:endParaRPr lang="en-US" b="1" dirty="0"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Calibri" pitchFamily="34" charset="0"/>
              </a:rPr>
              <a:t>Community Oriented Primary Care (COPC) is a systematic process that helps to identify the health needs of a defined population and to address them. 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Calibri" pitchFamily="34" charset="0"/>
              </a:rPr>
              <a:t>The ultimate goal of COPC is to improve the health of the community.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Calibri" pitchFamily="34" charset="0"/>
              </a:rPr>
              <a:t>COPC uses the principles of public health, epidemiology and primary care in addressing the health of the community.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Calibri" pitchFamily="34" charset="0"/>
              </a:rPr>
              <a:t>COPC takes also into consideration the environmental and social determinants of health.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Calibri" pitchFamily="34" charset="0"/>
              </a:rPr>
              <a:t>COPC relies on resources available in the community.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alibri" pitchFamily="34" charset="0"/>
              </a:rPr>
              <a:t>A shift from Primary Care to COPC</a:t>
            </a:r>
            <a:endParaRPr lang="en-US" b="1" dirty="0">
              <a:latin typeface="Calibri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828800"/>
          <a:ext cx="8229600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 pitchFamily="34" charset="0"/>
                        </a:rPr>
                        <a:t>Primary Care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 pitchFamily="34" charset="0"/>
                        </a:rPr>
                        <a:t>COPC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 pitchFamily="34" charset="0"/>
                        </a:rPr>
                        <a:t>Focus on individuals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 pitchFamily="34" charset="0"/>
                        </a:rPr>
                        <a:t>Targets members of a population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 pitchFamily="34" charset="0"/>
                        </a:rPr>
                        <a:t>Focuses on the health needs of the individual patients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 pitchFamily="34" charset="0"/>
                        </a:rPr>
                        <a:t>Use</a:t>
                      </a:r>
                      <a:r>
                        <a:rPr lang="en-US" sz="2000" baseline="0" dirty="0" smtClean="0">
                          <a:latin typeface="Calibri" pitchFamily="34" charset="0"/>
                        </a:rPr>
                        <a:t> of e</a:t>
                      </a:r>
                      <a:r>
                        <a:rPr lang="en-US" sz="2000" dirty="0" smtClean="0">
                          <a:latin typeface="Calibri" pitchFamily="34" charset="0"/>
                        </a:rPr>
                        <a:t>pidemiologic tools to assess health needs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Calibri" pitchFamily="34" charset="0"/>
                        </a:rPr>
                        <a:t>Planning of services is based on the utilization by active patients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Calibri" pitchFamily="34" charset="0"/>
                        </a:rPr>
                        <a:t>Considers the health needs of the target population while planning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 pitchFamily="34" charset="0"/>
                        </a:rPr>
                        <a:t>The</a:t>
                      </a:r>
                      <a:r>
                        <a:rPr lang="en-US" sz="2000" baseline="0" dirty="0" smtClean="0">
                          <a:latin typeface="Calibri" pitchFamily="34" charset="0"/>
                        </a:rPr>
                        <a:t> team is composed mainly of the health care professionals in the primary health care center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 pitchFamily="34" charset="0"/>
                        </a:rPr>
                        <a:t>A multidisciplinary team composed of health care professionals from the center and community members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alibri" pitchFamily="34" charset="0"/>
              </a:rPr>
              <a:t>COPC Process</a:t>
            </a:r>
            <a:endParaRPr lang="en-US" b="1" dirty="0">
              <a:latin typeface="Calibri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5181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 pitchFamily="34" charset="0"/>
                        </a:rPr>
                        <a:t>Component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 pitchFamily="34" charset="0"/>
                        </a:rPr>
                        <a:t>Description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 pitchFamily="34" charset="0"/>
                        </a:rPr>
                        <a:t>Define the community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en-US" sz="2000" dirty="0" smtClean="0">
                          <a:latin typeface="Calibri" pitchFamily="34" charset="0"/>
                        </a:rPr>
                        <a:t> Identify the target</a:t>
                      </a:r>
                      <a:r>
                        <a:rPr lang="en-US" sz="2000" baseline="0" dirty="0" smtClean="0">
                          <a:latin typeface="Calibri" pitchFamily="34" charset="0"/>
                        </a:rPr>
                        <a:t> population</a:t>
                      </a:r>
                      <a:r>
                        <a:rPr lang="en-US" sz="2000" baseline="0" dirty="0">
                          <a:latin typeface="Calibri" pitchFamily="34" charset="0"/>
                        </a:rPr>
                        <a:t> </a:t>
                      </a:r>
                      <a:r>
                        <a:rPr lang="en-US" sz="2000" baseline="0" dirty="0" smtClean="0">
                          <a:latin typeface="Calibri" pitchFamily="34" charset="0"/>
                        </a:rPr>
                        <a:t>and list its characteristics.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 pitchFamily="34" charset="0"/>
                        </a:rPr>
                        <a:t>Identify the health problems of the community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en-US" sz="2000" dirty="0" smtClean="0">
                          <a:latin typeface="Calibri" pitchFamily="34" charset="0"/>
                        </a:rPr>
                        <a:t> Conduct a health needs assessment of the community</a:t>
                      </a:r>
                    </a:p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en-US" sz="2000" dirty="0" smtClean="0">
                          <a:latin typeface="Calibri" pitchFamily="34" charset="0"/>
                        </a:rPr>
                        <a:t> List the health problems by priority</a:t>
                      </a:r>
                    </a:p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en-US" sz="2000" dirty="0" smtClean="0">
                          <a:latin typeface="Calibri" pitchFamily="34" charset="0"/>
                        </a:rPr>
                        <a:t> Select a health problem that needs to be addressed (priority, feasibility)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 pitchFamily="34" charset="0"/>
                        </a:rPr>
                        <a:t>Plan</a:t>
                      </a:r>
                      <a:r>
                        <a:rPr lang="en-US" sz="2000" baseline="0" dirty="0" smtClean="0">
                          <a:latin typeface="Calibri" pitchFamily="34" charset="0"/>
                        </a:rPr>
                        <a:t> and implement the intervention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en-US" sz="2000" baseline="0" dirty="0" smtClean="0">
                          <a:latin typeface="Calibri" pitchFamily="34" charset="0"/>
                        </a:rPr>
                        <a:t> Develop an intervention and implement it (use resources inside the primary health care center and within the community)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 pitchFamily="34" charset="0"/>
                        </a:rPr>
                        <a:t>Monitor the implementation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en-US" sz="2000" dirty="0" smtClean="0">
                          <a:latin typeface="Calibri" pitchFamily="34" charset="0"/>
                        </a:rPr>
                        <a:t> Conduct periodic monitoring of the intervention and modify as needed.</a:t>
                      </a:r>
                    </a:p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en-US" sz="2000" dirty="0" smtClean="0">
                          <a:latin typeface="Calibri" pitchFamily="34" charset="0"/>
                        </a:rPr>
                        <a:t> Evaluate the impact of the intervention on the target population</a:t>
                      </a:r>
                      <a:endParaRPr lang="en-US" sz="2000" dirty="0">
                        <a:latin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Patient-Centered Medical Home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alibri" pitchFamily="34" charset="0"/>
              </a:rPr>
              <a:t>Definition</a:t>
            </a:r>
            <a:endParaRPr lang="en-US" b="1" dirty="0"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altLang="en-US" dirty="0" smtClean="0">
                <a:latin typeface="Calibri" pitchFamily="34" charset="0"/>
              </a:rPr>
              <a:t>A  Patient-Centered Medical Home (PCMH) is a model of care that aims at improving the health of the patients :</a:t>
            </a:r>
          </a:p>
          <a:p>
            <a:pPr lvl="1">
              <a:buFont typeface="Courier New" pitchFamily="49" charset="0"/>
              <a:buChar char="o"/>
            </a:pPr>
            <a:r>
              <a:rPr lang="en-US" altLang="en-US" dirty="0" smtClean="0">
                <a:latin typeface="Calibri" pitchFamily="34" charset="0"/>
              </a:rPr>
              <a:t> Through the delivery of continuous, comprehensive, compassionate , culturally sensitive, safe and good quality care</a:t>
            </a:r>
          </a:p>
          <a:p>
            <a:pPr lvl="1">
              <a:buFont typeface="Courier New" pitchFamily="49" charset="0"/>
              <a:buChar char="o"/>
            </a:pPr>
            <a:r>
              <a:rPr lang="en-US" altLang="en-US" dirty="0" smtClean="0">
                <a:latin typeface="Calibri" pitchFamily="34" charset="0"/>
              </a:rPr>
              <a:t>by a personal physician who collaborates the care  needed with a team of health care professionals</a:t>
            </a:r>
          </a:p>
          <a:p>
            <a:pPr lvl="1">
              <a:buFont typeface="Courier New" pitchFamily="49" charset="0"/>
              <a:buChar char="o"/>
            </a:pPr>
            <a:r>
              <a:rPr lang="en-US" altLang="en-US" dirty="0" smtClean="0">
                <a:latin typeface="Calibri" pitchFamily="34" charset="0"/>
              </a:rPr>
              <a:t>while responding to the needs of the patients and making health care accessible to them.</a:t>
            </a:r>
            <a:endParaRPr lang="en-US" dirty="0" smtClean="0">
              <a:latin typeface="Calibri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Calibri" pitchFamily="34" charset="0"/>
              </a:rPr>
              <a:t>Its joint principles were first endorsed by the American Academy of Family Physicians, the American College of Physicians, the American Academy of Pediatrics, and the American Osteopathic Association.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alibri" pitchFamily="34" charset="0"/>
              </a:rPr>
              <a:t>PCMH Principles</a:t>
            </a:r>
            <a:endParaRPr lang="en-US" b="1" dirty="0"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spcBef>
                <a:spcPct val="45000"/>
              </a:spcBef>
              <a:buFont typeface="Wingdings" pitchFamily="2" charset="2"/>
              <a:buChar char="§"/>
            </a:pPr>
            <a:r>
              <a:rPr lang="en-US" altLang="en-US" dirty="0" smtClean="0">
                <a:latin typeface="Calibri" pitchFamily="34" charset="0"/>
                <a:cs typeface="Arial" charset="0"/>
              </a:rPr>
              <a:t>Personal physician in a physician-directed medical practice</a:t>
            </a:r>
          </a:p>
          <a:p>
            <a:pPr>
              <a:lnSpc>
                <a:spcPct val="80000"/>
              </a:lnSpc>
              <a:spcBef>
                <a:spcPct val="45000"/>
              </a:spcBef>
              <a:buFont typeface="Wingdings" pitchFamily="2" charset="2"/>
              <a:buChar char="§"/>
            </a:pPr>
            <a:r>
              <a:rPr lang="en-US" altLang="en-US" dirty="0" smtClean="0">
                <a:latin typeface="Calibri" pitchFamily="34" charset="0"/>
                <a:cs typeface="Arial" charset="0"/>
              </a:rPr>
              <a:t>Whole person orientation</a:t>
            </a:r>
          </a:p>
          <a:p>
            <a:pPr>
              <a:lnSpc>
                <a:spcPct val="80000"/>
              </a:lnSpc>
              <a:spcBef>
                <a:spcPct val="45000"/>
              </a:spcBef>
              <a:buFont typeface="Wingdings" pitchFamily="2" charset="2"/>
              <a:buChar char="§"/>
            </a:pPr>
            <a:r>
              <a:rPr lang="en-US" altLang="en-US" dirty="0" smtClean="0">
                <a:latin typeface="Calibri" pitchFamily="34" charset="0"/>
                <a:cs typeface="Arial" charset="0"/>
              </a:rPr>
              <a:t>Care is coordinated and integrated</a:t>
            </a:r>
          </a:p>
          <a:p>
            <a:pPr>
              <a:lnSpc>
                <a:spcPct val="80000"/>
              </a:lnSpc>
              <a:spcBef>
                <a:spcPct val="45000"/>
              </a:spcBef>
              <a:buFont typeface="Wingdings" pitchFamily="2" charset="2"/>
              <a:buChar char="§"/>
            </a:pPr>
            <a:r>
              <a:rPr lang="en-US" altLang="en-US" dirty="0" smtClean="0">
                <a:latin typeface="Calibri" pitchFamily="34" charset="0"/>
                <a:cs typeface="Arial" charset="0"/>
              </a:rPr>
              <a:t>Quality and safety emphasis</a:t>
            </a:r>
          </a:p>
          <a:p>
            <a:pPr>
              <a:lnSpc>
                <a:spcPct val="80000"/>
              </a:lnSpc>
              <a:spcBef>
                <a:spcPct val="45000"/>
              </a:spcBef>
              <a:buFont typeface="Wingdings" pitchFamily="2" charset="2"/>
              <a:buChar char="§"/>
            </a:pPr>
            <a:r>
              <a:rPr lang="en-US" altLang="en-US" dirty="0" smtClean="0">
                <a:latin typeface="Calibri" pitchFamily="34" charset="0"/>
                <a:cs typeface="Arial" charset="0"/>
              </a:rPr>
              <a:t>Enhanced  patient access to care</a:t>
            </a:r>
          </a:p>
          <a:p>
            <a:pPr>
              <a:lnSpc>
                <a:spcPct val="80000"/>
              </a:lnSpc>
              <a:spcBef>
                <a:spcPct val="45000"/>
              </a:spcBef>
              <a:buFont typeface="Wingdings" pitchFamily="2" charset="2"/>
              <a:buChar char="§"/>
            </a:pPr>
            <a:r>
              <a:rPr lang="en-US" altLang="en-US" dirty="0" smtClean="0">
                <a:latin typeface="Calibri" pitchFamily="34" charset="0"/>
                <a:cs typeface="Arial" charset="0"/>
              </a:rPr>
              <a:t>Payment</a:t>
            </a:r>
            <a:endParaRPr lang="en-US" altLang="en-US" dirty="0" smtClean="0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371</TotalTime>
  <Words>729</Words>
  <Application>Microsoft Office PowerPoint</Application>
  <PresentationFormat>عرض على الشاشة (3:4)‏</PresentationFormat>
  <Paragraphs>105</Paragraphs>
  <Slides>15</Slides>
  <Notes>15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15</vt:i4>
      </vt:variant>
    </vt:vector>
  </HeadingPairs>
  <TitlesOfParts>
    <vt:vector size="16" baseType="lpstr">
      <vt:lpstr>Clarity</vt:lpstr>
      <vt:lpstr>Practice of family medicine</vt:lpstr>
      <vt:lpstr>Learning Objectives</vt:lpstr>
      <vt:lpstr>Community Oriented Primary Care</vt:lpstr>
      <vt:lpstr>Definition</vt:lpstr>
      <vt:lpstr>A shift from Primary Care to COPC</vt:lpstr>
      <vt:lpstr>COPC Process</vt:lpstr>
      <vt:lpstr>Patient-Centered Medical Home</vt:lpstr>
      <vt:lpstr>Definition</vt:lpstr>
      <vt:lpstr>PCMH Principles</vt:lpstr>
      <vt:lpstr>الشريحة 10</vt:lpstr>
      <vt:lpstr>الشريحة 11</vt:lpstr>
      <vt:lpstr>الشريحة 12</vt:lpstr>
      <vt:lpstr>الشريحة 13</vt:lpstr>
      <vt:lpstr>الشريحة 14</vt:lpstr>
      <vt:lpstr>الشريحة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FAMKSK</dc:creator>
  <cp:lastModifiedBy>Dr Muslim Al-Hilaly</cp:lastModifiedBy>
  <cp:revision>29</cp:revision>
  <dcterms:created xsi:type="dcterms:W3CDTF">2006-08-16T00:00:00Z</dcterms:created>
  <dcterms:modified xsi:type="dcterms:W3CDTF">2019-04-16T09:17:39Z</dcterms:modified>
</cp:coreProperties>
</file>