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73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8" r:id="rId12"/>
    <p:sldId id="269" r:id="rId13"/>
    <p:sldId id="270" r:id="rId14"/>
    <p:sldId id="266" r:id="rId15"/>
    <p:sldId id="267" r:id="rId16"/>
    <p:sldId id="272" r:id="rId17"/>
    <p:sldId id="271" r:id="rId18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70" d="100"/>
          <a:sy n="70" d="100"/>
        </p:scale>
        <p:origin x="-116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10/03/1440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10/03/1440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10/03/1440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10/03/1440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10/03/1440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10/03/1440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10/03/1440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10/03/1440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10/03/1440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10/03/1440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10/03/1440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pPr/>
              <a:t>10/03/1440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925" y="500063"/>
            <a:ext cx="9109075" cy="5786437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endParaRPr lang="en-US" sz="3600" b="1" dirty="0" smtClean="0">
              <a:solidFill>
                <a:srgbClr val="FF5050"/>
              </a:solidFill>
            </a:endParaRPr>
          </a:p>
          <a:p>
            <a:pPr algn="ctr" eaLnBrk="1" hangingPunct="1">
              <a:defRPr/>
            </a:pPr>
            <a:endParaRPr lang="en-US" sz="3600" b="1" dirty="0" smtClean="0">
              <a:solidFill>
                <a:srgbClr val="FF5050"/>
              </a:solidFill>
            </a:endParaRPr>
          </a:p>
          <a:p>
            <a:pPr algn="ctr" eaLnBrk="1" hangingPunct="1">
              <a:defRPr/>
            </a:pPr>
            <a:r>
              <a:rPr lang="en-US" sz="5800" b="1" dirty="0" smtClean="0">
                <a:solidFill>
                  <a:srgbClr val="FF5050"/>
                </a:solidFill>
              </a:rPr>
              <a:t>Screening II </a:t>
            </a:r>
            <a:endParaRPr lang="en-US" sz="3600" b="1" dirty="0" smtClean="0">
              <a:solidFill>
                <a:srgbClr val="FF5050"/>
              </a:solidFill>
            </a:endParaRPr>
          </a:p>
          <a:p>
            <a:pPr algn="ctr" eaLnBrk="1" hangingPunct="1">
              <a:defRPr/>
            </a:pPr>
            <a:r>
              <a:rPr lang="en-US" sz="3600" b="1" dirty="0" smtClean="0">
                <a:solidFill>
                  <a:srgbClr val="FF5050"/>
                </a:solidFill>
              </a:rPr>
              <a:t>Dept. of Family &amp; Community medicine</a:t>
            </a:r>
          </a:p>
          <a:p>
            <a:pPr algn="ctr" eaLnBrk="1" hangingPunct="1">
              <a:defRPr/>
            </a:pPr>
            <a:r>
              <a:rPr lang="en-US" sz="3600" b="1" dirty="0" smtClean="0">
                <a:solidFill>
                  <a:srgbClr val="FF5050"/>
                </a:solidFill>
              </a:rPr>
              <a:t>Dr. Muslim N. </a:t>
            </a:r>
            <a:r>
              <a:rPr lang="en-US" sz="3600" b="1" dirty="0" err="1" smtClean="0">
                <a:solidFill>
                  <a:srgbClr val="FF5050"/>
                </a:solidFill>
              </a:rPr>
              <a:t>Saeed</a:t>
            </a:r>
            <a:endParaRPr lang="en-US" sz="3600" b="1" dirty="0" smtClean="0">
              <a:solidFill>
                <a:srgbClr val="FF5050"/>
              </a:solidFill>
            </a:endParaRPr>
          </a:p>
          <a:p>
            <a:pPr algn="ctr" eaLnBrk="1" hangingPunct="1">
              <a:defRPr/>
            </a:pPr>
            <a:r>
              <a:rPr lang="en-US" sz="3600" b="1" dirty="0" smtClean="0">
                <a:solidFill>
                  <a:srgbClr val="FF5050"/>
                </a:solidFill>
              </a:rPr>
              <a:t>November </a:t>
            </a:r>
            <a:r>
              <a:rPr lang="en-US" sz="3600" b="1" dirty="0" smtClean="0">
                <a:solidFill>
                  <a:srgbClr val="FF5050"/>
                </a:solidFill>
              </a:rPr>
              <a:t>19</a:t>
            </a:r>
            <a:r>
              <a:rPr lang="en-US" sz="3600" b="1" baseline="30000" dirty="0" smtClean="0">
                <a:solidFill>
                  <a:srgbClr val="FF5050"/>
                </a:solidFill>
              </a:rPr>
              <a:t>th</a:t>
            </a:r>
            <a:r>
              <a:rPr lang="en-US" sz="3600" b="1" dirty="0" smtClean="0">
                <a:solidFill>
                  <a:srgbClr val="FF5050"/>
                </a:solidFill>
              </a:rPr>
              <a:t> </a:t>
            </a:r>
            <a:r>
              <a:rPr lang="en-US" sz="3600" b="1" dirty="0" smtClean="0">
                <a:solidFill>
                  <a:srgbClr val="FF5050"/>
                </a:solidFill>
              </a:rPr>
              <a:t>, 2018 </a:t>
            </a:r>
            <a:endParaRPr lang="en-US" sz="3600" b="1" dirty="0" smtClean="0">
              <a:solidFill>
                <a:srgbClr val="FFFF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/>
          <a:lstStyle/>
          <a:p>
            <a:pPr algn="l">
              <a:buNone/>
            </a:pPr>
            <a:r>
              <a:rPr lang="en-US" b="1" dirty="0" smtClean="0"/>
              <a:t>Considerations in selection of cut-point</a:t>
            </a:r>
          </a:p>
          <a:p>
            <a:pPr algn="l">
              <a:buNone/>
            </a:pPr>
            <a:r>
              <a:rPr lang="en-US" dirty="0" smtClean="0"/>
              <a:t> </a:t>
            </a:r>
            <a:r>
              <a:rPr lang="en-US" b="1" dirty="0" smtClean="0"/>
              <a:t>Implications of false positive results: burden on follow-up services&amp; labeling effect</a:t>
            </a:r>
          </a:p>
          <a:p>
            <a:pPr algn="l">
              <a:buNone/>
            </a:pPr>
            <a:r>
              <a:rPr lang="en-US" dirty="0" smtClean="0"/>
              <a:t> </a:t>
            </a:r>
            <a:r>
              <a:rPr lang="en-US" b="1" dirty="0" smtClean="0"/>
              <a:t>Implications of false negative results: Failure to intervene</a:t>
            </a:r>
            <a:endParaRPr lang="ar-IQ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012974"/>
          </a:xfrm>
        </p:spPr>
        <p:txBody>
          <a:bodyPr>
            <a:noAutofit/>
          </a:bodyPr>
          <a:lstStyle/>
          <a:p>
            <a:r>
              <a:rPr lang="en-US" sz="2800" b="1" dirty="0" smtClean="0">
                <a:solidFill>
                  <a:srgbClr val="FF5050"/>
                </a:solidFill>
                <a:latin typeface="+mn-lt"/>
                <a:ea typeface="+mn-ea"/>
                <a:cs typeface="+mn-cs"/>
              </a:rPr>
              <a:t>Which is Preferred: High Sensitivity or High</a:t>
            </a:r>
            <a:br>
              <a:rPr lang="en-US" sz="2800" b="1" dirty="0" smtClean="0">
                <a:solidFill>
                  <a:srgbClr val="FF5050"/>
                </a:solidFill>
                <a:latin typeface="+mn-lt"/>
                <a:ea typeface="+mn-ea"/>
                <a:cs typeface="+mn-cs"/>
              </a:rPr>
            </a:br>
            <a:r>
              <a:rPr lang="en-US" sz="2800" b="1" dirty="0" smtClean="0">
                <a:solidFill>
                  <a:srgbClr val="FF5050"/>
                </a:solidFill>
                <a:latin typeface="+mn-lt"/>
                <a:ea typeface="+mn-ea"/>
                <a:cs typeface="+mn-cs"/>
              </a:rPr>
              <a:t>Specificity?</a:t>
            </a:r>
            <a:br>
              <a:rPr lang="en-US" sz="2800" b="1" dirty="0" smtClean="0">
                <a:solidFill>
                  <a:srgbClr val="FF5050"/>
                </a:solidFill>
                <a:latin typeface="+mn-lt"/>
                <a:ea typeface="+mn-ea"/>
                <a:cs typeface="+mn-cs"/>
              </a:rPr>
            </a:br>
            <a:endParaRPr lang="ar-IQ" sz="2800" b="1" dirty="0" smtClean="0">
              <a:solidFill>
                <a:srgbClr val="FF505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l">
              <a:buNone/>
            </a:pPr>
            <a:r>
              <a:rPr lang="en-US" dirty="0" smtClean="0"/>
              <a:t>-</a:t>
            </a:r>
            <a:r>
              <a:rPr lang="en-US" dirty="0" smtClean="0"/>
              <a:t>If </a:t>
            </a:r>
            <a:r>
              <a:rPr lang="en-US" dirty="0" smtClean="0"/>
              <a:t>you have a fatal disease with no treatment (such as for</a:t>
            </a:r>
          </a:p>
          <a:p>
            <a:pPr algn="l">
              <a:buNone/>
            </a:pPr>
            <a:r>
              <a:rPr lang="en-US" dirty="0" smtClean="0"/>
              <a:t>early cases of AIDS), optimize </a:t>
            </a:r>
            <a:r>
              <a:rPr lang="en-US" dirty="0" smtClean="0"/>
              <a:t>specificity.</a:t>
            </a:r>
            <a:endParaRPr lang="en-US" dirty="0" smtClean="0"/>
          </a:p>
          <a:p>
            <a:pPr algn="l">
              <a:buNone/>
            </a:pPr>
            <a:r>
              <a:rPr lang="en-US" dirty="0" smtClean="0"/>
              <a:t>If you are screening to prevent transmission of a</a:t>
            </a:r>
          </a:p>
          <a:p>
            <a:pPr algn="l">
              <a:buNone/>
            </a:pPr>
            <a:r>
              <a:rPr lang="en-US" dirty="0" smtClean="0"/>
              <a:t>preventable disease (such as screening for HIV in blood</a:t>
            </a:r>
          </a:p>
          <a:p>
            <a:pPr algn="l">
              <a:buNone/>
            </a:pPr>
            <a:r>
              <a:rPr lang="en-US" dirty="0" smtClean="0"/>
              <a:t>donors), optimize </a:t>
            </a:r>
            <a:r>
              <a:rPr lang="en-US" dirty="0" smtClean="0"/>
              <a:t>sensitivity.</a:t>
            </a:r>
            <a:endParaRPr lang="en-US" dirty="0" smtClean="0"/>
          </a:p>
          <a:p>
            <a:pPr algn="l">
              <a:buNone/>
            </a:pPr>
            <a:r>
              <a:rPr lang="en-US" dirty="0" smtClean="0"/>
              <a:t> </a:t>
            </a:r>
            <a:r>
              <a:rPr lang="en-US" b="1" dirty="0" smtClean="0"/>
              <a:t>Remember….</a:t>
            </a:r>
          </a:p>
          <a:p>
            <a:pPr algn="l">
              <a:buNone/>
            </a:pPr>
            <a:r>
              <a:rPr lang="en-US" dirty="0" smtClean="0"/>
              <a:t>Sensitivity &amp; specificity are functions of the screening</a:t>
            </a:r>
          </a:p>
          <a:p>
            <a:pPr algn="l">
              <a:buNone/>
            </a:pPr>
            <a:r>
              <a:rPr lang="en-US" dirty="0" smtClean="0"/>
              <a:t>test</a:t>
            </a:r>
          </a:p>
          <a:p>
            <a:pPr algn="l">
              <a:buNone/>
            </a:pPr>
            <a:r>
              <a:rPr lang="en-US" dirty="0" smtClean="0"/>
              <a:t>If you use a given screening test on a low prevalence</a:t>
            </a:r>
          </a:p>
          <a:p>
            <a:pPr algn="l">
              <a:buNone/>
            </a:pPr>
            <a:r>
              <a:rPr lang="en-US" dirty="0" smtClean="0"/>
              <a:t>population, you will have a low positive predictive</a:t>
            </a:r>
          </a:p>
          <a:p>
            <a:pPr algn="l">
              <a:buNone/>
            </a:pPr>
            <a:r>
              <a:rPr lang="en-US" dirty="0" smtClean="0"/>
              <a:t>value and potentially many false positives</a:t>
            </a:r>
            <a:endParaRPr lang="ar-IQ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792088"/>
          </a:xfrm>
        </p:spPr>
        <p:txBody>
          <a:bodyPr>
            <a:normAutofit fontScale="90000"/>
          </a:bodyPr>
          <a:lstStyle/>
          <a:p>
            <a:r>
              <a:rPr lang="en-US" sz="4000" b="1" dirty="0" smtClean="0">
                <a:solidFill>
                  <a:srgbClr val="FF5050"/>
                </a:solidFill>
                <a:latin typeface="+mn-lt"/>
                <a:ea typeface="+mn-ea"/>
                <a:cs typeface="+mn-cs"/>
              </a:rPr>
              <a:t>Reliability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 fontScale="70000" lnSpcReduction="20000"/>
          </a:bodyPr>
          <a:lstStyle/>
          <a:p>
            <a:pPr algn="l">
              <a:buNone/>
            </a:pPr>
            <a:r>
              <a:rPr lang="en-US" dirty="0" smtClean="0"/>
              <a:t> </a:t>
            </a:r>
            <a:r>
              <a:rPr lang="en-US" b="1" dirty="0" smtClean="0"/>
              <a:t>It is the ability of a test to give consistent results when performed more than once </a:t>
            </a:r>
            <a:r>
              <a:rPr lang="en-US" b="1" dirty="0" smtClean="0"/>
              <a:t>on the </a:t>
            </a:r>
            <a:r>
              <a:rPr lang="en-US" b="1" dirty="0" smtClean="0"/>
              <a:t>same individual under the same </a:t>
            </a:r>
            <a:r>
              <a:rPr lang="en-US" b="1" dirty="0" smtClean="0"/>
              <a:t>conditions.</a:t>
            </a:r>
            <a:endParaRPr lang="en-US" b="1" dirty="0" smtClean="0"/>
          </a:p>
          <a:p>
            <a:pPr algn="l">
              <a:buNone/>
            </a:pPr>
            <a:r>
              <a:rPr lang="en-US" dirty="0" smtClean="0"/>
              <a:t> Variation in the method due to variability of test chemicals or fluctuation in the </a:t>
            </a:r>
            <a:r>
              <a:rPr lang="en-US" dirty="0" smtClean="0"/>
              <a:t>item measured </a:t>
            </a:r>
            <a:r>
              <a:rPr lang="en-US" dirty="0" smtClean="0"/>
              <a:t>(e.g., diurnal variation in body temperature or in relation to meals)</a:t>
            </a:r>
          </a:p>
          <a:p>
            <a:pPr algn="l">
              <a:buNone/>
            </a:pPr>
            <a:r>
              <a:rPr lang="en-US" dirty="0" smtClean="0"/>
              <a:t>-</a:t>
            </a:r>
            <a:r>
              <a:rPr lang="en-US" dirty="0" smtClean="0"/>
              <a:t>Standardize </a:t>
            </a:r>
            <a:r>
              <a:rPr lang="en-US" dirty="0" smtClean="0"/>
              <a:t>fluctuating variables</a:t>
            </a:r>
          </a:p>
          <a:p>
            <a:pPr algn="l">
              <a:buNone/>
            </a:pPr>
            <a:r>
              <a:rPr lang="en-US" dirty="0" smtClean="0"/>
              <a:t>-</a:t>
            </a:r>
            <a:r>
              <a:rPr lang="en-US" dirty="0" smtClean="0"/>
              <a:t>Use </a:t>
            </a:r>
            <a:r>
              <a:rPr lang="en-US" dirty="0" smtClean="0"/>
              <a:t>standards in laboratory tests, run multiple samples whenever possible</a:t>
            </a:r>
          </a:p>
          <a:p>
            <a:pPr algn="l">
              <a:buNone/>
            </a:pPr>
            <a:r>
              <a:rPr lang="en-US" dirty="0" smtClean="0"/>
              <a:t> Observer variation</a:t>
            </a:r>
          </a:p>
          <a:p>
            <a:pPr algn="l">
              <a:buNone/>
            </a:pPr>
            <a:r>
              <a:rPr lang="en-US" dirty="0" smtClean="0"/>
              <a:t>-</a:t>
            </a:r>
            <a:r>
              <a:rPr lang="en-US" dirty="0" smtClean="0"/>
              <a:t>Train </a:t>
            </a:r>
            <a:r>
              <a:rPr lang="en-US" dirty="0" smtClean="0"/>
              <a:t>observers</a:t>
            </a:r>
          </a:p>
          <a:p>
            <a:pPr algn="l">
              <a:buNone/>
            </a:pPr>
            <a:r>
              <a:rPr lang="en-US" dirty="0" smtClean="0"/>
              <a:t>-</a:t>
            </a:r>
            <a:r>
              <a:rPr lang="en-US" dirty="0" smtClean="0"/>
              <a:t>Use </a:t>
            </a:r>
            <a:r>
              <a:rPr lang="en-US" dirty="0" smtClean="0"/>
              <a:t>more than one observer &amp; have them check each </a:t>
            </a:r>
            <a:r>
              <a:rPr lang="en-US" dirty="0" smtClean="0"/>
              <a:t>other</a:t>
            </a:r>
          </a:p>
          <a:p>
            <a:pPr algn="l">
              <a:buNone/>
            </a:pPr>
            <a:r>
              <a:rPr lang="en-US" b="1" dirty="0" smtClean="0"/>
              <a:t>-Yield:</a:t>
            </a:r>
            <a:endParaRPr lang="en-US" b="1" dirty="0" smtClean="0"/>
          </a:p>
          <a:p>
            <a:pPr algn="l">
              <a:buNone/>
            </a:pPr>
            <a:r>
              <a:rPr lang="en-US" dirty="0" smtClean="0"/>
              <a:t> </a:t>
            </a:r>
            <a:r>
              <a:rPr lang="en-US" sz="3100" dirty="0" smtClean="0"/>
              <a:t>It is the amount of previously unrecognized disease that is diagnosed and brought </a:t>
            </a:r>
            <a:r>
              <a:rPr lang="en-US" sz="3100" dirty="0" smtClean="0"/>
              <a:t>to treatment </a:t>
            </a:r>
            <a:r>
              <a:rPr lang="en-US" sz="3100" dirty="0" smtClean="0"/>
              <a:t>as a result of the screening </a:t>
            </a:r>
            <a:r>
              <a:rPr lang="en-US" sz="3100" dirty="0" smtClean="0"/>
              <a:t>program.</a:t>
            </a:r>
            <a:endParaRPr lang="ar-IQ" sz="31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Autofit/>
          </a:bodyPr>
          <a:lstStyle/>
          <a:p>
            <a:r>
              <a:rPr lang="en-US" sz="3600" b="1" dirty="0" smtClean="0">
                <a:solidFill>
                  <a:srgbClr val="FF5050"/>
                </a:solidFill>
                <a:latin typeface="+mn-lt"/>
                <a:ea typeface="+mn-ea"/>
                <a:cs typeface="+mn-cs"/>
              </a:rPr>
              <a:t>Biases in Screening</a:t>
            </a:r>
            <a:r>
              <a:rPr lang="en-US" sz="3200" b="1" dirty="0" smtClean="0"/>
              <a:t/>
            </a:r>
            <a:br>
              <a:rPr lang="en-US" sz="3200" b="1" dirty="0" smtClean="0"/>
            </a:br>
            <a:endParaRPr lang="ar-IQ" sz="3200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51520" y="836712"/>
            <a:ext cx="8640960" cy="5688632"/>
          </a:xfrm>
        </p:spPr>
        <p:txBody>
          <a:bodyPr>
            <a:normAutofit fontScale="85000" lnSpcReduction="10000"/>
          </a:bodyPr>
          <a:lstStyle/>
          <a:p>
            <a:pPr algn="l">
              <a:buNone/>
            </a:pPr>
            <a:r>
              <a:rPr lang="en-US" dirty="0" smtClean="0"/>
              <a:t>1- </a:t>
            </a:r>
            <a:r>
              <a:rPr lang="en-US" b="1" dirty="0" smtClean="0"/>
              <a:t>Referral </a:t>
            </a:r>
            <a:r>
              <a:rPr lang="en-US" b="1" dirty="0" smtClean="0"/>
              <a:t>Bias (volunteer bias)</a:t>
            </a:r>
          </a:p>
          <a:p>
            <a:pPr algn="l">
              <a:buNone/>
            </a:pPr>
            <a:r>
              <a:rPr lang="en-US" dirty="0" smtClean="0"/>
              <a:t>2- </a:t>
            </a:r>
            <a:r>
              <a:rPr lang="en-US" b="1" dirty="0" smtClean="0"/>
              <a:t>Length </a:t>
            </a:r>
            <a:r>
              <a:rPr lang="en-US" b="1" dirty="0" smtClean="0"/>
              <a:t>Bias: </a:t>
            </a:r>
            <a:r>
              <a:rPr lang="en-US" dirty="0" smtClean="0"/>
              <a:t>Screening selectively identifies those with a long preclinical and </a:t>
            </a:r>
            <a:r>
              <a:rPr lang="en-US" dirty="0" smtClean="0"/>
              <a:t>clinical phase </a:t>
            </a:r>
            <a:r>
              <a:rPr lang="en-US" dirty="0" smtClean="0"/>
              <a:t>(i.e., those who would have a better prognosis regardless of the screening </a:t>
            </a:r>
            <a:r>
              <a:rPr lang="en-US" dirty="0" smtClean="0"/>
              <a:t>program).</a:t>
            </a:r>
          </a:p>
          <a:p>
            <a:pPr algn="l">
              <a:buNone/>
            </a:pPr>
            <a:r>
              <a:rPr lang="en-US" b="1" dirty="0" smtClean="0"/>
              <a:t>3- Lead </a:t>
            </a:r>
            <a:r>
              <a:rPr lang="en-US" b="1" dirty="0" smtClean="0"/>
              <a:t>Time Bias: </a:t>
            </a:r>
            <a:r>
              <a:rPr lang="en-US" dirty="0" smtClean="0"/>
              <a:t>The apparently better survival that is observed for those screened </a:t>
            </a:r>
            <a:r>
              <a:rPr lang="en-US" dirty="0" smtClean="0"/>
              <a:t>is not </a:t>
            </a:r>
            <a:r>
              <a:rPr lang="en-US" dirty="0" smtClean="0"/>
              <a:t>because these patients are actually living longer, but instead because diagnosis </a:t>
            </a:r>
            <a:r>
              <a:rPr lang="en-US" dirty="0" smtClean="0"/>
              <a:t>is being </a:t>
            </a:r>
            <a:r>
              <a:rPr lang="en-US" dirty="0" smtClean="0"/>
              <a:t>made at an earlier point in the natural history of the </a:t>
            </a:r>
            <a:r>
              <a:rPr lang="en-US" dirty="0" smtClean="0"/>
              <a:t>disease.</a:t>
            </a:r>
            <a:endParaRPr lang="en-US" dirty="0" smtClean="0"/>
          </a:p>
          <a:p>
            <a:pPr algn="l">
              <a:buNone/>
            </a:pPr>
            <a:r>
              <a:rPr lang="en-US" dirty="0" smtClean="0"/>
              <a:t>4- </a:t>
            </a:r>
            <a:r>
              <a:rPr lang="en-US" b="1" dirty="0" err="1" smtClean="0"/>
              <a:t>Overdiagnosis</a:t>
            </a:r>
            <a:r>
              <a:rPr lang="en-US" b="1" dirty="0" smtClean="0"/>
              <a:t> </a:t>
            </a:r>
            <a:r>
              <a:rPr lang="en-US" b="1" dirty="0" smtClean="0"/>
              <a:t>Bias (a misclassification bias)</a:t>
            </a:r>
          </a:p>
          <a:p>
            <a:pPr algn="l">
              <a:buNone/>
            </a:pPr>
            <a:r>
              <a:rPr lang="en-US" dirty="0" smtClean="0"/>
              <a:t>Enthusiasm </a:t>
            </a:r>
            <a:r>
              <a:rPr lang="en-US" dirty="0" smtClean="0"/>
              <a:t>for a new screening program may result in a higher rate of false positives </a:t>
            </a:r>
            <a:r>
              <a:rPr lang="en-US" dirty="0" smtClean="0"/>
              <a:t>and give </a:t>
            </a:r>
            <a:r>
              <a:rPr lang="en-US" dirty="0" smtClean="0"/>
              <a:t>false impression of increased rates of diagnosis and </a:t>
            </a:r>
            <a:r>
              <a:rPr lang="en-US" dirty="0" smtClean="0"/>
              <a:t>detection.</a:t>
            </a:r>
            <a:endParaRPr lang="ar-IQ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584176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FF5050"/>
                </a:solidFill>
                <a:latin typeface="+mn-lt"/>
                <a:ea typeface="+mn-ea"/>
                <a:cs typeface="+mn-cs"/>
              </a:rPr>
              <a:t>Two Stage Screening</a:t>
            </a:r>
            <a:r>
              <a:rPr lang="en-US" sz="2000" b="1" dirty="0" smtClean="0"/>
              <a:t/>
            </a:r>
            <a:br>
              <a:rPr lang="en-US" sz="2000" b="1" dirty="0" smtClean="0"/>
            </a:br>
            <a:r>
              <a:rPr lang="en-US" sz="2000" dirty="0" smtClean="0"/>
              <a:t> </a:t>
            </a:r>
            <a:r>
              <a:rPr lang="en-US" sz="2000" dirty="0" smtClean="0"/>
              <a:t>Efficient technique to address the problem of cutoff point.</a:t>
            </a:r>
            <a:br>
              <a:rPr lang="en-US" sz="2000" dirty="0" smtClean="0"/>
            </a:br>
            <a:r>
              <a:rPr lang="en-US" sz="2000" dirty="0" smtClean="0"/>
              <a:t> By using the results of several screening tests together (usually two).</a:t>
            </a:r>
            <a:br>
              <a:rPr lang="en-US" sz="2000" dirty="0" smtClean="0"/>
            </a:br>
            <a:r>
              <a:rPr lang="en-US" sz="2000" dirty="0" smtClean="0"/>
              <a:t> A </a:t>
            </a:r>
            <a:r>
              <a:rPr lang="en-US" sz="2000" dirty="0" smtClean="0"/>
              <a:t>less </a:t>
            </a:r>
            <a:r>
              <a:rPr lang="en-US" sz="2000" dirty="0" smtClean="0"/>
              <a:t>expensive test is carried out first and those who screen </a:t>
            </a:r>
            <a:r>
              <a:rPr lang="en-US" sz="2000" dirty="0" smtClean="0"/>
              <a:t>positive are </a:t>
            </a:r>
            <a:r>
              <a:rPr lang="en-US" sz="2000" dirty="0" smtClean="0"/>
              <a:t>recalled for further testing with a more expensive or invasive test.</a:t>
            </a:r>
            <a:endParaRPr lang="ar-IQ" sz="2000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2204864"/>
            <a:ext cx="8712968" cy="37444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476672"/>
            <a:ext cx="7848872" cy="5688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b="1" dirty="0" smtClean="0">
                <a:solidFill>
                  <a:srgbClr val="FF5050"/>
                </a:solidFill>
                <a:latin typeface="+mn-lt"/>
                <a:ea typeface="+mn-ea"/>
                <a:cs typeface="+mn-cs"/>
              </a:rPr>
              <a:t>Examples of Preventive Health Care Screening:</a:t>
            </a:r>
            <a:r>
              <a:rPr lang="en-US" sz="3200" b="1" dirty="0" smtClean="0"/>
              <a:t/>
            </a:r>
            <a:br>
              <a:rPr lang="en-US" sz="3200" b="1" dirty="0" smtClean="0"/>
            </a:br>
            <a:endParaRPr lang="ar-IQ" sz="3200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79512" y="1124744"/>
            <a:ext cx="8712968" cy="5400600"/>
          </a:xfrm>
        </p:spPr>
        <p:txBody>
          <a:bodyPr>
            <a:normAutofit fontScale="62500" lnSpcReduction="20000"/>
          </a:bodyPr>
          <a:lstStyle/>
          <a:p>
            <a:pPr algn="l">
              <a:buNone/>
            </a:pPr>
            <a:r>
              <a:rPr lang="en-US" dirty="0" smtClean="0"/>
              <a:t> </a:t>
            </a:r>
            <a:r>
              <a:rPr lang="en-US" b="1" dirty="0" smtClean="0"/>
              <a:t>Cervical Cancer</a:t>
            </a:r>
          </a:p>
          <a:p>
            <a:pPr algn="l">
              <a:buNone/>
            </a:pPr>
            <a:r>
              <a:rPr lang="en-US" dirty="0" smtClean="0"/>
              <a:t>Screening for Cervical Cancer--meets all screening test criteria. the disease is </a:t>
            </a:r>
            <a:r>
              <a:rPr lang="en-US" dirty="0" smtClean="0"/>
              <a:t>prevalent, serious</a:t>
            </a:r>
            <a:r>
              <a:rPr lang="en-US" dirty="0" smtClean="0"/>
              <a:t>, pre-clinical detectable period, treatable, early treatment is better than </a:t>
            </a:r>
            <a:r>
              <a:rPr lang="en-US" dirty="0" smtClean="0"/>
              <a:t>late.</a:t>
            </a:r>
            <a:endParaRPr lang="en-US" dirty="0" smtClean="0"/>
          </a:p>
          <a:p>
            <a:pPr algn="l">
              <a:buNone/>
            </a:pPr>
            <a:r>
              <a:rPr lang="en-US" dirty="0" smtClean="0"/>
              <a:t> </a:t>
            </a:r>
            <a:r>
              <a:rPr lang="en-US" b="1" dirty="0" err="1" smtClean="0"/>
              <a:t>Papanicolaou</a:t>
            </a:r>
            <a:r>
              <a:rPr lang="en-US" b="1" dirty="0" smtClean="0"/>
              <a:t> Testing</a:t>
            </a:r>
          </a:p>
          <a:p>
            <a:pPr algn="l">
              <a:buNone/>
            </a:pPr>
            <a:r>
              <a:rPr lang="en-US" dirty="0" smtClean="0"/>
              <a:t>o PAP testing is not sensitive but quite </a:t>
            </a:r>
            <a:r>
              <a:rPr lang="en-US" dirty="0" smtClean="0"/>
              <a:t>specific.</a:t>
            </a:r>
            <a:endParaRPr lang="en-US" dirty="0" smtClean="0"/>
          </a:p>
          <a:p>
            <a:pPr algn="l">
              <a:buNone/>
            </a:pPr>
            <a:r>
              <a:rPr lang="en-US" dirty="0" smtClean="0"/>
              <a:t>o Estimates are that </a:t>
            </a:r>
            <a:r>
              <a:rPr lang="en-US" dirty="0" smtClean="0"/>
              <a:t>screening </a:t>
            </a:r>
            <a:r>
              <a:rPr lang="en-US" dirty="0" smtClean="0"/>
              <a:t>in women ages 20-64 reduces the cumulative</a:t>
            </a:r>
          </a:p>
          <a:p>
            <a:pPr algn="l">
              <a:buNone/>
            </a:pPr>
            <a:r>
              <a:rPr lang="en-US" dirty="0" smtClean="0"/>
              <a:t>incidence of cervical cancer by 91% and yields 96 cases for every 100,000 </a:t>
            </a:r>
            <a:r>
              <a:rPr lang="en-US" dirty="0" smtClean="0"/>
              <a:t>cases—pretty good </a:t>
            </a:r>
            <a:r>
              <a:rPr lang="en-US" dirty="0" smtClean="0"/>
              <a:t>for a screening test.</a:t>
            </a:r>
          </a:p>
          <a:p>
            <a:pPr algn="l">
              <a:buNone/>
            </a:pPr>
            <a:r>
              <a:rPr lang="en-US" dirty="0" smtClean="0"/>
              <a:t>o Recommendations</a:t>
            </a:r>
          </a:p>
          <a:p>
            <a:pPr algn="l">
              <a:buNone/>
            </a:pPr>
            <a:r>
              <a:rPr lang="en-US" dirty="0" smtClean="0"/>
              <a:t> Routine PAP smears for all women who have ever been sexually active and who have </a:t>
            </a:r>
            <a:r>
              <a:rPr lang="en-US" dirty="0" smtClean="0"/>
              <a:t>a cervix</a:t>
            </a:r>
            <a:endParaRPr lang="en-US" dirty="0" smtClean="0"/>
          </a:p>
          <a:p>
            <a:pPr algn="l">
              <a:buNone/>
            </a:pPr>
            <a:r>
              <a:rPr lang="en-US" dirty="0" smtClean="0"/>
              <a:t> Frequency—at least every three years, but most ob/</a:t>
            </a:r>
            <a:r>
              <a:rPr lang="en-US" dirty="0" err="1" smtClean="0"/>
              <a:t>gyn</a:t>
            </a:r>
            <a:r>
              <a:rPr lang="en-US" dirty="0" smtClean="0"/>
              <a:t> recommend annual </a:t>
            </a:r>
            <a:r>
              <a:rPr lang="en-US" dirty="0" smtClean="0"/>
              <a:t>testing discontinue </a:t>
            </a:r>
            <a:r>
              <a:rPr lang="en-US" dirty="0" smtClean="0"/>
              <a:t>PAP smear at age 65 if patient has had regular normal PAPs in the past</a:t>
            </a:r>
          </a:p>
          <a:p>
            <a:pPr algn="l">
              <a:buNone/>
            </a:pPr>
            <a:r>
              <a:rPr lang="en-US" dirty="0" smtClean="0"/>
              <a:t> </a:t>
            </a:r>
            <a:r>
              <a:rPr lang="en-US" b="1" dirty="0" smtClean="0"/>
              <a:t>HPV infection screening—persistent HPV infection tested along with PAP smear</a:t>
            </a:r>
            <a:endParaRPr lang="ar-IQ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960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End </a:t>
            </a:r>
            <a:endParaRPr lang="ar-IQ" sz="9600" dirty="0">
              <a:ln w="10160">
                <a:solidFill>
                  <a:schemeClr val="accent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720080"/>
          </a:xfrm>
        </p:spPr>
        <p:txBody>
          <a:bodyPr>
            <a:normAutofit fontScale="90000"/>
          </a:bodyPr>
          <a:lstStyle/>
          <a:p>
            <a:r>
              <a:rPr lang="en-US" sz="4000" b="1" dirty="0" smtClean="0">
                <a:solidFill>
                  <a:srgbClr val="FF5050"/>
                </a:solidFill>
                <a:latin typeface="+mn-lt"/>
                <a:ea typeface="+mn-ea"/>
                <a:cs typeface="+mn-cs"/>
              </a:rPr>
              <a:t>Accuracy of Screening Tests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l">
              <a:buNone/>
            </a:pPr>
            <a:r>
              <a:rPr lang="en-US" dirty="0" smtClean="0"/>
              <a:t>Tests </a:t>
            </a:r>
            <a:r>
              <a:rPr lang="en-US" dirty="0" smtClean="0"/>
              <a:t>are valued because they discriminate one group of patients from another. </a:t>
            </a:r>
            <a:endParaRPr lang="en-US" dirty="0" smtClean="0"/>
          </a:p>
          <a:p>
            <a:pPr algn="l">
              <a:buNone/>
            </a:pPr>
            <a:r>
              <a:rPr lang="en-US" dirty="0" smtClean="0"/>
              <a:t>We start by </a:t>
            </a:r>
            <a:r>
              <a:rPr lang="en-US" dirty="0" smtClean="0"/>
              <a:t>identifying a "</a:t>
            </a:r>
            <a:r>
              <a:rPr lang="en-US" b="1" dirty="0" smtClean="0"/>
              <a:t>gold standard", usually a well-defined pathologic or clinical </a:t>
            </a:r>
            <a:r>
              <a:rPr lang="en-US" b="1" dirty="0" smtClean="0"/>
              <a:t>finding </a:t>
            </a:r>
            <a:r>
              <a:rPr lang="en-US" dirty="0" smtClean="0"/>
              <a:t>that </a:t>
            </a:r>
            <a:r>
              <a:rPr lang="en-US" dirty="0" smtClean="0"/>
              <a:t>defines a disease, a condition, or a </a:t>
            </a:r>
            <a:r>
              <a:rPr lang="en-US" dirty="0" smtClean="0"/>
              <a:t>syndrome</a:t>
            </a:r>
          </a:p>
          <a:p>
            <a:pPr algn="l">
              <a:buNone/>
            </a:pPr>
            <a:r>
              <a:rPr lang="en-US" dirty="0" smtClean="0"/>
              <a:t>Then </a:t>
            </a:r>
            <a:r>
              <a:rPr lang="en-US" dirty="0" smtClean="0"/>
              <a:t>we assess </a:t>
            </a:r>
            <a:r>
              <a:rPr lang="en-US" dirty="0" smtClean="0"/>
              <a:t>conditional probabilities</a:t>
            </a:r>
            <a:r>
              <a:rPr lang="en-US" dirty="0" smtClean="0"/>
              <a:t>, namely, the frequency with which various clinical findings and test </a:t>
            </a:r>
            <a:r>
              <a:rPr lang="en-US" dirty="0" smtClean="0"/>
              <a:t>results occur </a:t>
            </a:r>
            <a:r>
              <a:rPr lang="en-US" dirty="0" smtClean="0"/>
              <a:t>in these defined entities, (</a:t>
            </a:r>
            <a:r>
              <a:rPr lang="en-US" dirty="0" err="1" smtClean="0"/>
              <a:t>eg</a:t>
            </a:r>
            <a:r>
              <a:rPr lang="en-US" dirty="0" smtClean="0"/>
              <a:t>, the probability of post-operative bleeding in </a:t>
            </a:r>
            <a:r>
              <a:rPr lang="en-US" dirty="0" smtClean="0"/>
              <a:t>patients with </a:t>
            </a:r>
            <a:r>
              <a:rPr lang="en-US" dirty="0" smtClean="0"/>
              <a:t>prolonged partial </a:t>
            </a:r>
            <a:r>
              <a:rPr lang="en-US" dirty="0" err="1" smtClean="0"/>
              <a:t>thromboplastin</a:t>
            </a:r>
            <a:r>
              <a:rPr lang="en-US" dirty="0" smtClean="0"/>
              <a:t> times).</a:t>
            </a:r>
          </a:p>
          <a:p>
            <a:pPr algn="l">
              <a:buNone/>
            </a:pPr>
            <a:endParaRPr lang="ar-IQ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/>
          </a:bodyPr>
          <a:lstStyle/>
          <a:p>
            <a:pPr algn="l">
              <a:buNone/>
            </a:pPr>
            <a:r>
              <a:rPr lang="en-US" dirty="0" smtClean="0"/>
              <a:t>Although some tests can have several results and can be applied to patients who might</a:t>
            </a:r>
          </a:p>
          <a:p>
            <a:pPr algn="l">
              <a:buNone/>
            </a:pPr>
            <a:r>
              <a:rPr lang="en-US" dirty="0" smtClean="0"/>
              <a:t>belong to one of several different groups, it is often useful to consider a simplified</a:t>
            </a:r>
          </a:p>
          <a:p>
            <a:pPr algn="l">
              <a:buNone/>
            </a:pPr>
            <a:r>
              <a:rPr lang="en-US" dirty="0" smtClean="0"/>
              <a:t>situation in which the test is either positive or negative and in which a patient either has</a:t>
            </a:r>
          </a:p>
          <a:p>
            <a:pPr algn="l">
              <a:buNone/>
            </a:pPr>
            <a:r>
              <a:rPr lang="en-US" dirty="0" smtClean="0"/>
              <a:t>one particular disease or does not. </a:t>
            </a:r>
            <a:endParaRPr lang="en-US" dirty="0" smtClean="0"/>
          </a:p>
          <a:p>
            <a:pPr algn="l">
              <a:buNone/>
            </a:pPr>
            <a:r>
              <a:rPr lang="en-US" dirty="0" smtClean="0"/>
              <a:t>In </a:t>
            </a:r>
            <a:r>
              <a:rPr lang="en-US" dirty="0" smtClean="0"/>
              <a:t>such simple cases, we use 2x 2 table to </a:t>
            </a:r>
            <a:r>
              <a:rPr lang="en-US" dirty="0" smtClean="0"/>
              <a:t>simplify calculations </a:t>
            </a:r>
            <a:r>
              <a:rPr lang="en-US" dirty="0" smtClean="0"/>
              <a:t>terms:</a:t>
            </a:r>
            <a:endParaRPr lang="ar-IQ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FF5050"/>
                </a:solidFill>
                <a:latin typeface="+mn-lt"/>
                <a:ea typeface="+mn-ea"/>
                <a:cs typeface="+mn-cs"/>
              </a:rPr>
              <a:t>Results of screening test</a:t>
            </a:r>
            <a:endParaRPr lang="ar-IQ" sz="3600" b="1" dirty="0" smtClean="0">
              <a:solidFill>
                <a:srgbClr val="FF5050"/>
              </a:solidFill>
              <a:latin typeface="+mn-lt"/>
              <a:ea typeface="+mn-ea"/>
              <a:cs typeface="+mn-cs"/>
            </a:endParaRPr>
          </a:p>
        </p:txBody>
      </p:sp>
      <p:graphicFrame>
        <p:nvGraphicFramePr>
          <p:cNvPr id="4" name="عنصر نائب للمحتوى 3"/>
          <p:cNvGraphicFramePr>
            <a:graphicFrameLocks noGrp="1"/>
          </p:cNvGraphicFramePr>
          <p:nvPr>
            <p:ph idx="1"/>
          </p:nvPr>
        </p:nvGraphicFramePr>
        <p:xfrm>
          <a:off x="395536" y="1772816"/>
          <a:ext cx="8219256" cy="32004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780635"/>
                <a:gridCol w="1860855"/>
                <a:gridCol w="1978881"/>
                <a:gridCol w="1221756"/>
                <a:gridCol w="1377129"/>
              </a:tblGrid>
              <a:tr h="353868">
                <a:tc>
                  <a:txBody>
                    <a:bodyPr/>
                    <a:lstStyle/>
                    <a:p>
                      <a:pPr algn="ctr" rtl="1"/>
                      <a:endParaRPr lang="ar-IQ" sz="1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1"/>
                      <a:r>
                        <a:rPr lang="en-US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Gold standard Test</a:t>
                      </a:r>
                      <a:endParaRPr lang="ar-IQ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IQ" dirty="0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 rtl="1"/>
                      <a:endParaRPr lang="ar-IQ" dirty="0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pPr algn="ctr" rtl="1"/>
                      <a:endParaRPr lang="ar-IQ" dirty="0"/>
                    </a:p>
                  </a:txBody>
                  <a:tcPr/>
                </a:tc>
              </a:tr>
              <a:tr h="353868">
                <a:tc>
                  <a:txBody>
                    <a:bodyPr/>
                    <a:lstStyle/>
                    <a:p>
                      <a:pPr algn="ctr" rtl="0"/>
                      <a:r>
                        <a:rPr lang="en-US" sz="1800" b="1" dirty="0" smtClean="0"/>
                        <a:t>Total </a:t>
                      </a:r>
                      <a:endParaRPr lang="ar-IQ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800" b="1" dirty="0" smtClean="0"/>
                        <a:t>Disease</a:t>
                      </a:r>
                      <a:r>
                        <a:rPr lang="en-US" sz="1800" b="1" baseline="0" dirty="0" smtClean="0"/>
                        <a:t> free</a:t>
                      </a:r>
                      <a:r>
                        <a:rPr lang="en-US" sz="1800" b="1" dirty="0" smtClean="0"/>
                        <a:t> </a:t>
                      </a:r>
                      <a:endParaRPr lang="ar-IQ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800" b="1" dirty="0" smtClean="0"/>
                        <a:t>Disease</a:t>
                      </a:r>
                      <a:r>
                        <a:rPr lang="en-US" sz="1800" b="1" baseline="0" dirty="0" smtClean="0"/>
                        <a:t> </a:t>
                      </a:r>
                      <a:r>
                        <a:rPr lang="en-US" sz="1800" b="1" dirty="0" smtClean="0"/>
                        <a:t> </a:t>
                      </a:r>
                      <a:endParaRPr lang="ar-IQ" sz="1800" b="1" dirty="0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pPr algn="ctr"/>
                      <a:endParaRPr lang="en-US" sz="1800" b="1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algn="ctr"/>
                      <a:endParaRPr lang="en-US" sz="1800" b="1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88467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Total Test</a:t>
                      </a:r>
                    </a:p>
                    <a:p>
                      <a:pPr marL="0" algn="ctr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positive (</a:t>
                      </a:r>
                      <a:r>
                        <a:rPr lang="en-US" sz="18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a+b</a:t>
                      </a:r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ar-IQ" sz="1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1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(b) False Positive</a:t>
                      </a:r>
                      <a:endParaRPr lang="ar-IQ" sz="1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(a) True Positive</a:t>
                      </a:r>
                      <a:endParaRPr lang="ar-IQ" sz="1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914400" rtl="0" eaLnBrk="1" latinLnBrk="0" hangingPunct="1"/>
                      <a:endParaRPr lang="ar-IQ" sz="1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1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Positive</a:t>
                      </a:r>
                    </a:p>
                    <a:p>
                      <a:pPr marL="0" algn="ctr" defTabSz="914400" rtl="0" eaLnBrk="1" latinLnBrk="0" hangingPunct="1"/>
                      <a:endParaRPr lang="en-US" sz="1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endParaRPr lang="en-US" sz="1800" b="1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US" sz="1800" b="1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Screening test</a:t>
                      </a: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619269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Total Test</a:t>
                      </a:r>
                    </a:p>
                    <a:p>
                      <a:pPr marL="0" algn="ctr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Negative (</a:t>
                      </a:r>
                      <a:r>
                        <a:rPr lang="en-US" sz="18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c+d</a:t>
                      </a:r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ar-IQ" sz="1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(d) True Negative 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(c) False Negative 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Negative</a:t>
                      </a:r>
                      <a:endParaRPr lang="ar-IQ" sz="1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ar-IQ" dirty="0"/>
                    </a:p>
                  </a:txBody>
                  <a:tcPr/>
                </a:tc>
              </a:tr>
              <a:tr h="88467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Grand Total</a:t>
                      </a:r>
                    </a:p>
                    <a:p>
                      <a:pPr marL="0" algn="ctr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US" sz="18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a+b+c+d</a:t>
                      </a:r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ar-IQ" sz="1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Total Disease</a:t>
                      </a:r>
                    </a:p>
                    <a:p>
                      <a:pPr marL="0" algn="ctr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Negative (</a:t>
                      </a:r>
                      <a:r>
                        <a:rPr lang="en-US" sz="18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b+d</a:t>
                      </a:r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marL="0" algn="ctr" defTabSz="914400" rtl="0" eaLnBrk="1" latinLnBrk="0" hangingPunct="1"/>
                      <a:endParaRPr lang="en-US" sz="1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Total Disease</a:t>
                      </a:r>
                    </a:p>
                    <a:p>
                      <a:pPr marL="0" algn="ctr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positive (</a:t>
                      </a:r>
                      <a:r>
                        <a:rPr lang="en-US" sz="18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a+c</a:t>
                      </a:r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marL="0" algn="ctr" defTabSz="914400" rtl="0" eaLnBrk="1" latinLnBrk="0" hangingPunct="1"/>
                      <a:endParaRPr lang="en-US" sz="1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Total 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ar-IQ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 fontScale="70000" lnSpcReduction="20000"/>
          </a:bodyPr>
          <a:lstStyle/>
          <a:p>
            <a:pPr algn="l">
              <a:buNone/>
            </a:pPr>
            <a:r>
              <a:rPr lang="en-US" b="1" dirty="0" smtClean="0"/>
              <a:t>1) Validity</a:t>
            </a:r>
          </a:p>
          <a:p>
            <a:pPr algn="l">
              <a:buNone/>
            </a:pPr>
            <a:r>
              <a:rPr lang="en-US" dirty="0" smtClean="0"/>
              <a:t> Sensitivity is the likelihood of a positive result in patients known to have the </a:t>
            </a:r>
            <a:r>
              <a:rPr lang="en-US" dirty="0" smtClean="0"/>
              <a:t>disease  (TP+\</a:t>
            </a:r>
            <a:r>
              <a:rPr lang="en-US" dirty="0" err="1" smtClean="0"/>
              <a:t>dis</a:t>
            </a:r>
            <a:r>
              <a:rPr lang="en-US" dirty="0" smtClean="0"/>
              <a:t>)X 100)= (</a:t>
            </a:r>
            <a:r>
              <a:rPr lang="en-US" b="1" dirty="0" smtClean="0">
                <a:solidFill>
                  <a:srgbClr val="FF0000"/>
                </a:solidFill>
              </a:rPr>
              <a:t>a\</a:t>
            </a:r>
            <a:r>
              <a:rPr lang="en-US" b="1" dirty="0" err="1" smtClean="0">
                <a:solidFill>
                  <a:srgbClr val="FF0000"/>
                </a:solidFill>
              </a:rPr>
              <a:t>a+c</a:t>
            </a:r>
            <a:r>
              <a:rPr lang="en-US" b="1" dirty="0" smtClean="0">
                <a:solidFill>
                  <a:srgbClr val="FF0000"/>
                </a:solidFill>
              </a:rPr>
              <a:t>) X 100</a:t>
            </a:r>
          </a:p>
          <a:p>
            <a:pPr algn="l">
              <a:buNone/>
            </a:pPr>
            <a:r>
              <a:rPr lang="en-US" dirty="0" smtClean="0"/>
              <a:t> </a:t>
            </a:r>
            <a:endParaRPr lang="en-US" dirty="0" smtClean="0"/>
          </a:p>
          <a:p>
            <a:pPr algn="l">
              <a:buNone/>
            </a:pPr>
            <a:r>
              <a:rPr lang="en-US" dirty="0" smtClean="0"/>
              <a:t> Specificity is the likelihood of a negative result in patients known to </a:t>
            </a:r>
            <a:r>
              <a:rPr lang="en-US" dirty="0" smtClean="0"/>
              <a:t>be </a:t>
            </a:r>
            <a:r>
              <a:rPr lang="en-US" dirty="0" smtClean="0"/>
              <a:t>free of </a:t>
            </a:r>
            <a:r>
              <a:rPr lang="en-US" dirty="0" smtClean="0"/>
              <a:t>the disease </a:t>
            </a:r>
            <a:r>
              <a:rPr lang="en-US" dirty="0" smtClean="0"/>
              <a:t>(TN-|no </a:t>
            </a:r>
            <a:r>
              <a:rPr lang="en-US" dirty="0" err="1" smtClean="0"/>
              <a:t>dis</a:t>
            </a:r>
            <a:r>
              <a:rPr lang="en-US" dirty="0" smtClean="0"/>
              <a:t>) X </a:t>
            </a:r>
            <a:r>
              <a:rPr lang="en-US" dirty="0" smtClean="0"/>
              <a:t>100) = </a:t>
            </a:r>
            <a:r>
              <a:rPr lang="en-US" b="1" dirty="0" smtClean="0">
                <a:solidFill>
                  <a:srgbClr val="FF0000"/>
                </a:solidFill>
              </a:rPr>
              <a:t>(d\</a:t>
            </a:r>
            <a:r>
              <a:rPr lang="en-US" b="1" dirty="0" err="1" smtClean="0">
                <a:solidFill>
                  <a:srgbClr val="FF0000"/>
                </a:solidFill>
              </a:rPr>
              <a:t>b+d</a:t>
            </a:r>
            <a:r>
              <a:rPr lang="en-US" b="1" dirty="0" smtClean="0">
                <a:solidFill>
                  <a:srgbClr val="FF0000"/>
                </a:solidFill>
              </a:rPr>
              <a:t>) X 100 </a:t>
            </a:r>
            <a:endParaRPr lang="en-US" b="1" dirty="0" smtClean="0">
              <a:solidFill>
                <a:srgbClr val="FF0000"/>
              </a:solidFill>
            </a:endParaRPr>
          </a:p>
          <a:p>
            <a:pPr algn="l">
              <a:buNone/>
            </a:pPr>
            <a:r>
              <a:rPr lang="en-US" b="1" dirty="0" smtClean="0"/>
              <a:t>2) Predictive values</a:t>
            </a:r>
          </a:p>
          <a:p>
            <a:pPr algn="l">
              <a:buNone/>
            </a:pPr>
            <a:r>
              <a:rPr lang="en-US" dirty="0" smtClean="0"/>
              <a:t> Positive Predictive Value (PV+): Is the probability that person actually has the </a:t>
            </a:r>
            <a:r>
              <a:rPr lang="en-US" dirty="0" smtClean="0"/>
              <a:t>disease giving </a:t>
            </a:r>
            <a:r>
              <a:rPr lang="en-US" dirty="0" smtClean="0"/>
              <a:t>that he or she tests positive.</a:t>
            </a:r>
          </a:p>
          <a:p>
            <a:pPr algn="l">
              <a:buNone/>
            </a:pPr>
            <a:r>
              <a:rPr lang="en-US" b="1" dirty="0" smtClean="0"/>
              <a:t>PV+ = </a:t>
            </a:r>
            <a:r>
              <a:rPr lang="en-US" b="1" dirty="0" smtClean="0">
                <a:solidFill>
                  <a:srgbClr val="FF0000"/>
                </a:solidFill>
              </a:rPr>
              <a:t>(a </a:t>
            </a:r>
            <a:r>
              <a:rPr lang="en-US" b="1" dirty="0" smtClean="0">
                <a:solidFill>
                  <a:srgbClr val="FF0000"/>
                </a:solidFill>
              </a:rPr>
              <a:t>/ </a:t>
            </a:r>
            <a:r>
              <a:rPr lang="en-US" b="1" dirty="0" err="1" smtClean="0">
                <a:solidFill>
                  <a:srgbClr val="FF0000"/>
                </a:solidFill>
              </a:rPr>
              <a:t>a+b</a:t>
            </a:r>
            <a:r>
              <a:rPr lang="en-US" b="1" dirty="0" smtClean="0">
                <a:solidFill>
                  <a:srgbClr val="FF0000"/>
                </a:solidFill>
              </a:rPr>
              <a:t>) </a:t>
            </a:r>
            <a:r>
              <a:rPr lang="en-US" b="1" dirty="0" smtClean="0">
                <a:solidFill>
                  <a:srgbClr val="FF0000"/>
                </a:solidFill>
              </a:rPr>
              <a:t>X 100%, </a:t>
            </a:r>
            <a:r>
              <a:rPr lang="en-US" dirty="0" smtClean="0"/>
              <a:t>is also called "Yield" of the test</a:t>
            </a:r>
          </a:p>
          <a:p>
            <a:pPr algn="l">
              <a:buNone/>
            </a:pPr>
            <a:r>
              <a:rPr lang="en-US" dirty="0" smtClean="0"/>
              <a:t> Negative Predictive Value (PV-): Is the probability that person actually has the </a:t>
            </a:r>
            <a:r>
              <a:rPr lang="en-US" dirty="0" smtClean="0"/>
              <a:t>disease giving </a:t>
            </a:r>
            <a:r>
              <a:rPr lang="en-US" dirty="0" smtClean="0"/>
              <a:t>that he or she tests </a:t>
            </a:r>
            <a:r>
              <a:rPr lang="en-US" dirty="0" smtClean="0"/>
              <a:t>negative</a:t>
            </a:r>
            <a:endParaRPr lang="en-US" dirty="0" smtClean="0"/>
          </a:p>
          <a:p>
            <a:pPr algn="l">
              <a:buNone/>
            </a:pPr>
            <a:r>
              <a:rPr lang="en-US" b="1" dirty="0" smtClean="0"/>
              <a:t>PV- = </a:t>
            </a:r>
            <a:r>
              <a:rPr lang="en-US" b="1" dirty="0" smtClean="0">
                <a:solidFill>
                  <a:srgbClr val="FF0000"/>
                </a:solidFill>
              </a:rPr>
              <a:t>(d </a:t>
            </a:r>
            <a:r>
              <a:rPr lang="en-US" b="1" dirty="0" smtClean="0">
                <a:solidFill>
                  <a:srgbClr val="FF0000"/>
                </a:solidFill>
              </a:rPr>
              <a:t>/ </a:t>
            </a:r>
            <a:r>
              <a:rPr lang="en-US" b="1" dirty="0" err="1" smtClean="0">
                <a:solidFill>
                  <a:srgbClr val="FF0000"/>
                </a:solidFill>
              </a:rPr>
              <a:t>c+d</a:t>
            </a:r>
            <a:r>
              <a:rPr lang="en-US" b="1" dirty="0" smtClean="0">
                <a:solidFill>
                  <a:srgbClr val="FF0000"/>
                </a:solidFill>
              </a:rPr>
              <a:t>) </a:t>
            </a:r>
            <a:r>
              <a:rPr lang="en-US" b="1" dirty="0" smtClean="0">
                <a:solidFill>
                  <a:srgbClr val="FF0000"/>
                </a:solidFill>
              </a:rPr>
              <a:t>X 100%</a:t>
            </a:r>
            <a:endParaRPr lang="ar-IQ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51520" y="404664"/>
            <a:ext cx="8640960" cy="6192688"/>
          </a:xfrm>
        </p:spPr>
        <p:txBody>
          <a:bodyPr>
            <a:normAutofit fontScale="77500" lnSpcReduction="20000"/>
          </a:bodyPr>
          <a:lstStyle/>
          <a:p>
            <a:pPr algn="l">
              <a:buNone/>
            </a:pPr>
            <a:r>
              <a:rPr lang="en-US" b="1" dirty="0" smtClean="0"/>
              <a:t>3) Also we have:</a:t>
            </a:r>
          </a:p>
          <a:p>
            <a:pPr algn="l">
              <a:buNone/>
            </a:pPr>
            <a:r>
              <a:rPr lang="en-US" dirty="0" smtClean="0"/>
              <a:t> The false-positive rate is the likelihood of a positive result in patients known to be free </a:t>
            </a:r>
            <a:r>
              <a:rPr lang="en-US" dirty="0" smtClean="0"/>
              <a:t>of the </a:t>
            </a:r>
            <a:r>
              <a:rPr lang="en-US" dirty="0" smtClean="0"/>
              <a:t>disease </a:t>
            </a:r>
            <a:r>
              <a:rPr lang="en-US" dirty="0" smtClean="0"/>
              <a:t>(FP+|</a:t>
            </a:r>
            <a:r>
              <a:rPr lang="en-US" dirty="0" smtClean="0"/>
              <a:t>no </a:t>
            </a:r>
            <a:r>
              <a:rPr lang="en-US" dirty="0" err="1" smtClean="0"/>
              <a:t>dis</a:t>
            </a:r>
            <a:r>
              <a:rPr lang="en-US" dirty="0" smtClean="0"/>
              <a:t>) X </a:t>
            </a:r>
            <a:r>
              <a:rPr lang="en-US" dirty="0" smtClean="0"/>
              <a:t>100,  </a:t>
            </a:r>
            <a:r>
              <a:rPr lang="en-US" dirty="0" smtClean="0"/>
              <a:t>and equals (1-specificity);</a:t>
            </a:r>
          </a:p>
          <a:p>
            <a:pPr algn="l">
              <a:buNone/>
            </a:pPr>
            <a:r>
              <a:rPr lang="en-US" dirty="0" smtClean="0"/>
              <a:t> The false-negative rate is the likelihood of a negative result in patients known to </a:t>
            </a:r>
            <a:r>
              <a:rPr lang="en-US" dirty="0" smtClean="0"/>
              <a:t>have the </a:t>
            </a:r>
            <a:r>
              <a:rPr lang="en-US" dirty="0" smtClean="0"/>
              <a:t>disease </a:t>
            </a:r>
            <a:r>
              <a:rPr lang="en-US" dirty="0" smtClean="0"/>
              <a:t>(FN-|</a:t>
            </a:r>
            <a:r>
              <a:rPr lang="en-US" dirty="0" err="1" smtClean="0"/>
              <a:t>dis</a:t>
            </a:r>
            <a:r>
              <a:rPr lang="en-US" dirty="0" smtClean="0"/>
              <a:t>) X </a:t>
            </a:r>
            <a:r>
              <a:rPr lang="en-US" dirty="0" smtClean="0"/>
              <a:t>100 , </a:t>
            </a:r>
            <a:r>
              <a:rPr lang="en-US" dirty="0" smtClean="0"/>
              <a:t>and equals (1-sensitivity).</a:t>
            </a:r>
          </a:p>
          <a:p>
            <a:pPr algn="l">
              <a:buNone/>
            </a:pPr>
            <a:r>
              <a:rPr lang="en-US" dirty="0" smtClean="0"/>
              <a:t> </a:t>
            </a:r>
            <a:r>
              <a:rPr lang="en-US" b="1" dirty="0" smtClean="0"/>
              <a:t>Accuracy of test. (TP+TN) / Total</a:t>
            </a:r>
          </a:p>
          <a:p>
            <a:pPr algn="l">
              <a:buNone/>
            </a:pPr>
            <a:r>
              <a:rPr lang="en-US" dirty="0" smtClean="0"/>
              <a:t>Thus, sensitivity and the false-negative rate describe how the test performs in </a:t>
            </a:r>
            <a:r>
              <a:rPr lang="en-US" dirty="0" smtClean="0"/>
              <a:t>patients with </a:t>
            </a:r>
            <a:r>
              <a:rPr lang="en-US" dirty="0" smtClean="0"/>
              <a:t>disease, whereas specificity and the </a:t>
            </a:r>
            <a:r>
              <a:rPr lang="en-US" dirty="0" smtClean="0"/>
              <a:t>false positive </a:t>
            </a:r>
            <a:r>
              <a:rPr lang="en-US" dirty="0" smtClean="0"/>
              <a:t>rate describe how the </a:t>
            </a:r>
            <a:r>
              <a:rPr lang="en-US" dirty="0" smtClean="0"/>
              <a:t>test performs </a:t>
            </a:r>
            <a:r>
              <a:rPr lang="en-US" dirty="0" smtClean="0"/>
              <a:t>in patients without disease. “The use of screening tests with poor sensitivity </a:t>
            </a:r>
            <a:r>
              <a:rPr lang="en-US" dirty="0" smtClean="0"/>
              <a:t>or </a:t>
            </a:r>
            <a:r>
              <a:rPr lang="en-US" dirty="0" smtClean="0"/>
              <a:t>poor specificity may result in potentially serious consequences due to false negative </a:t>
            </a:r>
            <a:r>
              <a:rPr lang="en-US" dirty="0" smtClean="0"/>
              <a:t>or false </a:t>
            </a:r>
            <a:r>
              <a:rPr lang="en-US" dirty="0" smtClean="0"/>
              <a:t>positive results. These in turn may lead to a false sense of security and </a:t>
            </a:r>
            <a:r>
              <a:rPr lang="en-US" dirty="0" smtClean="0"/>
              <a:t>inappropriate delay </a:t>
            </a:r>
            <a:r>
              <a:rPr lang="en-US" dirty="0" smtClean="0"/>
              <a:t>in treatment, or the patient’s unnecessary exposure to the risks of treatment.</a:t>
            </a:r>
            <a:endParaRPr lang="ar-IQ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548680"/>
            <a:ext cx="8712968" cy="57606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Autofit/>
          </a:bodyPr>
          <a:lstStyle/>
          <a:p>
            <a:r>
              <a:rPr lang="en-US" sz="2400" b="1" dirty="0" smtClean="0">
                <a:solidFill>
                  <a:srgbClr val="FF5050"/>
                </a:solidFill>
                <a:latin typeface="+mn-lt"/>
                <a:ea typeface="+mn-ea"/>
                <a:cs typeface="+mn-cs"/>
              </a:rPr>
              <a:t>Relation of PV+ to disease prevalence</a:t>
            </a:r>
            <a:r>
              <a:rPr lang="en-US" sz="2000" b="1" dirty="0" smtClean="0"/>
              <a:t/>
            </a:r>
            <a:br>
              <a:rPr lang="en-US" sz="2000" b="1" dirty="0" smtClean="0"/>
            </a:br>
            <a:r>
              <a:rPr lang="en-US" sz="2000" dirty="0" smtClean="0"/>
              <a:t>The PV+ of the screening test (yield of the test) is increased as the prevalence of </a:t>
            </a:r>
            <a:r>
              <a:rPr lang="en-US" sz="2000" dirty="0" smtClean="0"/>
              <a:t>the disease </a:t>
            </a:r>
            <a:r>
              <a:rPr lang="en-US" sz="2000" dirty="0" smtClean="0"/>
              <a:t>is increased as shown in the below table:</a:t>
            </a:r>
            <a:endParaRPr lang="ar-IQ" sz="2000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328592"/>
          </a:xfrm>
        </p:spPr>
        <p:txBody>
          <a:bodyPr>
            <a:normAutofit fontScale="70000" lnSpcReduction="20000"/>
          </a:bodyPr>
          <a:lstStyle/>
          <a:p>
            <a:pPr algn="l">
              <a:buNone/>
            </a:pPr>
            <a:endParaRPr lang="en-US" dirty="0" smtClean="0"/>
          </a:p>
          <a:p>
            <a:pPr algn="l">
              <a:buNone/>
            </a:pPr>
            <a:endParaRPr lang="en-US" dirty="0" smtClean="0"/>
          </a:p>
          <a:p>
            <a:pPr algn="l">
              <a:buNone/>
            </a:pPr>
            <a:endParaRPr lang="en-US" dirty="0" smtClean="0"/>
          </a:p>
          <a:p>
            <a:pPr algn="l">
              <a:buNone/>
            </a:pPr>
            <a:endParaRPr lang="en-US" dirty="0" smtClean="0"/>
          </a:p>
          <a:p>
            <a:pPr algn="l">
              <a:buNone/>
            </a:pPr>
            <a:endParaRPr lang="en-US" dirty="0" smtClean="0"/>
          </a:p>
          <a:p>
            <a:pPr algn="l">
              <a:buNone/>
            </a:pPr>
            <a:endParaRPr lang="en-US" dirty="0" smtClean="0"/>
          </a:p>
          <a:p>
            <a:pPr algn="l">
              <a:buNone/>
            </a:pPr>
            <a:endParaRPr lang="en-US" dirty="0" smtClean="0"/>
          </a:p>
          <a:p>
            <a:pPr algn="l">
              <a:buNone/>
            </a:pPr>
            <a:endParaRPr lang="en-US" dirty="0" smtClean="0"/>
          </a:p>
          <a:p>
            <a:pPr algn="l">
              <a:buNone/>
            </a:pPr>
            <a:endParaRPr lang="en-US" dirty="0" smtClean="0"/>
          </a:p>
          <a:p>
            <a:pPr algn="l">
              <a:buNone/>
            </a:pPr>
            <a:r>
              <a:rPr lang="en-US" dirty="0" smtClean="0"/>
              <a:t>Prevalence </a:t>
            </a:r>
            <a:r>
              <a:rPr lang="en-US" dirty="0" smtClean="0"/>
              <a:t>affects predictive value (the chance of having the disease in the presence of </a:t>
            </a:r>
            <a:r>
              <a:rPr lang="en-US" dirty="0" smtClean="0"/>
              <a:t>a positive test), The </a:t>
            </a:r>
            <a:r>
              <a:rPr lang="en-US" dirty="0" smtClean="0"/>
              <a:t>more prevalent a condition, the fewer false positive test there will </a:t>
            </a:r>
            <a:r>
              <a:rPr lang="en-US" dirty="0" err="1" smtClean="0"/>
              <a:t>be,The</a:t>
            </a:r>
            <a:r>
              <a:rPr lang="en-US" dirty="0" smtClean="0"/>
              <a:t> </a:t>
            </a:r>
            <a:r>
              <a:rPr lang="en-US" dirty="0" smtClean="0"/>
              <a:t>less prevalent a condition, the fewer false negative test there will be</a:t>
            </a:r>
          </a:p>
          <a:p>
            <a:pPr algn="l">
              <a:buNone/>
            </a:pPr>
            <a:r>
              <a:rPr lang="en-US" dirty="0" smtClean="0"/>
              <a:t>EX: </a:t>
            </a:r>
            <a:r>
              <a:rPr lang="en-US" b="1" dirty="0" smtClean="0"/>
              <a:t>High Risk Population: Prevalence=40% PPV=0.985 NPV=0.993</a:t>
            </a:r>
          </a:p>
          <a:p>
            <a:pPr algn="l">
              <a:buNone/>
            </a:pPr>
            <a:r>
              <a:rPr lang="en-US" b="1" dirty="0" smtClean="0"/>
              <a:t>Low Risk Population: Prevalence=0.01% PPV=0.0098 NPV=0.999</a:t>
            </a:r>
          </a:p>
          <a:p>
            <a:pPr algn="l">
              <a:buNone/>
            </a:pPr>
            <a:r>
              <a:rPr lang="en-US" i="1" dirty="0" smtClean="0"/>
              <a:t>It is recommended to screen high risk population</a:t>
            </a:r>
            <a:endParaRPr lang="ar-IQ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1268761"/>
            <a:ext cx="7776864" cy="3024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82154"/>
          </a:xfrm>
        </p:spPr>
        <p:txBody>
          <a:bodyPr>
            <a:noAutofit/>
          </a:bodyPr>
          <a:lstStyle/>
          <a:p>
            <a:r>
              <a:rPr lang="en-US" sz="2000" b="1" dirty="0" smtClean="0">
                <a:solidFill>
                  <a:srgbClr val="FF5050"/>
                </a:solidFill>
                <a:latin typeface="+mn-lt"/>
                <a:ea typeface="+mn-ea"/>
                <a:cs typeface="+mn-cs"/>
              </a:rPr>
              <a:t>Selection cutoff point:</a:t>
            </a:r>
            <a:br>
              <a:rPr lang="en-US" sz="2000" b="1" dirty="0" smtClean="0">
                <a:solidFill>
                  <a:srgbClr val="FF5050"/>
                </a:solidFill>
                <a:latin typeface="+mn-lt"/>
                <a:ea typeface="+mn-ea"/>
                <a:cs typeface="+mn-cs"/>
              </a:rPr>
            </a:br>
            <a:r>
              <a:rPr lang="en-US" sz="2000" b="1" dirty="0" smtClean="0">
                <a:solidFill>
                  <a:srgbClr val="FF5050"/>
                </a:solidFill>
                <a:latin typeface="+mn-lt"/>
                <a:ea typeface="+mn-ea"/>
                <a:cs typeface="+mn-cs"/>
              </a:rPr>
              <a:t>A. Low Cutoff Point</a:t>
            </a:r>
            <a:br>
              <a:rPr lang="en-US" sz="2000" b="1" dirty="0" smtClean="0">
                <a:solidFill>
                  <a:srgbClr val="FF5050"/>
                </a:solidFill>
                <a:latin typeface="+mn-lt"/>
                <a:ea typeface="+mn-ea"/>
                <a:cs typeface="+mn-cs"/>
              </a:rPr>
            </a:br>
            <a:r>
              <a:rPr lang="en-US" sz="2000" b="1" dirty="0" smtClean="0">
                <a:solidFill>
                  <a:srgbClr val="FF5050"/>
                </a:solidFill>
                <a:latin typeface="+mn-lt"/>
                <a:ea typeface="+mn-ea"/>
                <a:cs typeface="+mn-cs"/>
              </a:rPr>
              <a:t>B. In-Between Cutoff</a:t>
            </a:r>
            <a:br>
              <a:rPr lang="en-US" sz="2000" b="1" dirty="0" smtClean="0">
                <a:solidFill>
                  <a:srgbClr val="FF5050"/>
                </a:solidFill>
                <a:latin typeface="+mn-lt"/>
                <a:ea typeface="+mn-ea"/>
                <a:cs typeface="+mn-cs"/>
              </a:rPr>
            </a:br>
            <a:r>
              <a:rPr lang="en-US" sz="2000" b="1" dirty="0" smtClean="0">
                <a:solidFill>
                  <a:srgbClr val="FF5050"/>
                </a:solidFill>
                <a:latin typeface="+mn-lt"/>
                <a:ea typeface="+mn-ea"/>
                <a:cs typeface="+mn-cs"/>
              </a:rPr>
              <a:t>C. High Cutoff Point</a:t>
            </a:r>
            <a:endParaRPr lang="ar-IQ" sz="2000" b="1" dirty="0" smtClean="0">
              <a:solidFill>
                <a:srgbClr val="FF5050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556792"/>
            <a:ext cx="8568952" cy="4968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سمة Office">
  <a:themeElements>
    <a:clrScheme name="وافر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وافر">
    <a:dk1>
      <a:sysClr val="windowText" lastClr="000000"/>
    </a:dk1>
    <a:lt1>
      <a:sysClr val="window" lastClr="FFFFFF"/>
    </a:lt1>
    <a:dk2>
      <a:srgbClr val="B13F9A"/>
    </a:dk2>
    <a:lt2>
      <a:srgbClr val="F4E7ED"/>
    </a:lt2>
    <a:accent1>
      <a:srgbClr val="B83D68"/>
    </a:accent1>
    <a:accent2>
      <a:srgbClr val="AC66BB"/>
    </a:accent2>
    <a:accent3>
      <a:srgbClr val="DE6C36"/>
    </a:accent3>
    <a:accent4>
      <a:srgbClr val="F9B639"/>
    </a:accent4>
    <a:accent5>
      <a:srgbClr val="CF6DA4"/>
    </a:accent5>
    <a:accent6>
      <a:srgbClr val="FA8D3D"/>
    </a:accent6>
    <a:hlink>
      <a:srgbClr val="FFDE66"/>
    </a:hlink>
    <a:folHlink>
      <a:srgbClr val="D490C5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236</TotalTime>
  <Words>1149</Words>
  <Application>Microsoft Office PowerPoint</Application>
  <PresentationFormat>عرض على الشاشة (3:4)‏</PresentationFormat>
  <Paragraphs>116</Paragraphs>
  <Slides>17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17</vt:i4>
      </vt:variant>
    </vt:vector>
  </HeadingPairs>
  <TitlesOfParts>
    <vt:vector size="18" baseType="lpstr">
      <vt:lpstr>سمة Office</vt:lpstr>
      <vt:lpstr>الشريحة 1</vt:lpstr>
      <vt:lpstr>Accuracy of Screening Tests </vt:lpstr>
      <vt:lpstr>الشريحة 3</vt:lpstr>
      <vt:lpstr>Results of screening test</vt:lpstr>
      <vt:lpstr>الشريحة 5</vt:lpstr>
      <vt:lpstr>الشريحة 6</vt:lpstr>
      <vt:lpstr>الشريحة 7</vt:lpstr>
      <vt:lpstr>Relation of PV+ to disease prevalence The PV+ of the screening test (yield of the test) is increased as the prevalence of the disease is increased as shown in the below table:</vt:lpstr>
      <vt:lpstr>Selection cutoff point: A. Low Cutoff Point B. In-Between Cutoff C. High Cutoff Point</vt:lpstr>
      <vt:lpstr>الشريحة 10</vt:lpstr>
      <vt:lpstr>Which is Preferred: High Sensitivity or High Specificity? </vt:lpstr>
      <vt:lpstr>Reliability </vt:lpstr>
      <vt:lpstr>Biases in Screening </vt:lpstr>
      <vt:lpstr>Two Stage Screening  Efficient technique to address the problem of cutoff point.  By using the results of several screening tests together (usually two).  A less expensive test is carried out first and those who screen positive are recalled for further testing with a more expensive or invasive test.</vt:lpstr>
      <vt:lpstr>الشريحة 15</vt:lpstr>
      <vt:lpstr>Examples of Preventive Health Care Screening: </vt:lpstr>
      <vt:lpstr>الشريحة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Dr. Muslim Saeed</dc:creator>
  <cp:lastModifiedBy>Dr Muslim Al-Hilaly</cp:lastModifiedBy>
  <cp:revision>25</cp:revision>
  <dcterms:created xsi:type="dcterms:W3CDTF">2018-11-18T19:30:43Z</dcterms:created>
  <dcterms:modified xsi:type="dcterms:W3CDTF">2018-11-18T23:37:29Z</dcterms:modified>
</cp:coreProperties>
</file>