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hysical_trauma" TargetMode="External"/><Relationship Id="rId2" Type="http://schemas.openxmlformats.org/officeDocument/2006/relationships/hyperlink" Target="https://en.wikipedia.org/wiki/Arnold%E2%80%93Chiari_malformation" TargetMode="External"/><Relationship Id="rId1" Type="http://schemas.openxmlformats.org/officeDocument/2006/relationships/slideLayout" Target="../slideLayouts/slideLayout2.xml"/><Relationship Id="rId6" Type="http://schemas.openxmlformats.org/officeDocument/2006/relationships/hyperlink" Target="https://en.wikipedia.org/wiki/Tumor" TargetMode="External"/><Relationship Id="rId5" Type="http://schemas.openxmlformats.org/officeDocument/2006/relationships/hyperlink" Target="https://en.wikipedia.org/wiki/Hemorrhage" TargetMode="External"/><Relationship Id="rId4" Type="http://schemas.openxmlformats.org/officeDocument/2006/relationships/hyperlink" Target="https://en.wikipedia.org/wiki/Meningiti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marL="0" indent="0">
              <a:buNone/>
            </a:pPr>
            <a:r>
              <a:rPr lang="en-US" b="1" u="sng" dirty="0" smtClean="0">
                <a:solidFill>
                  <a:srgbClr val="FF0000"/>
                </a:solidFill>
                <a:latin typeface="Times New Roman" pitchFamily="18" charset="0"/>
                <a:cs typeface="Times New Roman" pitchFamily="18" charset="0"/>
              </a:rPr>
              <a:t>Syringomyelia</a:t>
            </a:r>
          </a:p>
          <a:p>
            <a:pPr marL="0" indent="0">
              <a:buNone/>
            </a:pPr>
            <a:r>
              <a:rPr lang="en-US" dirty="0">
                <a:latin typeface="Times New Roman" pitchFamily="18" charset="0"/>
                <a:cs typeface="Times New Roman" pitchFamily="18" charset="0"/>
              </a:rPr>
              <a:t>Cavitation of the spinal </a:t>
            </a:r>
            <a:r>
              <a:rPr lang="en-US" dirty="0" smtClean="0">
                <a:latin typeface="Times New Roman" pitchFamily="18" charset="0"/>
                <a:cs typeface="Times New Roman" pitchFamily="18" charset="0"/>
              </a:rPr>
              <a:t>cord.</a:t>
            </a:r>
          </a:p>
          <a:p>
            <a:pPr marL="0" indent="0">
              <a:buNone/>
            </a:pPr>
            <a:r>
              <a:rPr lang="en-US" dirty="0" smtClean="0">
                <a:latin typeface="Times New Roman" pitchFamily="18" charset="0"/>
                <a:cs typeface="Times New Roman" pitchFamily="18" charset="0"/>
              </a:rPr>
              <a:t>The symptoms </a:t>
            </a:r>
            <a:r>
              <a:rPr lang="en-US" dirty="0">
                <a:latin typeface="Times New Roman" pitchFamily="18" charset="0"/>
                <a:cs typeface="Times New Roman" pitchFamily="18" charset="0"/>
              </a:rPr>
              <a:t>and physical signs </a:t>
            </a:r>
            <a:r>
              <a:rPr lang="en-US" dirty="0" smtClean="0">
                <a:latin typeface="Times New Roman" pitchFamily="18" charset="0"/>
                <a:cs typeface="Times New Roman" pitchFamily="18" charset="0"/>
              </a:rPr>
              <a:t>reflect </a:t>
            </a:r>
            <a:r>
              <a:rPr lang="en-US" dirty="0">
                <a:latin typeface="Times New Roman" pitchFamily="18" charset="0"/>
                <a:cs typeface="Times New Roman" pitchFamily="18" charset="0"/>
              </a:rPr>
              <a:t>a pathology that starts </a:t>
            </a:r>
            <a:r>
              <a:rPr lang="en-US" dirty="0" smtClean="0">
                <a:latin typeface="Times New Roman" pitchFamily="18" charset="0"/>
                <a:cs typeface="Times New Roman" pitchFamily="18" charset="0"/>
              </a:rPr>
              <a:t>centrally and </a:t>
            </a:r>
            <a:r>
              <a:rPr lang="en-US" dirty="0">
                <a:latin typeface="Times New Roman" pitchFamily="18" charset="0"/>
                <a:cs typeface="Times New Roman" pitchFamily="18" charset="0"/>
              </a:rPr>
              <a:t>expands </a:t>
            </a:r>
            <a:r>
              <a:rPr lang="en-US" dirty="0" smtClean="0">
                <a:latin typeface="Times New Roman" pitchFamily="18" charset="0"/>
                <a:cs typeface="Times New Roman" pitchFamily="18" charset="0"/>
              </a:rPr>
              <a:t>outwards.</a:t>
            </a:r>
          </a:p>
          <a:p>
            <a:pPr marL="0" indent="0">
              <a:buNone/>
            </a:pPr>
            <a:r>
              <a:rPr lang="en-US" dirty="0">
                <a:latin typeface="Times New Roman" pitchFamily="18" charset="0"/>
                <a:cs typeface="Times New Roman" pitchFamily="18" charset="0"/>
              </a:rPr>
              <a:t>The cavity in syringomyelia affects crossing</a:t>
            </a:r>
          </a:p>
          <a:p>
            <a:pPr marL="0" indent="0">
              <a:buNone/>
            </a:pPr>
            <a:r>
              <a:rPr lang="en-US" dirty="0">
                <a:latin typeface="Times New Roman" pitchFamily="18" charset="0"/>
                <a:cs typeface="Times New Roman" pitchFamily="18" charset="0"/>
              </a:rPr>
              <a:t>spinothalamic </a:t>
            </a:r>
            <a:r>
              <a:rPr lang="en-US" dirty="0" smtClean="0">
                <a:latin typeface="Times New Roman" pitchFamily="18" charset="0"/>
                <a:cs typeface="Times New Roman" pitchFamily="18" charset="0"/>
              </a:rPr>
              <a:t>fibers </a:t>
            </a:r>
            <a:r>
              <a:rPr lang="en-US" dirty="0">
                <a:latin typeface="Times New Roman" pitchFamily="18" charset="0"/>
                <a:cs typeface="Times New Roman" pitchFamily="18" charset="0"/>
              </a:rPr>
              <a:t>producing a </a:t>
            </a:r>
            <a:r>
              <a:rPr lang="en-US" b="1" dirty="0">
                <a:solidFill>
                  <a:srgbClr val="C00000"/>
                </a:solidFill>
                <a:latin typeface="Times New Roman" pitchFamily="18" charset="0"/>
                <a:cs typeface="Times New Roman" pitchFamily="18" charset="0"/>
              </a:rPr>
              <a:t>half-cape or cape loss </a:t>
            </a:r>
            <a:r>
              <a:rPr lang="en-US" dirty="0" smtClean="0">
                <a:latin typeface="Times New Roman" pitchFamily="18" charset="0"/>
                <a:cs typeface="Times New Roman" pitchFamily="18" charset="0"/>
              </a:rPr>
              <a:t>of pain </a:t>
            </a:r>
            <a:r>
              <a:rPr lang="en-US" dirty="0">
                <a:latin typeface="Times New Roman" pitchFamily="18" charset="0"/>
                <a:cs typeface="Times New Roman" pitchFamily="18" charset="0"/>
              </a:rPr>
              <a:t>and temperature sensation; posterior column signs are </a:t>
            </a:r>
            <a:r>
              <a:rPr lang="en-US" dirty="0" smtClean="0">
                <a:latin typeface="Times New Roman" pitchFamily="18" charset="0"/>
                <a:cs typeface="Times New Roman" pitchFamily="18" charset="0"/>
              </a:rPr>
              <a:t>also found.</a:t>
            </a:r>
          </a:p>
          <a:p>
            <a:pPr marL="0" indent="0">
              <a:buNone/>
            </a:pPr>
            <a:r>
              <a:rPr lang="en-US" dirty="0">
                <a:latin typeface="Times New Roman" pitchFamily="18" charset="0"/>
                <a:cs typeface="Times New Roman" pitchFamily="18" charset="0"/>
              </a:rPr>
              <a:t>The patient complains of </a:t>
            </a:r>
            <a:r>
              <a:rPr lang="en-US" dirty="0" smtClean="0">
                <a:solidFill>
                  <a:schemeClr val="tx2"/>
                </a:solidFill>
                <a:latin typeface="Times New Roman" pitchFamily="18" charset="0"/>
                <a:cs typeface="Times New Roman" pitchFamily="18" charset="0"/>
              </a:rPr>
              <a:t>painless injuries</a:t>
            </a:r>
            <a:r>
              <a:rPr lang="en-US" dirty="0">
                <a:latin typeface="Times New Roman" pitchFamily="18" charset="0"/>
                <a:cs typeface="Times New Roman" pitchFamily="18" charset="0"/>
              </a:rPr>
              <a:t>, muscle wasting and weakness and more rarely </a:t>
            </a:r>
            <a:r>
              <a:rPr lang="en-US" dirty="0" smtClean="0">
                <a:latin typeface="Times New Roman" pitchFamily="18" charset="0"/>
                <a:cs typeface="Times New Roman" pitchFamily="18" charset="0"/>
              </a:rPr>
              <a:t>limb weakness</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137521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b="1" i="1" u="sng" dirty="0">
                <a:solidFill>
                  <a:srgbClr val="C00000"/>
                </a:solidFill>
                <a:latin typeface="Times New Roman" pitchFamily="18" charset="0"/>
                <a:cs typeface="Times New Roman" pitchFamily="18" charset="0"/>
              </a:rPr>
              <a:t>(MND) Motor neuron disease</a:t>
            </a:r>
            <a:endParaRPr lang="en-US" u="sng" dirty="0">
              <a:solidFill>
                <a:srgbClr val="C00000"/>
              </a:solidFill>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Motor neuron disease e.g.(amyotrophic lateral sclerosis) is a progressive neuronal degenerative disease that leads to severe disability and death  </a:t>
            </a:r>
            <a:r>
              <a:rPr lang="en-US" dirty="0" smtClean="0">
                <a:latin typeface="Times New Roman" pitchFamily="18" charset="0"/>
                <a:cs typeface="Times New Roman" pitchFamily="18" charset="0"/>
              </a:rPr>
              <a:t>begins usually above the </a:t>
            </a:r>
            <a:r>
              <a:rPr lang="en-US" dirty="0">
                <a:latin typeface="Times New Roman" pitchFamily="18" charset="0"/>
                <a:cs typeface="Times New Roman" pitchFamily="18" charset="0"/>
              </a:rPr>
              <a:t>ages of </a:t>
            </a:r>
            <a:r>
              <a:rPr lang="en-US" dirty="0" smtClean="0">
                <a:latin typeface="Times New Roman" pitchFamily="18" charset="0"/>
                <a:cs typeface="Times New Roman" pitchFamily="18" charset="0"/>
              </a:rPr>
              <a:t>50years . </a:t>
            </a:r>
          </a:p>
          <a:p>
            <a:pPr marL="0" indent="0">
              <a:buNone/>
            </a:pP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a:t>
            </a:r>
            <a:r>
              <a:rPr lang="en-US" dirty="0" smtClean="0">
                <a:latin typeface="Times New Roman" pitchFamily="18" charset="0"/>
                <a:cs typeface="Times New Roman" pitchFamily="18" charset="0"/>
              </a:rPr>
              <a:t>characterized </a:t>
            </a:r>
            <a:r>
              <a:rPr lang="en-US" dirty="0">
                <a:latin typeface="Times New Roman" pitchFamily="18" charset="0"/>
                <a:cs typeface="Times New Roman" pitchFamily="18" charset="0"/>
              </a:rPr>
              <a:t>by degeneration of anterior horn cells in the spinal cord, motor nuclei of the lower cranial nerves in the brainstem, and corticospinal and corticobulbar pathways. </a:t>
            </a:r>
          </a:p>
        </p:txBody>
      </p:sp>
    </p:spTree>
    <p:extLst>
      <p:ext uri="{BB962C8B-B14F-4D97-AF65-F5344CB8AC3E}">
        <p14:creationId xmlns:p14="http://schemas.microsoft.com/office/powerpoint/2010/main" val="3480379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dirty="0" smtClean="0">
                <a:latin typeface="Times New Roman" pitchFamily="18" charset="0"/>
                <a:cs typeface="Times New Roman" pitchFamily="18" charset="0"/>
              </a:rPr>
              <a:t> it is </a:t>
            </a:r>
            <a:r>
              <a:rPr lang="en-US" dirty="0">
                <a:latin typeface="Times New Roman" pitchFamily="18" charset="0"/>
                <a:cs typeface="Times New Roman" pitchFamily="18" charset="0"/>
              </a:rPr>
              <a:t>a disease in which certain nerve cells in the </a:t>
            </a:r>
            <a:r>
              <a:rPr lang="en-US" dirty="0" smtClean="0">
                <a:latin typeface="Times New Roman" pitchFamily="18" charset="0"/>
                <a:cs typeface="Times New Roman" pitchFamily="18" charset="0"/>
              </a:rPr>
              <a:t>brain</a:t>
            </a:r>
            <a:r>
              <a:rPr lang="en-US" dirty="0">
                <a:latin typeface="Times New Roman" pitchFamily="18" charset="0"/>
                <a:cs typeface="Times New Roman" pitchFamily="18" charset="0"/>
              </a:rPr>
              <a:t> and spinal cord slowly die.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nerve cells are called motor neurons, and they control the muscles that allow you to move the parts of your body</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People who have </a:t>
            </a:r>
            <a:r>
              <a:rPr lang="en-US" dirty="0" smtClean="0">
                <a:latin typeface="Times New Roman" pitchFamily="18" charset="0"/>
                <a:cs typeface="Times New Roman" pitchFamily="18" charset="0"/>
              </a:rPr>
              <a:t>MND </a:t>
            </a:r>
            <a:r>
              <a:rPr lang="en-US" dirty="0">
                <a:latin typeface="Times New Roman" pitchFamily="18" charset="0"/>
                <a:cs typeface="Times New Roman" pitchFamily="18" charset="0"/>
              </a:rPr>
              <a:t>gradually become more </a:t>
            </a:r>
            <a:r>
              <a:rPr lang="en-US" dirty="0" smtClean="0">
                <a:latin typeface="Times New Roman" pitchFamily="18" charset="0"/>
                <a:cs typeface="Times New Roman" pitchFamily="18" charset="0"/>
              </a:rPr>
              <a:t>disabled, how </a:t>
            </a:r>
            <a:r>
              <a:rPr lang="en-US" dirty="0">
                <a:latin typeface="Times New Roman" pitchFamily="18" charset="0"/>
                <a:cs typeface="Times New Roman" pitchFamily="18" charset="0"/>
              </a:rPr>
              <a:t>quickly the disease gets worse is different for everyone. Some people live with ALS for several years. But over time, ALS makes it hard to walk, speak, eat, swallow, and breathe.</a:t>
            </a:r>
          </a:p>
        </p:txBody>
      </p:sp>
    </p:spTree>
    <p:extLst>
      <p:ext uri="{BB962C8B-B14F-4D97-AF65-F5344CB8AC3E}">
        <p14:creationId xmlns:p14="http://schemas.microsoft.com/office/powerpoint/2010/main" val="2805661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0" indent="0">
              <a:buNone/>
            </a:pPr>
            <a:r>
              <a:rPr lang="en-US" b="1" dirty="0">
                <a:solidFill>
                  <a:srgbClr val="FF0000"/>
                </a:solidFill>
                <a:latin typeface="Times New Roman" pitchFamily="18" charset="0"/>
                <a:cs typeface="Times New Roman" pitchFamily="18" charset="0"/>
              </a:rPr>
              <a:t>So there is features of combination of upper motor and lower motor type (characterized clinically by wasting, weakness and fasciculation of the affected muscles with </a:t>
            </a:r>
            <a:r>
              <a:rPr lang="en-US" b="1" dirty="0" smtClean="0">
                <a:solidFill>
                  <a:srgbClr val="FF0000"/>
                </a:solidFill>
                <a:latin typeface="Times New Roman" pitchFamily="18" charset="0"/>
                <a:cs typeface="Times New Roman" pitchFamily="18" charset="0"/>
              </a:rPr>
              <a:t>hyperreflexia.</a:t>
            </a:r>
            <a:endParaRPr lang="en-US" b="1" dirty="0">
              <a:solidFill>
                <a:srgbClr val="FF0000"/>
              </a:solidFill>
              <a:latin typeface="Times New Roman" pitchFamily="18" charset="0"/>
              <a:cs typeface="Times New Roman" pitchFamily="18" charset="0"/>
            </a:endParaRPr>
          </a:p>
          <a:p>
            <a:pPr marL="0" indent="0">
              <a:buNone/>
            </a:pP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3123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photo med\als1.jpg"/>
          <p:cNvPicPr>
            <a:picLocks noGrp="1" noChangeAspect="1" noChangeArrowheads="1"/>
          </p:cNvPicPr>
          <p:nvPr>
            <p:ph idx="1"/>
          </p:nvPr>
        </p:nvPicPr>
        <p:blipFill>
          <a:blip r:embed="rId2" cstate="print"/>
          <a:srcRect/>
          <a:stretch>
            <a:fillRect/>
          </a:stretch>
        </p:blipFill>
        <p:spPr bwMode="auto">
          <a:xfrm>
            <a:off x="457200" y="304800"/>
            <a:ext cx="8153400" cy="6172200"/>
          </a:xfrm>
          <a:prstGeom prst="rect">
            <a:avLst/>
          </a:prstGeom>
          <a:noFill/>
        </p:spPr>
      </p:pic>
    </p:spTree>
    <p:extLst>
      <p:ext uri="{BB962C8B-B14F-4D97-AF65-F5344CB8AC3E}">
        <p14:creationId xmlns:p14="http://schemas.microsoft.com/office/powerpoint/2010/main" val="3618103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668963"/>
          </a:xfrm>
        </p:spPr>
        <p:txBody>
          <a:bodyPr>
            <a:normAutofit/>
          </a:bodyPr>
          <a:lstStyle/>
          <a:p>
            <a:pPr marL="0" indent="0">
              <a:buNone/>
            </a:pPr>
            <a:r>
              <a:rPr lang="en-US" sz="2400" dirty="0" smtClean="0">
                <a:latin typeface="Times New Roman" pitchFamily="18" charset="0"/>
                <a:cs typeface="Times New Roman" pitchFamily="18" charset="0"/>
              </a:rPr>
              <a:t> </a:t>
            </a:r>
            <a:r>
              <a:rPr lang="en-US" sz="2400" b="1" i="1" dirty="0" smtClean="0">
                <a:solidFill>
                  <a:srgbClr val="FF0000"/>
                </a:solidFill>
                <a:latin typeface="Times New Roman" pitchFamily="18" charset="0"/>
                <a:cs typeface="Times New Roman" pitchFamily="18" charset="0"/>
              </a:rPr>
              <a:t>PATTERNS </a:t>
            </a:r>
            <a:r>
              <a:rPr lang="en-US" sz="2400" b="1" i="1" dirty="0">
                <a:solidFill>
                  <a:srgbClr val="FF0000"/>
                </a:solidFill>
                <a:latin typeface="Times New Roman" pitchFamily="18" charset="0"/>
                <a:cs typeface="Times New Roman" pitchFamily="18" charset="0"/>
              </a:rPr>
              <a:t>OF INVOLVEMENT </a:t>
            </a:r>
            <a:r>
              <a:rPr lang="en-US" sz="2400" b="1" i="1" dirty="0" smtClean="0">
                <a:solidFill>
                  <a:srgbClr val="FF0000"/>
                </a:solidFill>
                <a:latin typeface="Times New Roman" pitchFamily="18" charset="0"/>
                <a:cs typeface="Times New Roman" pitchFamily="18" charset="0"/>
              </a:rPr>
              <a:t>OF </a:t>
            </a:r>
            <a:r>
              <a:rPr lang="en-US" sz="2400" b="1" i="1" dirty="0">
                <a:solidFill>
                  <a:srgbClr val="FF0000"/>
                </a:solidFill>
                <a:latin typeface="Times New Roman" pitchFamily="18" charset="0"/>
                <a:cs typeface="Times New Roman" pitchFamily="18" charset="0"/>
              </a:rPr>
              <a:t>MOTOR NEURON </a:t>
            </a:r>
            <a:r>
              <a:rPr lang="en-US" sz="2400" b="1" i="1" dirty="0" smtClean="0">
                <a:solidFill>
                  <a:srgbClr val="FF0000"/>
                </a:solidFill>
                <a:latin typeface="Times New Roman" pitchFamily="18" charset="0"/>
                <a:cs typeface="Times New Roman" pitchFamily="18" charset="0"/>
              </a:rPr>
              <a:t>DISEASE</a:t>
            </a:r>
          </a:p>
          <a:p>
            <a:pPr marL="0" indent="0">
              <a:buNone/>
            </a:pPr>
            <a:r>
              <a:rPr lang="en-US" sz="2400" b="1" dirty="0" smtClean="0">
                <a:latin typeface="Times New Roman" pitchFamily="18" charset="0"/>
                <a:cs typeface="Times New Roman" pitchFamily="18" charset="0"/>
              </a:rPr>
              <a:t> Progressive </a:t>
            </a:r>
            <a:r>
              <a:rPr lang="en-US" sz="2400" b="1" dirty="0">
                <a:latin typeface="Times New Roman" pitchFamily="18" charset="0"/>
                <a:cs typeface="Times New Roman" pitchFamily="18" charset="0"/>
              </a:rPr>
              <a:t>muscular </a:t>
            </a:r>
            <a:r>
              <a:rPr lang="en-US" sz="2400" b="1" dirty="0" smtClean="0">
                <a:latin typeface="Times New Roman" pitchFamily="18" charset="0"/>
                <a:cs typeface="Times New Roman" pitchFamily="18" charset="0"/>
              </a:rPr>
              <a:t>atrophy</a:t>
            </a:r>
          </a:p>
          <a:p>
            <a:r>
              <a:rPr lang="en-US" sz="2400" dirty="0">
                <a:latin typeface="Times New Roman" pitchFamily="18" charset="0"/>
                <a:cs typeface="Times New Roman" pitchFamily="18" charset="0"/>
              </a:rPr>
              <a:t>Predominantly spinal motor neurons affected </a:t>
            </a:r>
          </a:p>
          <a:p>
            <a:r>
              <a:rPr lang="en-US" sz="2400" dirty="0">
                <a:latin typeface="Times New Roman" pitchFamily="18" charset="0"/>
                <a:cs typeface="Times New Roman" pitchFamily="18" charset="0"/>
              </a:rPr>
              <a:t>Weakness and wasting of distal limb muscles at first </a:t>
            </a:r>
          </a:p>
          <a:p>
            <a:r>
              <a:rPr lang="en-US" sz="2400" dirty="0">
                <a:latin typeface="Times New Roman" pitchFamily="18" charset="0"/>
                <a:cs typeface="Times New Roman" pitchFamily="18" charset="0"/>
              </a:rPr>
              <a:t>Fasciculation in muscles </a:t>
            </a:r>
          </a:p>
          <a:p>
            <a:r>
              <a:rPr lang="en-US" sz="2400" dirty="0">
                <a:latin typeface="Times New Roman" pitchFamily="18" charset="0"/>
                <a:cs typeface="Times New Roman" pitchFamily="18" charset="0"/>
              </a:rPr>
              <a:t>Tendon reflexes may be absent </a:t>
            </a:r>
          </a:p>
          <a:p>
            <a:pPr marL="0" indent="0">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Progressive </a:t>
            </a:r>
            <a:r>
              <a:rPr lang="en-US" sz="2400" b="1" dirty="0">
                <a:latin typeface="Times New Roman" pitchFamily="18" charset="0"/>
                <a:cs typeface="Times New Roman" pitchFamily="18" charset="0"/>
              </a:rPr>
              <a:t>bulbar palsy</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Early involvement of tongue, palate and pharyngeal muscles </a:t>
            </a:r>
          </a:p>
          <a:p>
            <a:r>
              <a:rPr lang="en-US" sz="2400" dirty="0">
                <a:latin typeface="Times New Roman" pitchFamily="18" charset="0"/>
                <a:cs typeface="Times New Roman" pitchFamily="18" charset="0"/>
              </a:rPr>
              <a:t>Dysarthria/dysphagia </a:t>
            </a:r>
          </a:p>
          <a:p>
            <a:r>
              <a:rPr lang="en-US" sz="2400" dirty="0">
                <a:latin typeface="Times New Roman" pitchFamily="18" charset="0"/>
                <a:cs typeface="Times New Roman" pitchFamily="18" charset="0"/>
              </a:rPr>
              <a:t>Wasting and fasciculation of tongue </a:t>
            </a:r>
          </a:p>
          <a:p>
            <a:r>
              <a:rPr lang="en-US" sz="2400" dirty="0">
                <a:latin typeface="Times New Roman" pitchFamily="18" charset="0"/>
                <a:cs typeface="Times New Roman" pitchFamily="18" charset="0"/>
              </a:rPr>
              <a:t>May be pyramidal signs as well </a:t>
            </a:r>
          </a:p>
          <a:p>
            <a:pPr marL="0" indent="0">
              <a:buNone/>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328894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buNone/>
            </a:pPr>
            <a:r>
              <a:rPr lang="en-US" sz="2800" b="1" dirty="0">
                <a:latin typeface="Times New Roman" pitchFamily="18" charset="0"/>
                <a:cs typeface="Times New Roman" pitchFamily="18" charset="0"/>
              </a:rPr>
              <a:t>Amyotrophic lateral sclerosis</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Combination of distal and proximal muscle-wasting and weakness, fasciculation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Spasticity, exaggerated reflexes, extensor plantars </a:t>
            </a:r>
          </a:p>
          <a:p>
            <a:r>
              <a:rPr lang="en-US" sz="2800" dirty="0">
                <a:latin typeface="Times New Roman" pitchFamily="18" charset="0"/>
                <a:cs typeface="Times New Roman" pitchFamily="18" charset="0"/>
              </a:rPr>
              <a:t>Bulbar and pseudobulbar palsy follow eventually </a:t>
            </a:r>
          </a:p>
          <a:p>
            <a:r>
              <a:rPr lang="en-US" sz="2800" dirty="0">
                <a:latin typeface="Times New Roman" pitchFamily="18" charset="0"/>
                <a:cs typeface="Times New Roman" pitchFamily="18" charset="0"/>
              </a:rPr>
              <a:t>Pyramidal tract features may predominate </a:t>
            </a:r>
          </a:p>
          <a:p>
            <a:pPr marL="0" indent="0">
              <a:buNone/>
            </a:pPr>
            <a:r>
              <a:rPr lang="en-US" sz="2800" b="1" i="1" u="sng" dirty="0" smtClean="0">
                <a:solidFill>
                  <a:srgbClr val="FF0000"/>
                </a:solidFill>
                <a:latin typeface="Aharoni" pitchFamily="2" charset="-79"/>
                <a:cs typeface="Aharoni" pitchFamily="2" charset="-79"/>
              </a:rPr>
              <a:t>NOTE</a:t>
            </a:r>
          </a:p>
          <a:p>
            <a:pPr marL="0" indent="0">
              <a:buNone/>
            </a:pPr>
            <a:r>
              <a:rPr lang="en-US" sz="2800" b="1" i="1" dirty="0" smtClean="0">
                <a:solidFill>
                  <a:srgbClr val="FF0000"/>
                </a:solidFill>
                <a:latin typeface="Aharoni" pitchFamily="2" charset="-79"/>
                <a:cs typeface="Aharoni" pitchFamily="2" charset="-79"/>
              </a:rPr>
              <a:t>NO SENSORY IVOLVEMENT</a:t>
            </a:r>
          </a:p>
          <a:p>
            <a:pPr marL="0" indent="0">
              <a:buNone/>
            </a:pPr>
            <a:r>
              <a:rPr lang="en-US" sz="2800" b="1" i="1" dirty="0" smtClean="0">
                <a:solidFill>
                  <a:srgbClr val="FF0000"/>
                </a:solidFill>
                <a:latin typeface="Aharoni" pitchFamily="2" charset="-79"/>
                <a:cs typeface="Aharoni" pitchFamily="2" charset="-79"/>
              </a:rPr>
              <a:t>NO SPHINCTER DYSFUNCTION</a:t>
            </a:r>
          </a:p>
          <a:p>
            <a:pPr marL="0" indent="0">
              <a:buNone/>
            </a:pPr>
            <a:r>
              <a:rPr lang="en-US" sz="2800" b="1" i="1" dirty="0" smtClean="0">
                <a:solidFill>
                  <a:srgbClr val="FF0000"/>
                </a:solidFill>
                <a:latin typeface="Aharoni" pitchFamily="2" charset="-79"/>
                <a:cs typeface="Aharoni" pitchFamily="2" charset="-79"/>
              </a:rPr>
              <a:t>NO OCULAR MUSCLES AFFECTION</a:t>
            </a:r>
          </a:p>
          <a:p>
            <a:pPr marL="0" indent="0">
              <a:buNone/>
            </a:pPr>
            <a:r>
              <a:rPr lang="en-US" sz="2800" b="1" i="1" dirty="0" smtClean="0">
                <a:solidFill>
                  <a:srgbClr val="FF0000"/>
                </a:solidFill>
                <a:latin typeface="Aharoni" pitchFamily="2" charset="-79"/>
                <a:cs typeface="Aharoni" pitchFamily="2" charset="-79"/>
              </a:rPr>
              <a:t>NO CEREBELLAR INVOLVEMENT</a:t>
            </a:r>
            <a:endParaRPr lang="en-US" sz="2800" b="1" i="1" dirty="0">
              <a:solidFill>
                <a:srgbClr val="FF0000"/>
              </a:solidFill>
              <a:latin typeface="Aharoni" pitchFamily="2" charset="-79"/>
              <a:cs typeface="Aharoni" pitchFamily="2" charset="-79"/>
            </a:endParaRPr>
          </a:p>
        </p:txBody>
      </p:sp>
    </p:spTree>
    <p:extLst>
      <p:ext uri="{BB962C8B-B14F-4D97-AF65-F5344CB8AC3E}">
        <p14:creationId xmlns:p14="http://schemas.microsoft.com/office/powerpoint/2010/main" val="71087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b="1" u="sng" dirty="0" smtClean="0">
                <a:solidFill>
                  <a:srgbClr val="FF0000"/>
                </a:solidFill>
                <a:latin typeface="Times New Roman" pitchFamily="18" charset="0"/>
                <a:cs typeface="Times New Roman" pitchFamily="18" charset="0"/>
              </a:rPr>
              <a:t>INVESTIGATION</a:t>
            </a:r>
          </a:p>
          <a:p>
            <a:pPr>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clinical features are highly suggestive </a:t>
            </a:r>
            <a:endParaRPr lang="en-US" dirty="0" smtClean="0">
              <a:latin typeface="Times New Roman" pitchFamily="18" charset="0"/>
              <a:cs typeface="Times New Roman" pitchFamily="18" charset="0"/>
            </a:endParaRPr>
          </a:p>
          <a:p>
            <a:pPr>
              <a:buFont typeface="Wingdings" pitchFamily="2" charset="2"/>
              <a:buChar char="§"/>
            </a:pPr>
            <a:r>
              <a:rPr lang="en-US" dirty="0">
                <a:latin typeface="Times New Roman" pitchFamily="18" charset="0"/>
                <a:cs typeface="Times New Roman" pitchFamily="18" charset="0"/>
              </a:rPr>
              <a:t>Electromyography helps to confirm the presence of fasciculation and </a:t>
            </a:r>
            <a:r>
              <a:rPr lang="en-US" dirty="0" smtClean="0">
                <a:latin typeface="Times New Roman" pitchFamily="18" charset="0"/>
                <a:cs typeface="Times New Roman" pitchFamily="18" charset="0"/>
              </a:rPr>
              <a:t>denervation.</a:t>
            </a:r>
          </a:p>
          <a:p>
            <a:pPr>
              <a:buFont typeface="Wingdings" pitchFamily="2" charset="2"/>
              <a:buChar char="§"/>
            </a:pPr>
            <a:r>
              <a:rPr lang="en-US" dirty="0" smtClean="0">
                <a:latin typeface="Times New Roman" pitchFamily="18" charset="0"/>
                <a:cs typeface="Times New Roman" pitchFamily="18" charset="0"/>
              </a:rPr>
              <a:t>Spinal </a:t>
            </a:r>
            <a:r>
              <a:rPr lang="en-US" dirty="0">
                <a:latin typeface="Times New Roman" pitchFamily="18" charset="0"/>
                <a:cs typeface="Times New Roman" pitchFamily="18" charset="0"/>
              </a:rPr>
              <a:t>imaging and brain scanning may be necessary to exclude focal spinal or cerebral disease</a:t>
            </a:r>
            <a:r>
              <a:rPr lang="en-US" dirty="0" smtClean="0">
                <a:latin typeface="Times New Roman" pitchFamily="18" charset="0"/>
                <a:cs typeface="Times New Roman" pitchFamily="18" charset="0"/>
              </a:rPr>
              <a:t>.</a:t>
            </a:r>
          </a:p>
          <a:p>
            <a:pPr>
              <a:buFont typeface="Wingdings" pitchFamily="2" charset="2"/>
              <a:buChar char="§"/>
            </a:pPr>
            <a:r>
              <a:rPr lang="en-US" dirty="0">
                <a:latin typeface="Times New Roman" pitchFamily="18" charset="0"/>
                <a:cs typeface="Times New Roman" pitchFamily="18" charset="0"/>
              </a:rPr>
              <a:t>CSF examination is usually </a:t>
            </a:r>
            <a:r>
              <a:rPr lang="en-US" dirty="0" smtClean="0">
                <a:latin typeface="Times New Roman" pitchFamily="18" charset="0"/>
                <a:cs typeface="Times New Roman" pitchFamily="18" charset="0"/>
              </a:rPr>
              <a:t>normal.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898823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b="1" u="sng" dirty="0" smtClean="0">
                <a:solidFill>
                  <a:srgbClr val="FF0000"/>
                </a:solidFill>
                <a:latin typeface="Times New Roman" pitchFamily="18" charset="0"/>
                <a:cs typeface="Times New Roman" pitchFamily="18" charset="0"/>
              </a:rPr>
              <a:t>Management</a:t>
            </a:r>
          </a:p>
          <a:p>
            <a:pPr marL="0" indent="0">
              <a:buNone/>
            </a:pPr>
            <a:r>
              <a:rPr lang="en-US" b="1" dirty="0" smtClean="0">
                <a:solidFill>
                  <a:srgbClr val="FF0000"/>
                </a:solidFill>
                <a:latin typeface="Times New Roman" pitchFamily="18" charset="0"/>
                <a:cs typeface="Times New Roman" pitchFamily="18" charset="0"/>
              </a:rPr>
              <a:t>riluzole</a:t>
            </a:r>
            <a:r>
              <a:rPr lang="en-US" dirty="0">
                <a:latin typeface="Times New Roman" pitchFamily="18" charset="0"/>
                <a:cs typeface="Times New Roman" pitchFamily="18" charset="0"/>
              </a:rPr>
              <a:t>, has recently been shown to have a small effect in prolonging life expectancy by about two months </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Psychological and physical </a:t>
            </a:r>
            <a:r>
              <a:rPr lang="en-US" dirty="0" smtClean="0">
                <a:latin typeface="Times New Roman" pitchFamily="18" charset="0"/>
                <a:cs typeface="Times New Roman" pitchFamily="18" charset="0"/>
              </a:rPr>
              <a:t>support.</a:t>
            </a:r>
          </a:p>
          <a:p>
            <a:pPr marL="0" indent="0">
              <a:buNone/>
            </a:pPr>
            <a:r>
              <a:rPr lang="en-US" b="1" u="sng" dirty="0" smtClean="0">
                <a:solidFill>
                  <a:srgbClr val="FF0000"/>
                </a:solidFill>
                <a:latin typeface="Times New Roman" pitchFamily="18" charset="0"/>
                <a:cs typeface="Times New Roman" pitchFamily="18" charset="0"/>
              </a:rPr>
              <a:t>Prognosis</a:t>
            </a:r>
          </a:p>
          <a:p>
            <a:pPr marL="0" indent="0">
              <a:buNone/>
            </a:pPr>
            <a:r>
              <a:rPr lang="en-US" dirty="0">
                <a:latin typeface="Times New Roman" pitchFamily="18" charset="0"/>
                <a:cs typeface="Times New Roman" pitchFamily="18" charset="0"/>
              </a:rPr>
              <a:t>the mean time from diagnosis to death is 1 year, with most patients dying within 3-5 years of the onset of symptoms</a:t>
            </a:r>
          </a:p>
        </p:txBody>
      </p:sp>
    </p:spTree>
    <p:extLst>
      <p:ext uri="{BB962C8B-B14F-4D97-AF65-F5344CB8AC3E}">
        <p14:creationId xmlns:p14="http://schemas.microsoft.com/office/powerpoint/2010/main" val="1170706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304800"/>
            <a:ext cx="5867400" cy="6172200"/>
          </a:xfrm>
        </p:spPr>
      </p:pic>
    </p:spTree>
    <p:extLst>
      <p:ext uri="{BB962C8B-B14F-4D97-AF65-F5344CB8AC3E}">
        <p14:creationId xmlns:p14="http://schemas.microsoft.com/office/powerpoint/2010/main" val="3416805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838200"/>
            <a:ext cx="4724400" cy="5410199"/>
          </a:xfrm>
        </p:spPr>
      </p:pic>
    </p:spTree>
    <p:extLst>
      <p:ext uri="{BB962C8B-B14F-4D97-AF65-F5344CB8AC3E}">
        <p14:creationId xmlns:p14="http://schemas.microsoft.com/office/powerpoint/2010/main" val="3777325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r>
              <a:rPr lang="en-US" dirty="0"/>
              <a:t>Generally, there are two forms of syringomyelia: </a:t>
            </a:r>
            <a:r>
              <a:rPr lang="en-US" dirty="0" smtClean="0"/>
              <a:t> </a:t>
            </a:r>
          </a:p>
          <a:p>
            <a:pPr>
              <a:buFont typeface="Wingdings" pitchFamily="2" charset="2"/>
              <a:buChar char="§"/>
            </a:pPr>
            <a:r>
              <a:rPr lang="en-US" dirty="0"/>
              <a:t> </a:t>
            </a:r>
            <a:r>
              <a:rPr lang="en-US" dirty="0" smtClean="0"/>
              <a:t>congenital</a:t>
            </a:r>
            <a:r>
              <a:rPr lang="en-US" dirty="0"/>
              <a:t> </a:t>
            </a:r>
            <a:r>
              <a:rPr lang="en-US" u="sng" dirty="0">
                <a:hlinkClick r:id="rId2" tooltip="Arnold–Chiari malformation"/>
              </a:rPr>
              <a:t>Arnold–</a:t>
            </a:r>
            <a:r>
              <a:rPr lang="en-US" u="sng" dirty="0" err="1">
                <a:hlinkClick r:id="rId2" tooltip="Arnold–Chiari malformation"/>
              </a:rPr>
              <a:t>Chiari</a:t>
            </a:r>
            <a:r>
              <a:rPr lang="en-US" u="sng" dirty="0">
                <a:hlinkClick r:id="rId2" tooltip="Arnold–Chiari malformation"/>
              </a:rPr>
              <a:t> malformation</a:t>
            </a:r>
            <a:endParaRPr lang="en-US" dirty="0" smtClean="0"/>
          </a:p>
          <a:p>
            <a:pPr>
              <a:buFont typeface="Wingdings" pitchFamily="2" charset="2"/>
              <a:buChar char="§"/>
            </a:pPr>
            <a:r>
              <a:rPr lang="en-US" dirty="0" smtClean="0"/>
              <a:t>acquired the </a:t>
            </a:r>
            <a:r>
              <a:rPr lang="en-US" dirty="0"/>
              <a:t>second major form of syringomyelia occurs as a complication of </a:t>
            </a:r>
            <a:r>
              <a:rPr lang="en-US" dirty="0">
                <a:hlinkClick r:id="rId3" tooltip="Physical trauma"/>
              </a:rPr>
              <a:t>trauma</a:t>
            </a:r>
            <a:r>
              <a:rPr lang="en-US" dirty="0"/>
              <a:t>, </a:t>
            </a:r>
            <a:r>
              <a:rPr lang="en-US" dirty="0">
                <a:hlinkClick r:id="rId4" tooltip="Meningitis"/>
              </a:rPr>
              <a:t>meningitis</a:t>
            </a:r>
            <a:r>
              <a:rPr lang="en-US" dirty="0"/>
              <a:t>, </a:t>
            </a:r>
            <a:r>
              <a:rPr lang="en-US" dirty="0">
                <a:hlinkClick r:id="rId5" tooltip="Hemorrhage"/>
              </a:rPr>
              <a:t>hemorrhage</a:t>
            </a:r>
            <a:r>
              <a:rPr lang="en-US" dirty="0"/>
              <a:t>,  </a:t>
            </a:r>
            <a:r>
              <a:rPr lang="en-US" u="sng" dirty="0" smtClean="0">
                <a:hlinkClick r:id="rId6" tooltip="Tumor"/>
              </a:rPr>
              <a:t>tumor</a:t>
            </a:r>
            <a:r>
              <a:rPr lang="en-US" dirty="0" smtClean="0"/>
              <a:t>.</a:t>
            </a:r>
            <a:endParaRPr lang="en-US" dirty="0"/>
          </a:p>
        </p:txBody>
      </p:sp>
    </p:spTree>
    <p:extLst>
      <p:ext uri="{BB962C8B-B14F-4D97-AF65-F5344CB8AC3E}">
        <p14:creationId xmlns:p14="http://schemas.microsoft.com/office/powerpoint/2010/main" val="558549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marL="0" indent="0">
              <a:buNone/>
            </a:pPr>
            <a:r>
              <a:rPr lang="en-US" sz="2800" b="1" u="sng" dirty="0" smtClean="0">
                <a:solidFill>
                  <a:srgbClr val="FF0000"/>
                </a:solidFill>
                <a:latin typeface="Times New Roman" pitchFamily="18" charset="0"/>
                <a:cs typeface="Times New Roman" pitchFamily="18" charset="0"/>
              </a:rPr>
              <a:t>Clinical feature</a:t>
            </a:r>
          </a:p>
          <a:p>
            <a:pPr>
              <a:buFont typeface="Wingdings" pitchFamily="2" charset="2"/>
              <a:buChar char="§"/>
            </a:pPr>
            <a:r>
              <a:rPr lang="en-US" sz="2800" dirty="0" smtClean="0">
                <a:latin typeface="Times New Roman" pitchFamily="18" charset="0"/>
                <a:cs typeface="Times New Roman" pitchFamily="18" charset="0"/>
              </a:rPr>
              <a:t>There </a:t>
            </a:r>
            <a:r>
              <a:rPr lang="en-US" sz="2800" dirty="0">
                <a:latin typeface="Times New Roman" pitchFamily="18" charset="0"/>
                <a:cs typeface="Times New Roman" pitchFamily="18" charset="0"/>
              </a:rPr>
              <a:t>is </a:t>
            </a:r>
            <a:r>
              <a:rPr lang="en-US" sz="2800" dirty="0" smtClean="0">
                <a:solidFill>
                  <a:srgbClr val="002060"/>
                </a:solidFill>
                <a:latin typeface="Times New Roman" pitchFamily="18" charset="0"/>
                <a:cs typeface="Times New Roman" pitchFamily="18" charset="0"/>
              </a:rPr>
              <a:t>amyotrophy(LMN)</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at the level of the cavity with </a:t>
            </a:r>
            <a:r>
              <a:rPr lang="en-US" sz="2800" dirty="0" smtClean="0">
                <a:latin typeface="Times New Roman" pitchFamily="18" charset="0"/>
                <a:cs typeface="Times New Roman" pitchFamily="18" charset="0"/>
              </a:rPr>
              <a:t>tendon reflex </a:t>
            </a:r>
            <a:r>
              <a:rPr lang="en-US" sz="2800" dirty="0">
                <a:latin typeface="Times New Roman" pitchFamily="18" charset="0"/>
                <a:cs typeface="Times New Roman" pitchFamily="18" charset="0"/>
              </a:rPr>
              <a:t>loss</a:t>
            </a:r>
            <a:r>
              <a:rPr lang="en-US" sz="2800" dirty="0" smtClean="0">
                <a:latin typeface="Times New Roman" pitchFamily="18" charset="0"/>
                <a:cs typeface="Times New Roman" pitchFamily="18" charset="0"/>
              </a:rPr>
              <a:t>.</a:t>
            </a:r>
          </a:p>
          <a:p>
            <a:pPr>
              <a:buFont typeface="Wingdings" pitchFamily="2" charset="2"/>
              <a:buChar char="§"/>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In advanced stages Charcot joints develop</a:t>
            </a:r>
            <a:r>
              <a:rPr lang="en-US" sz="2800" dirty="0" smtClean="0">
                <a:latin typeface="Times New Roman" pitchFamily="18" charset="0"/>
                <a:cs typeface="Times New Roman" pitchFamily="18" charset="0"/>
              </a:rPr>
              <a:t>.</a:t>
            </a:r>
          </a:p>
          <a:p>
            <a:pPr>
              <a:buFont typeface="Wingdings" pitchFamily="2" charset="2"/>
              <a:buChar char="§"/>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Below </a:t>
            </a:r>
            <a:r>
              <a:rPr lang="en-US" sz="2800" dirty="0" smtClean="0">
                <a:latin typeface="Times New Roman" pitchFamily="18" charset="0"/>
                <a:cs typeface="Times New Roman" pitchFamily="18" charset="0"/>
              </a:rPr>
              <a:t>the cavity </a:t>
            </a:r>
            <a:r>
              <a:rPr lang="en-US" sz="2800" dirty="0">
                <a:latin typeface="Times New Roman" pitchFamily="18" charset="0"/>
                <a:cs typeface="Times New Roman" pitchFamily="18" charset="0"/>
              </a:rPr>
              <a:t>there may be upper motor </a:t>
            </a:r>
            <a:r>
              <a:rPr lang="en-US" sz="2800" dirty="0" smtClean="0">
                <a:latin typeface="Times New Roman" pitchFamily="18" charset="0"/>
                <a:cs typeface="Times New Roman" pitchFamily="18" charset="0"/>
              </a:rPr>
              <a:t>neuron </a:t>
            </a:r>
            <a:r>
              <a:rPr lang="en-US" sz="2800" dirty="0">
                <a:latin typeface="Times New Roman" pitchFamily="18" charset="0"/>
                <a:cs typeface="Times New Roman" pitchFamily="18" charset="0"/>
              </a:rPr>
              <a:t>symptoms and </a:t>
            </a:r>
            <a:r>
              <a:rPr lang="en-US" sz="2800" dirty="0" smtClean="0">
                <a:latin typeface="Times New Roman" pitchFamily="18" charset="0"/>
                <a:cs typeface="Times New Roman" pitchFamily="18" charset="0"/>
              </a:rPr>
              <a:t>signs and </a:t>
            </a:r>
            <a:r>
              <a:rPr lang="en-US" sz="2800" dirty="0">
                <a:latin typeface="Times New Roman" pitchFamily="18" charset="0"/>
                <a:cs typeface="Times New Roman" pitchFamily="18" charset="0"/>
              </a:rPr>
              <a:t>disturbances of sphincter function, which contrast with </a:t>
            </a:r>
            <a:r>
              <a:rPr lang="en-US" sz="2800" dirty="0" smtClean="0">
                <a:latin typeface="Times New Roman" pitchFamily="18" charset="0"/>
                <a:cs typeface="Times New Roman" pitchFamily="18" charset="0"/>
              </a:rPr>
              <a:t>the lower </a:t>
            </a:r>
            <a:r>
              <a:rPr lang="en-US" sz="2800" dirty="0">
                <a:latin typeface="Times New Roman" pitchFamily="18" charset="0"/>
                <a:cs typeface="Times New Roman" pitchFamily="18" charset="0"/>
              </a:rPr>
              <a:t>motor </a:t>
            </a:r>
            <a:r>
              <a:rPr lang="en-US" sz="2800" dirty="0" smtClean="0">
                <a:latin typeface="Times New Roman" pitchFamily="18" charset="0"/>
                <a:cs typeface="Times New Roman" pitchFamily="18" charset="0"/>
              </a:rPr>
              <a:t>neuron </a:t>
            </a:r>
            <a:r>
              <a:rPr lang="en-US" sz="2800" dirty="0">
                <a:latin typeface="Times New Roman" pitchFamily="18" charset="0"/>
                <a:cs typeface="Times New Roman" pitchFamily="18" charset="0"/>
              </a:rPr>
              <a:t>symptoms and signs at </a:t>
            </a:r>
            <a:r>
              <a:rPr lang="en-US" sz="2800" dirty="0" smtClean="0">
                <a:latin typeface="Times New Roman" pitchFamily="18" charset="0"/>
                <a:cs typeface="Times New Roman" pitchFamily="18" charset="0"/>
              </a:rPr>
              <a:t>the level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the syrinx.</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16685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b="1" u="sng" dirty="0" smtClean="0">
                <a:solidFill>
                  <a:srgbClr val="FF0000"/>
                </a:solidFill>
                <a:latin typeface="Times New Roman" pitchFamily="18" charset="0"/>
                <a:cs typeface="Times New Roman" pitchFamily="18" charset="0"/>
              </a:rPr>
              <a:t>Brown- Sequard </a:t>
            </a:r>
            <a:r>
              <a:rPr lang="en-US" b="1" u="sng" dirty="0">
                <a:solidFill>
                  <a:srgbClr val="FF0000"/>
                </a:solidFill>
                <a:latin typeface="Times New Roman" pitchFamily="18" charset="0"/>
                <a:cs typeface="Times New Roman" pitchFamily="18" charset="0"/>
              </a:rPr>
              <a:t>Syndrome</a:t>
            </a:r>
          </a:p>
          <a:p>
            <a:pPr marL="0" indent="0">
              <a:buNone/>
            </a:pPr>
            <a:r>
              <a:rPr lang="en-US" dirty="0" smtClean="0">
                <a:latin typeface="Times New Roman" pitchFamily="18" charset="0"/>
                <a:cs typeface="Times New Roman" pitchFamily="18" charset="0"/>
              </a:rPr>
              <a:t>Brown- Séquard </a:t>
            </a:r>
            <a:r>
              <a:rPr lang="en-US" dirty="0">
                <a:latin typeface="Times New Roman" pitchFamily="18" charset="0"/>
                <a:cs typeface="Times New Roman" pitchFamily="18" charset="0"/>
              </a:rPr>
              <a:t>syndrome usually follows spinal cord hemisection as a result of </a:t>
            </a: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penetrating trauma</a:t>
            </a:r>
          </a:p>
          <a:p>
            <a:pPr>
              <a:buFont typeface="Wingdings" pitchFamily="2" charset="2"/>
              <a:buChar char="§"/>
            </a:pPr>
            <a:r>
              <a:rPr lang="en-US" dirty="0" smtClean="0">
                <a:latin typeface="Times New Roman" pitchFamily="18" charset="0"/>
                <a:cs typeface="Times New Roman" pitchFamily="18" charset="0"/>
              </a:rPr>
              <a:t>can </a:t>
            </a:r>
            <a:r>
              <a:rPr lang="en-US" dirty="0">
                <a:latin typeface="Times New Roman" pitchFamily="18" charset="0"/>
                <a:cs typeface="Times New Roman" pitchFamily="18" charset="0"/>
              </a:rPr>
              <a:t>also occur with large disc herniation </a:t>
            </a:r>
            <a:endParaRPr lang="en-US"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spinal </a:t>
            </a:r>
            <a:r>
              <a:rPr lang="en-US" dirty="0">
                <a:latin typeface="Times New Roman" pitchFamily="18" charset="0"/>
                <a:cs typeface="Times New Roman" pitchFamily="18" charset="0"/>
              </a:rPr>
              <a:t>epidural hematoma.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classic description involves a </a:t>
            </a:r>
            <a:r>
              <a:rPr lang="en-US" b="1" dirty="0">
                <a:solidFill>
                  <a:srgbClr val="FF0000"/>
                </a:solidFill>
                <a:latin typeface="Times New Roman" pitchFamily="18" charset="0"/>
                <a:cs typeface="Times New Roman" pitchFamily="18" charset="0"/>
              </a:rPr>
              <a:t>dissociated sensory loss </a:t>
            </a:r>
            <a:r>
              <a:rPr lang="en-US" dirty="0">
                <a:latin typeface="Times New Roman" pitchFamily="18" charset="0"/>
                <a:cs typeface="Times New Roman" pitchFamily="18" charset="0"/>
              </a:rPr>
              <a:t>with contralateral loss of pain and temperature but preserved ipsilateral light touch and posterior column function. In addition, there is ipsilateral motor paralysis below the level of the lesion.</a:t>
            </a: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99746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381000"/>
            <a:ext cx="7467600" cy="6172200"/>
          </a:xfrm>
        </p:spPr>
      </p:pic>
    </p:spTree>
    <p:extLst>
      <p:ext uri="{BB962C8B-B14F-4D97-AF65-F5344CB8AC3E}">
        <p14:creationId xmlns:p14="http://schemas.microsoft.com/office/powerpoint/2010/main" val="3094712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04800"/>
            <a:ext cx="7391400" cy="6248400"/>
          </a:xfrm>
        </p:spPr>
      </p:pic>
    </p:spTree>
    <p:extLst>
      <p:ext uri="{BB962C8B-B14F-4D97-AF65-F5344CB8AC3E}">
        <p14:creationId xmlns:p14="http://schemas.microsoft.com/office/powerpoint/2010/main" val="1661135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zein\Desktop\ALS1.jpg"/>
          <p:cNvPicPr>
            <a:picLocks noGrp="1"/>
          </p:cNvPicPr>
          <p:nvPr>
            <p:ph idx="1"/>
          </p:nvPr>
        </p:nvPicPr>
        <p:blipFill>
          <a:blip r:embed="rId2" cstate="print">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1600200" y="762000"/>
            <a:ext cx="5867400" cy="5257800"/>
          </a:xfrm>
          <a:prstGeom prst="rect">
            <a:avLst/>
          </a:prstGeom>
          <a:noFill/>
        </p:spPr>
      </p:pic>
    </p:spTree>
    <p:extLst>
      <p:ext uri="{BB962C8B-B14F-4D97-AF65-F5344CB8AC3E}">
        <p14:creationId xmlns:p14="http://schemas.microsoft.com/office/powerpoint/2010/main" val="339746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474</Words>
  <Application>Microsoft Office PowerPoint</Application>
  <PresentationFormat>On-screen Show (4:3)</PresentationFormat>
  <Paragraphs>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4</cp:revision>
  <dcterms:created xsi:type="dcterms:W3CDTF">2006-08-16T00:00:00Z</dcterms:created>
  <dcterms:modified xsi:type="dcterms:W3CDTF">2019-04-07T18:53:47Z</dcterms:modified>
</cp:coreProperties>
</file>