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59" r:id="rId4"/>
    <p:sldId id="294" r:id="rId5"/>
    <p:sldId id="260" r:id="rId6"/>
    <p:sldId id="302" r:id="rId7"/>
    <p:sldId id="261" r:id="rId8"/>
    <p:sldId id="262" r:id="rId9"/>
    <p:sldId id="263" r:id="rId10"/>
    <p:sldId id="264" r:id="rId11"/>
    <p:sldId id="265" r:id="rId12"/>
    <p:sldId id="288" r:id="rId13"/>
    <p:sldId id="295" r:id="rId14"/>
    <p:sldId id="296" r:id="rId15"/>
    <p:sldId id="301" r:id="rId16"/>
    <p:sldId id="297" r:id="rId17"/>
    <p:sldId id="298" r:id="rId18"/>
    <p:sldId id="299" r:id="rId19"/>
    <p:sldId id="30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85800"/>
            <a:ext cx="7543800" cy="57150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Spinal cord disorder</a:t>
            </a:r>
            <a:endParaRPr lang="en-US" sz="24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Introduction </a:t>
            </a:r>
            <a:endParaRPr lang="en-US" sz="24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</a:rPr>
              <a:t>Spinal cord is continuation of CNS contained within the bony spinal canal, from the foramen magnum at base of skull caudally to conus medullaris at level of L1 . </a:t>
            </a:r>
            <a:endParaRPr lang="en-US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</a:rPr>
              <a:t>The three meningeal layers that surround the spinal cord continues below level of Ll as a fibrous tissue (filum teminale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Times New Roman"/>
              </a:rPr>
              <a:t>) that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</a:rPr>
              <a:t>terminate at the coccyx. </a:t>
            </a:r>
            <a:endParaRPr lang="en-US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</a:rPr>
              <a:t>The spinal cord is  45 cm length ,while the vertebral column length is about 70 cm this is discrepancy is clinically important </a:t>
            </a:r>
            <a:endParaRPr lang="en-US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</a:rPr>
              <a:t>WM located peripherally, while nerve cell cluster in an inner region shaped like a four-leaf clover surround the central canal </a:t>
            </a:r>
            <a:endParaRPr lang="en-US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ar-S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71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u="sng" dirty="0">
                <a:solidFill>
                  <a:srgbClr val="FF0000"/>
                </a:solidFill>
                <a:latin typeface="Times New Roman"/>
                <a:ea typeface="Times New Roman"/>
              </a:rPr>
              <a:t>Conus Medullaris Vs. Cauda Equina Lesion 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   </a:t>
            </a:r>
            <a:r>
              <a:rPr lang="en-US" sz="3000" dirty="0">
                <a:latin typeface="Times New Roman"/>
                <a:ea typeface="Times New Roman"/>
              </a:rPr>
              <a:t>Finding                     </a:t>
            </a:r>
            <a:r>
              <a:rPr lang="en-US" sz="3000" u="sng" dirty="0">
                <a:solidFill>
                  <a:srgbClr val="FF0000"/>
                </a:solidFill>
                <a:latin typeface="Times New Roman"/>
                <a:ea typeface="Times New Roman"/>
              </a:rPr>
              <a:t>Conus</a:t>
            </a:r>
            <a:r>
              <a:rPr lang="en-US" sz="3000" dirty="0">
                <a:latin typeface="Times New Roman"/>
                <a:ea typeface="Times New Roman"/>
              </a:rPr>
              <a:t>                </a:t>
            </a:r>
            <a:r>
              <a:rPr lang="en-US" sz="3000" dirty="0" smtClean="0">
                <a:latin typeface="Times New Roman"/>
                <a:ea typeface="Times New Roman"/>
              </a:rPr>
              <a:t>  </a:t>
            </a:r>
            <a:r>
              <a:rPr lang="en-US" sz="3000" u="sng" dirty="0">
                <a:solidFill>
                  <a:srgbClr val="FF0000"/>
                </a:solidFill>
                <a:latin typeface="Times New Roman"/>
                <a:ea typeface="Times New Roman"/>
              </a:rPr>
              <a:t>CE</a:t>
            </a:r>
            <a:r>
              <a:rPr lang="en-US" sz="3000" dirty="0">
                <a:latin typeface="Times New Roman"/>
                <a:ea typeface="Times New Roman"/>
              </a:rPr>
              <a:t> </a:t>
            </a:r>
            <a:endParaRPr lang="en-US" sz="22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"/>
            </a:pPr>
            <a:r>
              <a:rPr lang="en-US" sz="3000" dirty="0">
                <a:latin typeface="Times New Roman"/>
                <a:ea typeface="Times New Roman"/>
              </a:rPr>
              <a:t>Motor                   </a:t>
            </a:r>
            <a:r>
              <a:rPr lang="en-US" sz="3000" dirty="0" smtClean="0">
                <a:latin typeface="Times New Roman"/>
                <a:ea typeface="Times New Roman"/>
              </a:rPr>
              <a:t>Symmetric</a:t>
            </a:r>
            <a:r>
              <a:rPr lang="en-US" sz="3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 Asymmetric</a:t>
            </a:r>
            <a:endParaRPr lang="en-US" sz="22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"/>
            </a:pPr>
            <a:r>
              <a:rPr lang="en-US" sz="3000" dirty="0">
                <a:latin typeface="Times New Roman"/>
                <a:ea typeface="Times New Roman"/>
              </a:rPr>
              <a:t>Sensory loss        </a:t>
            </a:r>
            <a:r>
              <a:rPr lang="en-US" sz="3000" dirty="0" smtClean="0">
                <a:latin typeface="Times New Roman"/>
                <a:ea typeface="Times New Roman"/>
              </a:rPr>
              <a:t> </a:t>
            </a:r>
            <a:r>
              <a:rPr lang="en-US" sz="3000" dirty="0">
                <a:latin typeface="Times New Roman"/>
                <a:ea typeface="Times New Roman"/>
              </a:rPr>
              <a:t>Saddle            </a:t>
            </a:r>
            <a:r>
              <a:rPr lang="en-US" sz="3000" dirty="0" smtClean="0">
                <a:latin typeface="Times New Roman"/>
                <a:ea typeface="Times New Roman"/>
              </a:rPr>
              <a:t>      Saddle   </a:t>
            </a:r>
            <a:endParaRPr lang="en-US" sz="22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"/>
            </a:pPr>
            <a:r>
              <a:rPr lang="en-US" sz="3000" dirty="0">
                <a:latin typeface="Times New Roman"/>
                <a:ea typeface="Times New Roman"/>
              </a:rPr>
              <a:t>Pain                    </a:t>
            </a:r>
            <a:r>
              <a:rPr lang="en-US" sz="3000" dirty="0" smtClean="0">
                <a:latin typeface="Times New Roman"/>
                <a:ea typeface="Times New Roman"/>
              </a:rPr>
              <a:t> Uncommon            Common </a:t>
            </a:r>
            <a:endParaRPr lang="en-US" sz="22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"/>
            </a:pPr>
            <a:r>
              <a:rPr lang="en-US" sz="3000" dirty="0">
                <a:latin typeface="Times New Roman"/>
                <a:ea typeface="Times New Roman"/>
              </a:rPr>
              <a:t>Reflexes             </a:t>
            </a:r>
            <a:r>
              <a:rPr lang="en-US" sz="3000" dirty="0" smtClean="0">
                <a:latin typeface="Times New Roman"/>
                <a:ea typeface="Times New Roman"/>
              </a:rPr>
              <a:t> Increased              </a:t>
            </a:r>
            <a:r>
              <a:rPr lang="en-US" sz="3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Decreased</a:t>
            </a:r>
            <a:endParaRPr lang="en-US" sz="22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>
              <a:buFont typeface="Wingdings"/>
              <a:buChar char=""/>
            </a:pPr>
            <a:r>
              <a:rPr lang="en-US" sz="3000" dirty="0" smtClean="0">
                <a:latin typeface="Times New Roman"/>
                <a:ea typeface="Times New Roman"/>
              </a:rPr>
              <a:t>Bowel/bladder        Common         </a:t>
            </a:r>
            <a:r>
              <a:rPr lang="en-US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600" dirty="0">
                <a:solidFill>
                  <a:prstClr val="black"/>
                </a:solidFill>
                <a:latin typeface="Times New Roman"/>
                <a:ea typeface="Times New Roman"/>
              </a:rPr>
              <a:t>Uncommon</a:t>
            </a:r>
            <a:endParaRPr lang="en-US" sz="2200" dirty="0">
              <a:latin typeface="Times New Roman"/>
              <a:ea typeface="Times New Roman"/>
            </a:endParaRPr>
          </a:p>
          <a:p>
            <a:pPr marL="200025" indent="0">
              <a:spcAft>
                <a:spcPts val="0"/>
              </a:spcAft>
              <a:buNone/>
            </a:pPr>
            <a:r>
              <a:rPr lang="en-US" sz="3000" dirty="0">
                <a:latin typeface="Times New Roman"/>
                <a:ea typeface="Times New Roman"/>
              </a:rPr>
              <a:t> </a:t>
            </a:r>
            <a:endParaRPr lang="en-US" sz="2200" dirty="0">
              <a:latin typeface="Times New Roman"/>
              <a:ea typeface="Times New Roman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8726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Investigation of Spinal Cord Disease </a:t>
            </a:r>
            <a:endParaRPr lang="en-US" sz="2000" dirty="0">
              <a:ea typeface="Times New Roma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Radiographic exam</a:t>
            </a:r>
            <a:endParaRPr lang="en-US" sz="20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en-US" dirty="0">
                <a:latin typeface="Times New Roman"/>
                <a:ea typeface="Times New Roman"/>
                <a:cs typeface="Arial"/>
              </a:rPr>
              <a:t>Plain films </a:t>
            </a:r>
            <a:endParaRPr lang="en-US" sz="20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en-US" dirty="0">
                <a:latin typeface="Times New Roman"/>
                <a:ea typeface="Times New Roman"/>
                <a:cs typeface="Arial"/>
              </a:rPr>
              <a:t>Myelography </a:t>
            </a:r>
            <a:endParaRPr lang="en-US" sz="20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en-US" dirty="0">
                <a:latin typeface="Times New Roman"/>
                <a:ea typeface="Times New Roman"/>
                <a:cs typeface="Arial"/>
              </a:rPr>
              <a:t>CT scan with Myelography </a:t>
            </a:r>
            <a:endParaRPr lang="en-US" sz="20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en-US" dirty="0">
                <a:latin typeface="Times New Roman"/>
                <a:ea typeface="Times New Roman"/>
                <a:cs typeface="Arial"/>
              </a:rPr>
              <a:t>MRI </a:t>
            </a:r>
            <a:endParaRPr lang="en-US" sz="2000" dirty="0">
              <a:ea typeface="Times New Roma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Spinal tap </a:t>
            </a:r>
            <a:endParaRPr lang="en-US" sz="2000" dirty="0">
              <a:ea typeface="Times New Roman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latin typeface="Times New Roman"/>
                <a:ea typeface="Times New Roman"/>
                <a:cs typeface="Arial"/>
              </a:rPr>
              <a:t>If you suspect: inflammation, MS, rupture of a vascular malformation </a:t>
            </a:r>
            <a:endParaRPr lang="en-US" sz="2000" dirty="0">
              <a:ea typeface="Times New Roman"/>
              <a:cs typeface="Arial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6443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Metabolic disease of the spinal cord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Subacute combined degeneration of the cord (SACD)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SACD, caused by vitamin B12 deficiency presents as a 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myelopathy with prominent dorsal column features. 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Those typical are distal paraesthesiae and gait unsteadiness, mild upper motor neuron lower limb weakness, depressed knee and ankle jerks, with extensor plantars – and importantly, impaired joint position sense.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optic atrophy may develop with the macrocytic anaemia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5640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typical picture of SACD leads many experienced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physicians to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give therapy immediately, even before serum levels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are known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is with hydroxocobalamin, a minimum of</a:t>
            </a: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1000 μg weekly by injection for 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 weeks followed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by1000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μg monthly injections for 6 months, and thereafter 1000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μg every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 months, for life.</a:t>
            </a:r>
          </a:p>
        </p:txBody>
      </p:sp>
    </p:spTree>
    <p:extLst>
      <p:ext uri="{BB962C8B-B14F-4D97-AF65-F5344CB8AC3E}">
        <p14:creationId xmlns:p14="http://schemas.microsoft.com/office/powerpoint/2010/main" val="330142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Spinal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tuberculosis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TB typically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affects the intervertebral discs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infection typically presents with local pain, fever,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night sweats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general ill health including weight loss.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disease spreads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from the disc into the vertebral body osteomyelitis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will occur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 epidural abscess formation and/or vertebral body collapse.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Pathological fractures will cause pain, deformity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kyphosis)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some cases spinal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cord compression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246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609600"/>
            <a:ext cx="5791200" cy="5715000"/>
          </a:xfrm>
        </p:spPr>
      </p:pic>
    </p:spTree>
    <p:extLst>
      <p:ext uri="{BB962C8B-B14F-4D97-AF65-F5344CB8AC3E}">
        <p14:creationId xmlns:p14="http://schemas.microsoft.com/office/powerpoint/2010/main" val="285306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Spinal cord </a:t>
            </a: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infarction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anterior spinal </a:t>
            </a: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artery occlusion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Spinal cord infarction usually presents acutely,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often with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pain followed by paralysis and sensory loss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anterior spinal artery occlusion the anterior two-thirds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spinal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cord is affected.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spinal level is determined by where in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its course the supply from the anterior spinal artery is interrupted.</a:t>
            </a:r>
          </a:p>
        </p:txBody>
      </p:sp>
    </p:spTree>
    <p:extLst>
      <p:ext uri="{BB962C8B-B14F-4D97-AF65-F5344CB8AC3E}">
        <p14:creationId xmlns:p14="http://schemas.microsoft.com/office/powerpoint/2010/main" val="17426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feature</a:t>
            </a:r>
            <a:endParaRPr lang="en-US" sz="3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patient presents with an acute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flaccid paraparesis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loss of sphincter control and anaesthesia to temperature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pain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but classically with preservation of posterior column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functions of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joint position and vibration sense.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The most typical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level is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upper thoracic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cord.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09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Diagnosis of spinal vascular </a:t>
            </a: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disease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MRI is the primary diagnostic investigation.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MRI will detect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over 90% of acute spinal cord ischaemic lesions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MRI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usually excludes compressive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lesions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evidence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demyelination especially if cranial MRI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also performed (MS) lesion.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80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Management of </a:t>
            </a:r>
            <a:r>
              <a:rPr lang="en-US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spinalcord</a:t>
            </a: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infarction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no curative treatment for acute spinal cord infarction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prognosis for functional recovery in established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spinal infarction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poor.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37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u="sng" dirty="0">
                <a:solidFill>
                  <a:srgbClr val="FF0000"/>
                </a:solidFill>
                <a:latin typeface="Times New Roman"/>
                <a:ea typeface="Times New Roman"/>
              </a:rPr>
              <a:t>Neuroanatomy of  the spinal cord </a:t>
            </a:r>
            <a:endParaRPr lang="en-US" sz="2400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19200"/>
            <a:ext cx="8229600" cy="482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34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u="sng" dirty="0">
                <a:solidFill>
                  <a:srgbClr val="FF0000"/>
                </a:solidFill>
                <a:latin typeface="Times New Roman"/>
                <a:ea typeface="Times New Roman"/>
              </a:rPr>
              <a:t>Distribution of fibers within the spinal cord </a:t>
            </a:r>
            <a:endParaRPr lang="en-US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Both spinothalamic tract and corticospinal tract are arranged in a certain pattern which is laminated and looks like the layers of the onion and as follows: 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C=cervical (the innermost)</a:t>
            </a:r>
            <a:endParaRPr lang="en-US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T=thoracic</a:t>
            </a:r>
            <a:endParaRPr lang="en-US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L=lumber</a:t>
            </a:r>
            <a:endParaRPr lang="en-US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S=sacral(outermost)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</a:rPr>
              <a:t>  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</a:rPr>
              <a:t>This is important in localization of the 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ea typeface="Times New Roman"/>
              </a:rPr>
              <a:t>lesion,for 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</a:rPr>
              <a:t>example, if the pathology is an extrinsic it will affect the sacral fibers first , and if the pathology is intrinsic it will firstly affect the cervical fibers.</a:t>
            </a:r>
            <a:endParaRPr lang="en-US" sz="24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4265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9600"/>
            <a:ext cx="8229600" cy="5867400"/>
          </a:xfrm>
        </p:spPr>
      </p:pic>
    </p:spTree>
    <p:extLst>
      <p:ext uri="{BB962C8B-B14F-4D97-AF65-F5344CB8AC3E}">
        <p14:creationId xmlns:p14="http://schemas.microsoft.com/office/powerpoint/2010/main" val="286994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u="sng" dirty="0">
                <a:solidFill>
                  <a:srgbClr val="FF0000"/>
                </a:solidFill>
                <a:latin typeface="Times New Roman"/>
                <a:ea typeface="Times New Roman"/>
              </a:rPr>
              <a:t>Spinal cord level relative to the vertebral bodies</a:t>
            </a:r>
            <a:endParaRPr lang="en-US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800" dirty="0">
                <a:latin typeface="Times New Roman"/>
                <a:ea typeface="Times New Roman"/>
              </a:rPr>
              <a:t>This is clinically important as when we find certain  abnormality or suspect a lesion in certain level, we should remember that discrepancy exits .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dirty="0">
                <a:latin typeface="Times New Roman"/>
                <a:ea typeface="Times New Roman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</a:rPr>
              <a:t>Site of suspected lesion           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</a:rPr>
              <a:t>The requested level of imaging</a:t>
            </a:r>
            <a:endParaRPr lang="en-US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Upper cervical                            </a:t>
            </a:r>
            <a:r>
              <a:rPr lang="en-US" dirty="0" smtClean="0">
                <a:latin typeface="Times New Roman"/>
                <a:ea typeface="Times New Roman"/>
              </a:rPr>
              <a:t>  </a:t>
            </a:r>
            <a:r>
              <a:rPr lang="en-US" dirty="0">
                <a:latin typeface="Times New Roman"/>
                <a:ea typeface="Times New Roman"/>
              </a:rPr>
              <a:t>same as cord level </a:t>
            </a:r>
            <a:endParaRPr lang="en-US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Lower cervical                             1 levels higher </a:t>
            </a:r>
            <a:endParaRPr lang="en-US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Upper thoracic                             2 levels higher </a:t>
            </a:r>
            <a:endParaRPr lang="en-US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Lower thoracic                             2-3 levels higher </a:t>
            </a:r>
            <a:endParaRPr lang="en-US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Lumber                                    </a:t>
            </a:r>
            <a:r>
              <a:rPr lang="en-US" dirty="0" smtClean="0">
                <a:latin typeface="Times New Roman"/>
                <a:ea typeface="Times New Roman"/>
              </a:rPr>
              <a:t>     T10 </a:t>
            </a:r>
            <a:r>
              <a:rPr lang="en-US" dirty="0">
                <a:latin typeface="Times New Roman"/>
                <a:ea typeface="Times New Roman"/>
              </a:rPr>
              <a:t>_T12 </a:t>
            </a:r>
            <a:endParaRPr lang="en-US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Sacral                                      </a:t>
            </a:r>
            <a:r>
              <a:rPr lang="en-US" dirty="0" smtClean="0">
                <a:latin typeface="Times New Roman"/>
                <a:ea typeface="Times New Roman"/>
              </a:rPr>
              <a:t>      T12_L1</a:t>
            </a:r>
            <a:endParaRPr lang="en-US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Coccygeal                              </a:t>
            </a:r>
            <a:r>
              <a:rPr lang="en-US" dirty="0" smtClean="0">
                <a:latin typeface="Times New Roman"/>
                <a:ea typeface="Times New Roman"/>
              </a:rPr>
              <a:t>        </a:t>
            </a:r>
            <a:r>
              <a:rPr lang="en-US" dirty="0">
                <a:latin typeface="Times New Roman"/>
                <a:ea typeface="Times New Roman"/>
              </a:rPr>
              <a:t>Ll </a:t>
            </a:r>
            <a:endParaRPr lang="en-US" sz="2400" dirty="0">
              <a:latin typeface="Times New Roman"/>
              <a:ea typeface="Times New Roman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5610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0"/>
            <a:ext cx="5638800" cy="6858000"/>
          </a:xfrm>
        </p:spPr>
      </p:pic>
    </p:spTree>
    <p:extLst>
      <p:ext uri="{BB962C8B-B14F-4D97-AF65-F5344CB8AC3E}">
        <p14:creationId xmlns:p14="http://schemas.microsoft.com/office/powerpoint/2010/main" val="88691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3600" u="sng" dirty="0">
                <a:solidFill>
                  <a:srgbClr val="FF0000"/>
                </a:solidFill>
                <a:latin typeface="Times New Roman"/>
                <a:ea typeface="Times New Roman"/>
              </a:rPr>
              <a:t>Injuries to spinal cord cervical cord </a:t>
            </a:r>
            <a:endParaRPr lang="en-US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Junction of cervico-medullary usually fatal </a:t>
            </a:r>
            <a:endParaRPr lang="en-US" sz="2400" dirty="0">
              <a:latin typeface="Times New Roman"/>
              <a:ea typeface="Times New Roman"/>
            </a:endParaRPr>
          </a:p>
          <a:p>
            <a:pPr marL="444500" indent="-444500"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C4-5</a:t>
            </a:r>
            <a:r>
              <a:rPr lang="en-US" dirty="0">
                <a:latin typeface="Times New Roman"/>
                <a:ea typeface="Times New Roman"/>
              </a:rPr>
              <a:t>= quadriplegia with diaphragm paralysis. </a:t>
            </a:r>
            <a:endParaRPr lang="en-US" sz="2400" dirty="0">
              <a:latin typeface="Times New Roman"/>
              <a:ea typeface="Times New Roman"/>
            </a:endParaRPr>
          </a:p>
          <a:p>
            <a:pPr marL="444500" indent="-444500"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C5-6=loss </a:t>
            </a:r>
            <a:r>
              <a:rPr lang="en-US" dirty="0">
                <a:latin typeface="Times New Roman"/>
                <a:ea typeface="Times New Roman"/>
              </a:rPr>
              <a:t>of power and reflex in Biceps </a:t>
            </a:r>
            <a:endParaRPr lang="en-US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C7=weakness </a:t>
            </a:r>
            <a:r>
              <a:rPr lang="en-US" dirty="0">
                <a:latin typeface="Times New Roman"/>
                <a:ea typeface="Times New Roman"/>
              </a:rPr>
              <a:t>in wrist ,finger extension &amp;triceps </a:t>
            </a:r>
            <a:endParaRPr lang="en-US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C8=finger </a:t>
            </a:r>
            <a:r>
              <a:rPr lang="en-US" dirty="0">
                <a:latin typeface="Times New Roman"/>
                <a:ea typeface="Times New Roman"/>
              </a:rPr>
              <a:t>&amp;- wrist flexion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en-US" b="1" u="sng" dirty="0" smtClean="0">
                <a:solidFill>
                  <a:srgbClr val="FF0000"/>
                </a:solidFill>
                <a:ea typeface="Times New Roman"/>
                <a:cs typeface="Arial"/>
              </a:rPr>
              <a:t>Horner </a:t>
            </a:r>
            <a:r>
              <a:rPr lang="en-US" b="1" u="sng" dirty="0">
                <a:solidFill>
                  <a:srgbClr val="FF0000"/>
                </a:solidFill>
                <a:ea typeface="Times New Roman"/>
                <a:cs typeface="Arial"/>
              </a:rPr>
              <a:t>syndrome may accompany a cervical cord lesion at any level </a:t>
            </a:r>
            <a:r>
              <a:rPr lang="en-US" dirty="0" smtClean="0">
                <a:ea typeface="Times New Roman"/>
                <a:cs typeface="Arial"/>
              </a:rPr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7719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3600" u="sng" dirty="0">
                <a:solidFill>
                  <a:srgbClr val="FF0000"/>
                </a:solidFill>
                <a:latin typeface="Times New Roman"/>
                <a:ea typeface="Times New Roman"/>
              </a:rPr>
              <a:t>Thoracic &amp; lumber cord </a:t>
            </a:r>
            <a:endParaRPr lang="en-US" sz="2400" dirty="0">
              <a:latin typeface="Times New Roman"/>
              <a:ea typeface="Times New Roman"/>
            </a:endParaRPr>
          </a:p>
          <a:p>
            <a:pPr marL="444500" indent="-444500">
              <a:spcAft>
                <a:spcPts val="0"/>
              </a:spcAft>
              <a:tabLst>
                <a:tab pos="2838450" algn="l"/>
              </a:tabLst>
            </a:pPr>
            <a:r>
              <a:rPr lang="en-US" dirty="0" smtClean="0">
                <a:latin typeface="Times New Roman"/>
                <a:ea typeface="Times New Roman"/>
              </a:rPr>
              <a:t>Lesion </a:t>
            </a:r>
            <a:r>
              <a:rPr lang="en-US" dirty="0">
                <a:latin typeface="Times New Roman"/>
                <a:ea typeface="Times New Roman"/>
              </a:rPr>
              <a:t>localized by sensory level 	</a:t>
            </a:r>
            <a:endParaRPr lang="en-US" sz="2400" dirty="0">
              <a:latin typeface="Times New Roman"/>
              <a:ea typeface="Times New Roman"/>
            </a:endParaRPr>
          </a:p>
          <a:p>
            <a:pPr marL="444500" indent="-444500"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T4=nipples</a:t>
            </a:r>
            <a:r>
              <a:rPr lang="en-US" dirty="0">
                <a:latin typeface="Times New Roman"/>
                <a:ea typeface="Times New Roman"/>
              </a:rPr>
              <a:t>, TlO=umbilicus </a:t>
            </a:r>
            <a:endParaRPr lang="en-US" sz="2400" dirty="0">
              <a:latin typeface="Times New Roman"/>
              <a:ea typeface="Times New Roman"/>
            </a:endParaRPr>
          </a:p>
          <a:p>
            <a:pPr marL="444500" indent="-444500"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Leg </a:t>
            </a:r>
            <a:r>
              <a:rPr lang="en-US" dirty="0">
                <a:latin typeface="Times New Roman"/>
                <a:ea typeface="Times New Roman"/>
              </a:rPr>
              <a:t>weakness and  disturbance </a:t>
            </a:r>
            <a:r>
              <a:rPr lang="en-US" dirty="0" smtClean="0">
                <a:latin typeface="Times New Roman"/>
                <a:ea typeface="Times New Roman"/>
              </a:rPr>
              <a:t>of </a:t>
            </a:r>
            <a:r>
              <a:rPr lang="en-US" dirty="0">
                <a:latin typeface="Times New Roman"/>
                <a:ea typeface="Times New Roman"/>
              </a:rPr>
              <a:t>bladder and  bowel. 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 </a:t>
            </a:r>
            <a:endParaRPr lang="en-US" sz="2000" dirty="0">
              <a:ea typeface="Times New Roman"/>
              <a:cs typeface="Arial"/>
            </a:endParaRPr>
          </a:p>
          <a:p>
            <a:pPr marL="652145" indent="-652145"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L2-4=paralysis </a:t>
            </a:r>
            <a:r>
              <a:rPr lang="en-US" dirty="0">
                <a:latin typeface="Times New Roman"/>
                <a:ea typeface="Times New Roman"/>
              </a:rPr>
              <a:t>of flexion and adduction of the thigh, weakness of leg extension, diminished patellar reflex </a:t>
            </a:r>
            <a:endParaRPr lang="en-US" sz="2400" dirty="0">
              <a:latin typeface="Times New Roman"/>
              <a:ea typeface="Times New Roman"/>
            </a:endParaRPr>
          </a:p>
          <a:p>
            <a:pPr marL="640080" indent="-640080"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L5-S </a:t>
            </a:r>
            <a:r>
              <a:rPr lang="en-US" dirty="0">
                <a:latin typeface="Times New Roman"/>
                <a:ea typeface="Times New Roman"/>
              </a:rPr>
              <a:t>I =paralysis of  foot and ankle flexion </a:t>
            </a:r>
            <a:r>
              <a:rPr lang="en-US" dirty="0" smtClean="0">
                <a:latin typeface="Times New Roman"/>
                <a:ea typeface="Times New Roman"/>
              </a:rPr>
              <a:t>and abolish </a:t>
            </a:r>
            <a:r>
              <a:rPr lang="en-US" dirty="0">
                <a:latin typeface="Times New Roman"/>
                <a:ea typeface="Times New Roman"/>
              </a:rPr>
              <a:t>ankle jerk(S 1) . </a:t>
            </a:r>
            <a:endParaRPr lang="en-US" sz="2400" dirty="0">
              <a:latin typeface="Times New Roman"/>
              <a:ea typeface="Times New Roman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395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u="sng" dirty="0">
                <a:solidFill>
                  <a:srgbClr val="FF0000"/>
                </a:solidFill>
                <a:latin typeface="Times New Roman"/>
                <a:ea typeface="Times New Roman"/>
              </a:rPr>
              <a:t>Basic Features of Spinal Cord disease</a:t>
            </a:r>
            <a:endParaRPr lang="en-US" sz="24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</a:rPr>
              <a:t>UMN findings  below the lesion </a:t>
            </a:r>
            <a:endParaRPr lang="en-US" sz="24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</a:rPr>
              <a:t>Hyperreflexia and Babinski's </a:t>
            </a:r>
            <a:endParaRPr lang="en-US" sz="24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</a:rPr>
              <a:t>Sensory and motor involvement that localizes to a spinal cord level </a:t>
            </a:r>
            <a:endParaRPr lang="en-US" sz="24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</a:rPr>
              <a:t>Bowel and Bladder dysfunction common 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9184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688</Words>
  <Application>Microsoft Office PowerPoint</Application>
  <PresentationFormat>On-screen Show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Hazim</dc:creator>
  <cp:lastModifiedBy>Administrator</cp:lastModifiedBy>
  <cp:revision>20</cp:revision>
  <dcterms:created xsi:type="dcterms:W3CDTF">2006-08-16T00:00:00Z</dcterms:created>
  <dcterms:modified xsi:type="dcterms:W3CDTF">2019-03-25T19:15:08Z</dcterms:modified>
</cp:coreProperties>
</file>