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2" d="100"/>
          <a:sy n="62" d="100"/>
        </p:scale>
        <p:origin x="61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A06D2DF-05AE-446D-A7DA-48DE6A62321D}" type="datetimeFigureOut">
              <a:rPr lang="ar-IQ" smtClean="0"/>
              <a:t>05/01/1438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244F01E-BB97-419D-A24A-C3C7D24C7FA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9962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F01E-BB97-419D-A24A-C3C7D24C7FA4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367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05/01/1438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/>
          <a:lstStyle/>
          <a:p>
            <a:r>
              <a:rPr lang="en-US" dirty="0">
                <a:latin typeface="Times New Roman"/>
                <a:ea typeface="Times New Roman"/>
              </a:rPr>
              <a:t>mental health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5832648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en-CA" dirty="0">
                <a:latin typeface="Times New Roman"/>
                <a:ea typeface="Times New Roman"/>
                <a:cs typeface="Times New Roman"/>
              </a:rPr>
              <a:t>state of emotional, psychological,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CA" dirty="0">
                <a:latin typeface="Times New Roman"/>
                <a:ea typeface="Times New Roman"/>
                <a:cs typeface="Times New Roman"/>
              </a:rPr>
              <a:t>and social wellness evidenced by satisfying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CA" dirty="0">
                <a:latin typeface="Times New Roman"/>
                <a:ea typeface="Times New Roman"/>
                <a:cs typeface="Times New Roman"/>
              </a:rPr>
              <a:t>interpersonal relationships, effective behavior and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coping, positive self-concept, and </a:t>
            </a:r>
            <a:r>
              <a:rPr lang="en-US" dirty="0" smtClean="0">
                <a:latin typeface="Times New Roman"/>
                <a:ea typeface="Times New Roman"/>
              </a:rPr>
              <a:t>emotional stability.</a:t>
            </a: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Factor influencing mental health are:</a:t>
            </a: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i="1" dirty="0">
                <a:latin typeface="Times New Roman"/>
                <a:ea typeface="Times New Roman"/>
              </a:rPr>
              <a:t>Maximization of one’s </a:t>
            </a:r>
            <a:r>
              <a:rPr lang="en-US" i="1" dirty="0" smtClean="0">
                <a:latin typeface="Times New Roman"/>
                <a:ea typeface="Times New Roman"/>
              </a:rPr>
              <a:t>potential</a:t>
            </a:r>
            <a:r>
              <a:rPr lang="en-US" dirty="0">
                <a:latin typeface="Times New Roman"/>
                <a:ea typeface="Times New Roman"/>
              </a:rPr>
              <a:t> ,</a:t>
            </a:r>
            <a:r>
              <a:rPr lang="en-US" i="1" dirty="0" smtClean="0">
                <a:latin typeface="Times New Roman"/>
                <a:ea typeface="Times New Roman"/>
              </a:rPr>
              <a:t>Autonomy and independence ,self-</a:t>
            </a:r>
            <a:r>
              <a:rPr lang="en-US" i="1" dirty="0" err="1" smtClean="0">
                <a:latin typeface="Times New Roman"/>
                <a:ea typeface="Times New Roman"/>
              </a:rPr>
              <a:t>esteem,mastery</a:t>
            </a:r>
            <a:r>
              <a:rPr lang="en-US" i="1" dirty="0" smtClean="0">
                <a:latin typeface="Times New Roman"/>
                <a:ea typeface="Times New Roman"/>
              </a:rPr>
              <a:t> of the </a:t>
            </a:r>
            <a:r>
              <a:rPr lang="en-US" i="1" dirty="0" err="1" smtClean="0">
                <a:latin typeface="Times New Roman"/>
                <a:ea typeface="Times New Roman"/>
              </a:rPr>
              <a:t>enviroment,reality</a:t>
            </a:r>
            <a:r>
              <a:rPr lang="en-US" i="1" dirty="0" smtClean="0"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latin typeface="Times New Roman"/>
                <a:ea typeface="Times New Roman"/>
              </a:rPr>
              <a:t>orientation,stress</a:t>
            </a:r>
            <a:r>
              <a:rPr lang="en-US" i="1" dirty="0" smtClean="0">
                <a:latin typeface="Times New Roman"/>
                <a:ea typeface="Times New Roman"/>
              </a:rPr>
              <a:t> </a:t>
            </a:r>
            <a:r>
              <a:rPr lang="en-US" i="1" dirty="0" err="1" smtClean="0">
                <a:latin typeface="Times New Roman"/>
                <a:ea typeface="Times New Roman"/>
              </a:rPr>
              <a:t>management,Tolerance</a:t>
            </a:r>
            <a:r>
              <a:rPr lang="en-US" i="1" dirty="0" smtClean="0">
                <a:latin typeface="Times New Roman"/>
                <a:ea typeface="Times New Roman"/>
              </a:rPr>
              <a:t> </a:t>
            </a:r>
            <a:r>
              <a:rPr lang="en-US" i="1" dirty="0">
                <a:latin typeface="Times New Roman"/>
                <a:ea typeface="Times New Roman"/>
              </a:rPr>
              <a:t>of life’s </a:t>
            </a:r>
            <a:r>
              <a:rPr lang="en-US" i="1" dirty="0" smtClean="0">
                <a:latin typeface="Times New Roman"/>
                <a:ea typeface="Times New Roman"/>
              </a:rPr>
              <a:t>uncertainties</a:t>
            </a:r>
            <a:endParaRPr lang="en-US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932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spcAft>
                <a:spcPts val="0"/>
              </a:spcAft>
            </a:pPr>
            <a:r>
              <a:rPr lang="en-US" dirty="0">
                <a:latin typeface="Arial" pitchFamily="34" charset="0"/>
                <a:ea typeface="Times New Roman"/>
              </a:rPr>
              <a:t>In early Christian times </a:t>
            </a:r>
            <a:r>
              <a:rPr lang="en-US" dirty="0" smtClean="0">
                <a:latin typeface="Arial" pitchFamily="34" charset="0"/>
                <a:ea typeface="Times New Roman"/>
              </a:rPr>
              <a:t>, </a:t>
            </a:r>
            <a:r>
              <a:rPr lang="en-US" dirty="0">
                <a:latin typeface="Arial" pitchFamily="34" charset="0"/>
                <a:ea typeface="Times New Roman"/>
              </a:rPr>
              <a:t>primitive beliefs and superstitions were strong. </a:t>
            </a:r>
            <a:endParaRPr lang="en-US" dirty="0" smtClean="0">
              <a:latin typeface="Arial" pitchFamily="34" charset="0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latin typeface="Arial" pitchFamily="34" charset="0"/>
                <a:ea typeface="Times New Roman"/>
              </a:rPr>
              <a:t>All </a:t>
            </a:r>
            <a:r>
              <a:rPr lang="en-US" dirty="0">
                <a:latin typeface="Arial" pitchFamily="34" charset="0"/>
                <a:ea typeface="Times New Roman"/>
              </a:rPr>
              <a:t>diseases were again blamed on demons, and the mentally ill were viewed as possessed. </a:t>
            </a:r>
            <a:endParaRPr lang="en-US" dirty="0" smtClean="0">
              <a:latin typeface="Arial" pitchFamily="34" charset="0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dirty="0" smtClean="0">
                <a:latin typeface="Arial" pitchFamily="34" charset="0"/>
                <a:ea typeface="Times New Roman"/>
              </a:rPr>
              <a:t>Priests </a:t>
            </a:r>
            <a:r>
              <a:rPr lang="en-US" dirty="0">
                <a:latin typeface="Arial" pitchFamily="34" charset="0"/>
                <a:ea typeface="Times New Roman"/>
              </a:rPr>
              <a:t>performed exorcisms</a:t>
            </a:r>
          </a:p>
          <a:p>
            <a:pPr algn="l"/>
            <a:r>
              <a:rPr lang="en-US" dirty="0">
                <a:latin typeface="Arial" pitchFamily="34" charset="0"/>
                <a:ea typeface="Times New Roman"/>
              </a:rPr>
              <a:t>to rid evil spirits. </a:t>
            </a:r>
            <a:endParaRPr lang="en-US" dirty="0" smtClean="0">
              <a:latin typeface="Arial" pitchFamily="34" charset="0"/>
              <a:ea typeface="Times New Roman"/>
            </a:endParaRPr>
          </a:p>
          <a:p>
            <a:pPr algn="l"/>
            <a:r>
              <a:rPr lang="en-US" dirty="0" smtClean="0">
                <a:latin typeface="Arial" pitchFamily="34" charset="0"/>
                <a:ea typeface="Times New Roman"/>
              </a:rPr>
              <a:t>When </a:t>
            </a:r>
            <a:r>
              <a:rPr lang="en-US" dirty="0">
                <a:latin typeface="Arial" pitchFamily="34" charset="0"/>
                <a:ea typeface="Times New Roman"/>
              </a:rPr>
              <a:t>that failed, they used more severe measures such as incarceration in </a:t>
            </a:r>
            <a:r>
              <a:rPr lang="en-US" dirty="0" err="1">
                <a:latin typeface="Arial" pitchFamily="34" charset="0"/>
                <a:ea typeface="Times New Roman"/>
              </a:rPr>
              <a:t>dungeons,flogging</a:t>
            </a:r>
            <a:r>
              <a:rPr lang="en-US" dirty="0">
                <a:latin typeface="Arial" pitchFamily="34" charset="0"/>
                <a:ea typeface="Times New Roman"/>
              </a:rPr>
              <a:t>, starving, and other brutal </a:t>
            </a:r>
            <a:r>
              <a:rPr lang="en-US" dirty="0">
                <a:latin typeface="Arial" pitchFamily="34" charset="0"/>
                <a:ea typeface="Times New Roman"/>
                <a:cs typeface="Arial" pitchFamily="34" charset="0"/>
              </a:rPr>
              <a:t>treatments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>
                <a:latin typeface="Arial" pitchFamily="34" charset="0"/>
                <a:ea typeface="Times New Roman"/>
              </a:rPr>
              <a:t>During the Renaissance </a:t>
            </a:r>
            <a:r>
              <a:rPr lang="en-US" dirty="0" smtClean="0">
                <a:latin typeface="Arial" pitchFamily="34" charset="0"/>
                <a:ea typeface="Times New Roman"/>
              </a:rPr>
              <a:t>, </a:t>
            </a:r>
            <a:r>
              <a:rPr lang="en-US" dirty="0">
                <a:latin typeface="Arial" pitchFamily="34" charset="0"/>
                <a:ea typeface="Times New Roman"/>
              </a:rPr>
              <a:t>people with mental illness were distinguished from criminals in England.</a:t>
            </a:r>
            <a:r>
              <a:rPr lang="en-US" sz="2000" dirty="0">
                <a:latin typeface="Arial" pitchFamily="34" charset="0"/>
                <a:ea typeface="Times New Roman"/>
              </a:rPr>
              <a:t> </a:t>
            </a:r>
            <a:r>
              <a:rPr lang="en-US" dirty="0">
                <a:latin typeface="Arial" pitchFamily="34" charset="0"/>
                <a:ea typeface="Times New Roman"/>
              </a:rPr>
              <a:t>the countryside or live in rural </a:t>
            </a:r>
            <a:r>
              <a:rPr lang="en-US" dirty="0" err="1">
                <a:latin typeface="Arial" pitchFamily="34" charset="0"/>
                <a:ea typeface="Times New Roman"/>
              </a:rPr>
              <a:t>communities,but</a:t>
            </a:r>
            <a:r>
              <a:rPr lang="en-US" dirty="0">
                <a:latin typeface="Arial" pitchFamily="34" charset="0"/>
                <a:ea typeface="Times New Roman"/>
              </a:rPr>
              <a:t> the more “dangerous lunatics” were thrown in prison,</a:t>
            </a:r>
            <a:r>
              <a:rPr lang="en-US" dirty="0">
                <a:latin typeface="Arial" pitchFamily="34" charset="0"/>
                <a:ea typeface="Times New Roman"/>
                <a:cs typeface="Times New Roman"/>
              </a:rPr>
              <a:t> chained, and starved</a:t>
            </a:r>
            <a:r>
              <a:rPr lang="en-US" dirty="0" smtClean="0">
                <a:latin typeface="Arial" pitchFamily="34" charset="0"/>
                <a:ea typeface="Times New Roman"/>
                <a:cs typeface="Times New Roman"/>
              </a:rPr>
              <a:t>.</a:t>
            </a:r>
          </a:p>
          <a:p>
            <a:pPr algn="l"/>
            <a:r>
              <a:rPr lang="en-US" sz="2000" dirty="0" smtClean="0">
                <a:latin typeface="Arial" pitchFamily="34" charset="0"/>
                <a:ea typeface="Times New Roman"/>
                <a:cs typeface="Times New Roman"/>
              </a:rPr>
              <a:t> </a:t>
            </a:r>
            <a:r>
              <a:rPr lang="en-US" dirty="0">
                <a:latin typeface="Arial" pitchFamily="34" charset="0"/>
                <a:ea typeface="Times New Roman"/>
                <a:cs typeface="Times New Roman"/>
              </a:rPr>
              <a:t>In1547, the Hospital of St. Mary of Bethlehem was officially declared a hospital for the insane, the first of its kind</a:t>
            </a:r>
            <a:endParaRPr lang="ar-IQ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spcAft>
                <a:spcPts val="0"/>
              </a:spcAft>
            </a:pPr>
            <a:r>
              <a:rPr lang="en-US" dirty="0">
                <a:latin typeface="Univers-Bold"/>
                <a:ea typeface="Times New Roman"/>
              </a:rPr>
              <a:t>. By 1775, visitors at the institution were charged a fee for the privilege of viewing and ridiculing the inmates, who were seen as animals, less than human.</a:t>
            </a:r>
            <a:endParaRPr lang="en-US" dirty="0"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dirty="0">
                <a:latin typeface="NewCenturySchlbk-Roman"/>
                <a:ea typeface="Times New Roman"/>
              </a:rPr>
              <a:t>In the 1790s, a period of enlightenment concerning persons with mental illness began. </a:t>
            </a:r>
            <a:r>
              <a:rPr lang="en-US" dirty="0" err="1">
                <a:latin typeface="NewCenturySchlbk-Roman"/>
                <a:ea typeface="Times New Roman"/>
              </a:rPr>
              <a:t>Phillippe</a:t>
            </a:r>
            <a:r>
              <a:rPr lang="en-US" dirty="0">
                <a:latin typeface="NewCenturySchlbk-Roman"/>
                <a:ea typeface="Times New Roman"/>
              </a:rPr>
              <a:t> </a:t>
            </a:r>
            <a:r>
              <a:rPr lang="en-US" dirty="0" err="1">
                <a:latin typeface="NewCenturySchlbk-Roman"/>
                <a:ea typeface="Times New Roman"/>
              </a:rPr>
              <a:t>Pinel</a:t>
            </a:r>
            <a:r>
              <a:rPr lang="en-US" dirty="0">
                <a:latin typeface="NewCenturySchlbk-Roman"/>
                <a:ea typeface="Times New Roman"/>
              </a:rPr>
              <a:t> in France and William </a:t>
            </a:r>
            <a:r>
              <a:rPr lang="en-US" dirty="0" err="1">
                <a:latin typeface="NewCenturySchlbk-Roman"/>
                <a:ea typeface="Times New Roman"/>
              </a:rPr>
              <a:t>Tukes</a:t>
            </a:r>
            <a:r>
              <a:rPr lang="en-US" dirty="0">
                <a:latin typeface="NewCenturySchlbk-Roman"/>
                <a:ea typeface="Times New Roman"/>
              </a:rPr>
              <a:t> in England formulated the concept of </a:t>
            </a:r>
            <a:r>
              <a:rPr lang="en-US" b="1" dirty="0">
                <a:latin typeface="NewCenturySchlbk-Bold"/>
                <a:ea typeface="Times New Roman"/>
              </a:rPr>
              <a:t>asylum </a:t>
            </a:r>
            <a:r>
              <a:rPr lang="en-US" dirty="0">
                <a:latin typeface="NewCenturySchlbk-Roman"/>
                <a:ea typeface="Times New Roman"/>
              </a:rPr>
              <a:t>as a safe refuge or haven offering protection at institutions where people had been whipped, beaten, and starved just because they were mentally ill.</a:t>
            </a:r>
            <a:endParaRPr lang="en-US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477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The period of scientific study and treatment of mental disorders began with Sigmund Freud (1856–1939) and others such as Emil </a:t>
            </a:r>
            <a:r>
              <a:rPr lang="en-US" dirty="0" err="1">
                <a:latin typeface="Times New Roman"/>
                <a:ea typeface="Times New Roman"/>
              </a:rPr>
              <a:t>Kraepelin</a:t>
            </a:r>
            <a:r>
              <a:rPr lang="en-US" dirty="0">
                <a:latin typeface="Times New Roman"/>
                <a:ea typeface="Times New Roman"/>
              </a:rPr>
              <a:t> (1856–1926) and Eugene </a:t>
            </a:r>
            <a:r>
              <a:rPr lang="en-US" dirty="0" err="1">
                <a:latin typeface="Times New Roman"/>
                <a:ea typeface="Times New Roman"/>
              </a:rPr>
              <a:t>Bleuler</a:t>
            </a:r>
            <a:r>
              <a:rPr lang="en-US" dirty="0">
                <a:latin typeface="Times New Roman"/>
                <a:ea typeface="Times New Roman"/>
              </a:rPr>
              <a:t> (1857–1939).</a:t>
            </a:r>
          </a:p>
          <a:p>
            <a:pPr algn="l" rtl="0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Freud challenged society to view human beings objectively. He studied</a:t>
            </a:r>
          </a:p>
          <a:p>
            <a:pPr algn="l" rtl="0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the mind, its disorders, and their treatment as no one had before.</a:t>
            </a:r>
          </a:p>
          <a:p>
            <a:pPr algn="l" rtl="0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 </a:t>
            </a:r>
          </a:p>
          <a:p>
            <a:pPr algn="l" rtl="0">
              <a:spcAft>
                <a:spcPts val="0"/>
              </a:spcAft>
            </a:pPr>
            <a:r>
              <a:rPr lang="en-US" dirty="0" err="1">
                <a:latin typeface="Times New Roman"/>
                <a:ea typeface="Times New Roman"/>
              </a:rPr>
              <a:t>Kraepelin</a:t>
            </a:r>
            <a:r>
              <a:rPr lang="en-US" dirty="0">
                <a:latin typeface="Times New Roman"/>
                <a:ea typeface="Times New Roman"/>
              </a:rPr>
              <a:t> began classifying mental disorders according to their </a:t>
            </a:r>
            <a:r>
              <a:rPr lang="en-US" dirty="0" err="1">
                <a:latin typeface="Times New Roman"/>
                <a:ea typeface="Times New Roman"/>
              </a:rPr>
              <a:t>symptoms,and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Bleuler</a:t>
            </a:r>
            <a:r>
              <a:rPr lang="en-US" dirty="0">
                <a:latin typeface="Times New Roman"/>
                <a:ea typeface="Times New Roman"/>
              </a:rPr>
              <a:t> coined the term “schizophrenia.”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2826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>
              <a:spcAft>
                <a:spcPts val="0"/>
              </a:spcAft>
            </a:pPr>
            <a:r>
              <a:rPr lang="en-US" b="1" dirty="0">
                <a:solidFill>
                  <a:srgbClr val="1D5CA7"/>
                </a:solidFill>
                <a:latin typeface="Univers-Bold"/>
                <a:ea typeface="Times New Roman"/>
                <a:cs typeface="Univers-Bold"/>
              </a:rPr>
              <a:t>Move Toward Community</a:t>
            </a:r>
            <a:r>
              <a:rPr lang="en-US" dirty="0">
                <a:latin typeface="Times New Roman"/>
                <a:ea typeface="Times New Roman"/>
              </a:rPr>
              <a:t/>
            </a:r>
            <a:br>
              <a:rPr lang="en-US" dirty="0">
                <a:latin typeface="Times New Roman"/>
                <a:ea typeface="Times New Roman"/>
              </a:rPr>
            </a:br>
            <a:r>
              <a:rPr lang="en-US" b="1" dirty="0">
                <a:solidFill>
                  <a:srgbClr val="1D5CA7"/>
                </a:solidFill>
                <a:latin typeface="Univers-Bold"/>
                <a:ea typeface="Times New Roman"/>
                <a:cs typeface="Univers-Bold"/>
              </a:rPr>
              <a:t>Mental Health</a:t>
            </a:r>
            <a:r>
              <a:rPr lang="en-US" dirty="0">
                <a:latin typeface="Times New Roman"/>
                <a:ea typeface="Times New Roman"/>
              </a:rPr>
              <a:t/>
            </a:r>
            <a:br>
              <a:rPr lang="en-US" dirty="0"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The movement toward treating those with mental illness in less restrictive environments gained momentum in 1963 with the enactment of the Community Mental Health Centers Act. </a:t>
            </a: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Deinstitutionalization,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 a deliberate shift from institutional care in state hospitals</a:t>
            </a:r>
            <a:endParaRPr lang="en-US" dirty="0">
              <a:latin typeface="Times New Roman"/>
              <a:ea typeface="Times New Roman"/>
            </a:endParaRPr>
          </a:p>
          <a:p>
            <a:pPr algn="l"/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to community facilities, began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916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>
                <a:latin typeface="Times New Roman"/>
                <a:ea typeface="Times New Roman"/>
              </a:rPr>
              <a:t>Broadly classified, psychiatric disorders are either neurotic or psychotic disorders. </a:t>
            </a:r>
            <a:endParaRPr lang="en-GB" dirty="0" smtClean="0">
              <a:latin typeface="Times New Roman"/>
              <a:ea typeface="Times New Roman"/>
            </a:endParaRPr>
          </a:p>
          <a:p>
            <a:pPr algn="l" rtl="0"/>
            <a:r>
              <a:rPr lang="en-GB" dirty="0" smtClean="0">
                <a:latin typeface="Times New Roman"/>
                <a:ea typeface="Times New Roman"/>
              </a:rPr>
              <a:t>Patients </a:t>
            </a:r>
            <a:r>
              <a:rPr lang="en-GB" dirty="0">
                <a:latin typeface="Times New Roman"/>
                <a:ea typeface="Times New Roman"/>
              </a:rPr>
              <a:t>with neurotic disorders as anxiety, obsessive compulsive, and depression retain insight and have no delusions, hallucination, or thought disorder. </a:t>
            </a:r>
            <a:endParaRPr lang="en-GB" dirty="0" smtClean="0">
              <a:latin typeface="Times New Roman"/>
              <a:ea typeface="Times New Roman"/>
            </a:endParaRPr>
          </a:p>
          <a:p>
            <a:pPr algn="l" rtl="0"/>
            <a:r>
              <a:rPr lang="en-GB" dirty="0" smtClean="0">
                <a:latin typeface="Times New Roman"/>
                <a:ea typeface="Times New Roman"/>
              </a:rPr>
              <a:t>Lack </a:t>
            </a:r>
            <a:r>
              <a:rPr lang="en-GB" dirty="0">
                <a:latin typeface="Times New Roman"/>
                <a:ea typeface="Times New Roman"/>
              </a:rPr>
              <a:t>of insight, hallucinations, delusions, and thought disorder (schizophrenia) are the hallmark of psychotic disorders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04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spcAft>
                <a:spcPts val="0"/>
              </a:spcAft>
            </a:pPr>
            <a:r>
              <a:rPr lang="en-GB" dirty="0">
                <a:latin typeface="Times New Roman"/>
                <a:ea typeface="Times New Roman"/>
                <a:cs typeface="Times New Roman"/>
              </a:rPr>
              <a:t>The Diagnostic and Statistical Manual of Mental Disorders (</a:t>
            </a:r>
            <a:r>
              <a:rPr lang="en-GB" dirty="0" smtClean="0">
                <a:latin typeface="Times New Roman"/>
                <a:ea typeface="Times New Roman"/>
                <a:cs typeface="Times New Roman"/>
              </a:rPr>
              <a:t>DSM-V) 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and the International Classification of Mental Disorders (WHO </a:t>
            </a:r>
            <a:r>
              <a:rPr lang="en-GB" dirty="0" smtClean="0">
                <a:latin typeface="Times New Roman"/>
                <a:ea typeface="Times New Roman"/>
                <a:cs typeface="Times New Roman"/>
              </a:rPr>
              <a:t>ICD-1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en-GB" dirty="0" smtClean="0">
                <a:latin typeface="Times New Roman"/>
                <a:ea typeface="Times New Roman"/>
                <a:cs typeface="Times New Roman"/>
              </a:rPr>
              <a:t>) 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are used to </a:t>
            </a:r>
            <a:r>
              <a:rPr lang="en-GB" dirty="0" smtClean="0">
                <a:latin typeface="Times New Roman"/>
                <a:ea typeface="Times New Roman"/>
                <a:cs typeface="Times New Roman"/>
              </a:rPr>
              <a:t>:</a:t>
            </a:r>
          </a:p>
          <a:p>
            <a:pPr algn="l">
              <a:spcAft>
                <a:spcPts val="0"/>
              </a:spcAft>
            </a:pPr>
            <a:r>
              <a:rPr lang="en-GB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1)facilitate communication among </a:t>
            </a:r>
            <a:r>
              <a:rPr lang="en-GB" dirty="0" smtClean="0">
                <a:latin typeface="Times New Roman"/>
                <a:ea typeface="Times New Roman"/>
                <a:cs typeface="Times New Roman"/>
              </a:rPr>
              <a:t>professionals</a:t>
            </a:r>
          </a:p>
          <a:p>
            <a:pPr algn="l">
              <a:spcAft>
                <a:spcPts val="0"/>
              </a:spcAft>
            </a:pPr>
            <a:r>
              <a:rPr lang="en-GB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2)conduct studies as standardised research tools</a:t>
            </a:r>
            <a:r>
              <a:rPr lang="en-GB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l">
              <a:spcAft>
                <a:spcPts val="0"/>
              </a:spcAft>
            </a:pPr>
            <a:r>
              <a:rPr lang="en-GB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3)make multiple diagnoses to be given to an individual(more than one disorder at the same time</a:t>
            </a:r>
            <a:r>
              <a:rPr lang="en-GB" dirty="0" smtClean="0">
                <a:latin typeface="Times New Roman"/>
                <a:ea typeface="Times New Roman"/>
                <a:cs typeface="Times New Roman"/>
              </a:rPr>
              <a:t>).</a:t>
            </a:r>
          </a:p>
          <a:p>
            <a:pPr algn="l">
              <a:spcAft>
                <a:spcPts val="0"/>
              </a:spcAft>
            </a:pPr>
            <a:r>
              <a:rPr lang="en-GB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en-GB" dirty="0">
                <a:latin typeface="Times New Roman"/>
                <a:ea typeface="Times New Roman"/>
                <a:cs typeface="Times New Roman"/>
              </a:rPr>
              <a:t>4)classify mental disorders where each disorder has a specific code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579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DSM-V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spcAft>
                <a:spcPts val="0"/>
              </a:spcAft>
            </a:pPr>
            <a:r>
              <a:rPr lang="en-CA" dirty="0">
                <a:latin typeface="Times New Roman"/>
                <a:ea typeface="Times New Roman"/>
                <a:cs typeface="Times New Roman"/>
              </a:rPr>
              <a:t>is a taxonomy published by the APA. </a:t>
            </a:r>
            <a:endParaRPr lang="en-CA" dirty="0" smtClean="0">
              <a:latin typeface="Times New Roman"/>
              <a:ea typeface="Times New Roman"/>
              <a:cs typeface="Times New Roman"/>
            </a:endParaRPr>
          </a:p>
          <a:p>
            <a:pPr algn="l">
              <a:spcAft>
                <a:spcPts val="0"/>
              </a:spcAft>
            </a:pPr>
            <a:r>
              <a:rPr lang="en-CA" dirty="0" smtClean="0">
                <a:latin typeface="Times New Roman"/>
                <a:ea typeface="Times New Roman"/>
                <a:cs typeface="Times New Roman"/>
              </a:rPr>
              <a:t>The </a:t>
            </a:r>
            <a:r>
              <a:rPr lang="en-CA" i="1" dirty="0" smtClean="0">
                <a:latin typeface="Times New Roman"/>
                <a:ea typeface="Times New Roman"/>
                <a:cs typeface="Times New Roman"/>
              </a:rPr>
              <a:t>DSM-V </a:t>
            </a:r>
            <a:r>
              <a:rPr lang="en-CA" dirty="0">
                <a:latin typeface="Times New Roman"/>
                <a:ea typeface="Times New Roman"/>
                <a:cs typeface="Times New Roman"/>
              </a:rPr>
              <a:t>describes all mental </a:t>
            </a:r>
            <a:r>
              <a:rPr lang="en-CA" dirty="0" err="1">
                <a:latin typeface="Times New Roman"/>
                <a:ea typeface="Times New Roman"/>
                <a:cs typeface="Times New Roman"/>
              </a:rPr>
              <a:t>disorders,outlining</a:t>
            </a:r>
            <a:r>
              <a:rPr lang="en-CA" dirty="0">
                <a:latin typeface="Times New Roman"/>
                <a:ea typeface="Times New Roman"/>
                <a:cs typeface="Times New Roman"/>
              </a:rPr>
              <a:t> specific diagnostic criteria for each based on clinical experience and research</a:t>
            </a:r>
            <a:r>
              <a:rPr lang="en-CA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l">
              <a:spcAft>
                <a:spcPts val="0"/>
              </a:spcAft>
            </a:pPr>
            <a:r>
              <a:rPr lang="en-CA" sz="1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A multi-axial classification system that involves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assessment on several axes, or domains of information,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allows the practitioner to identify all the factors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that relate to a person’s condition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4625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• Axis I is for identifying all major psychiatric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disorders except mental retardation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and personality disorders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Axis II is for reporting mental retardation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and personality disorders as well as prominent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maladaptive personality features and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defense </a:t>
            </a:r>
            <a:r>
              <a:rPr lang="en-US" dirty="0" smtClean="0">
                <a:latin typeface="Times New Roman"/>
                <a:ea typeface="Times New Roman"/>
              </a:rPr>
              <a:t>mechanisms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672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Axis III is for reporting current medical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conditions that are potentially relevant to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understanding or managing the 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person’s mental disorder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Axis IV is for reporting psychosocial and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environmental problems that may affect the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diagnosis, treatment, and prognosis of mental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/>
            <a:r>
              <a:rPr lang="en-US" dirty="0" smtClean="0">
                <a:latin typeface="Times New Roman"/>
                <a:ea typeface="Times New Roman"/>
              </a:rPr>
              <a:t>disorders.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9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• Axis V presents a Global Assessment of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Functioning (GAF), which rates the person’s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overall psychological functioning on a scale</a:t>
            </a:r>
            <a:endParaRPr lang="en-US" sz="2000" dirty="0">
              <a:latin typeface="Times New Roman"/>
              <a:ea typeface="Times New Roman"/>
              <a:cs typeface="Traditional Arabic"/>
            </a:endParaRPr>
          </a:p>
          <a:p>
            <a:pPr algn="l"/>
            <a:r>
              <a:rPr lang="en-US" dirty="0">
                <a:latin typeface="Times New Roman"/>
                <a:ea typeface="Times New Roman"/>
              </a:rPr>
              <a:t>of 0 to 100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109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>
              <a:spcAft>
                <a:spcPts val="0"/>
              </a:spcAft>
            </a:pPr>
            <a:r>
              <a:rPr lang="en-US" b="1" dirty="0">
                <a:latin typeface="Univers-Bold"/>
                <a:ea typeface="Times New Roman"/>
              </a:rPr>
              <a:t>HISTORICAL PERSPECTIVES OF MENTAL ILLNESS</a:t>
            </a:r>
            <a:r>
              <a:rPr lang="en-US" dirty="0">
                <a:latin typeface="Times New Roman"/>
                <a:ea typeface="Times New Roman"/>
              </a:rPr>
              <a:t/>
            </a:r>
            <a:br>
              <a:rPr lang="en-US" dirty="0">
                <a:latin typeface="Times New Roman"/>
                <a:ea typeface="Times New Roman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</a:rPr>
              <a:t>People of ancient times believed that any sickness</a:t>
            </a:r>
            <a:endParaRPr lang="en-US" dirty="0">
              <a:latin typeface="Times New Roman"/>
              <a:ea typeface="Times New Roman"/>
            </a:endParaRPr>
          </a:p>
          <a:p>
            <a:pPr marL="0" indent="0" algn="l" rtl="0">
              <a:spcAft>
                <a:spcPts val="0"/>
              </a:spcAft>
              <a:buNone/>
            </a:pPr>
            <a:r>
              <a:rPr lang="en-US" b="1" dirty="0">
                <a:latin typeface="Times New Roman"/>
                <a:ea typeface="Times New Roman"/>
              </a:rPr>
              <a:t>indicated displeasure of the gods and in fact was punishment</a:t>
            </a:r>
            <a:endParaRPr lang="en-US" dirty="0">
              <a:latin typeface="Times New Roman"/>
              <a:ea typeface="Times New Roman"/>
            </a:endParaRPr>
          </a:p>
          <a:p>
            <a:pPr algn="l"/>
            <a:r>
              <a:rPr lang="en-US" b="1" dirty="0">
                <a:latin typeface="Times New Roman"/>
                <a:ea typeface="Times New Roman"/>
              </a:rPr>
              <a:t>for sins and </a:t>
            </a:r>
            <a:r>
              <a:rPr lang="en-US" b="1" dirty="0" smtClean="0">
                <a:latin typeface="Times New Roman"/>
                <a:ea typeface="Times New Roman"/>
              </a:rPr>
              <a:t>wrongdoing</a:t>
            </a:r>
          </a:p>
          <a:p>
            <a:pPr algn="l"/>
            <a:r>
              <a:rPr lang="en-US" b="1" dirty="0" smtClean="0">
                <a:latin typeface="Times New Roman"/>
                <a:ea typeface="Times New Roman"/>
              </a:rPr>
              <a:t>Those </a:t>
            </a:r>
            <a:r>
              <a:rPr lang="en-US" b="1" dirty="0">
                <a:latin typeface="Times New Roman"/>
                <a:ea typeface="Times New Roman"/>
              </a:rPr>
              <a:t>with </a:t>
            </a:r>
            <a:r>
              <a:rPr lang="en-US" b="1" dirty="0" smtClean="0">
                <a:latin typeface="Times New Roman"/>
                <a:ea typeface="Times New Roman"/>
              </a:rPr>
              <a:t>mental disorders </a:t>
            </a:r>
            <a:r>
              <a:rPr lang="en-US" b="1" dirty="0">
                <a:latin typeface="Times New Roman"/>
                <a:ea typeface="Times New Roman"/>
              </a:rPr>
              <a:t>were viewed as being either divine or demonic depending on their behavior. </a:t>
            </a:r>
            <a:endParaRPr lang="en-US" b="1" dirty="0" smtClean="0">
              <a:latin typeface="Times New Roman"/>
              <a:ea typeface="Times New Roman"/>
            </a:endParaRPr>
          </a:p>
          <a:p>
            <a:pPr algn="l"/>
            <a:r>
              <a:rPr lang="en-US" b="1" dirty="0" smtClean="0">
                <a:latin typeface="Times New Roman"/>
                <a:ea typeface="Times New Roman"/>
              </a:rPr>
              <a:t>Individuals </a:t>
            </a:r>
            <a:r>
              <a:rPr lang="en-US" b="1" dirty="0">
                <a:latin typeface="Times New Roman"/>
                <a:ea typeface="Times New Roman"/>
              </a:rPr>
              <a:t>seen as divine were worshipped and adored; those seen as demonic were ostracized, punished, and sometimes burned at the stake.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99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  <a:p>
            <a:pPr algn="l" rtl="0"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</a:rPr>
              <a:t>Later Aristotle 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>
                <a:latin typeface="Times New Roman"/>
                <a:ea typeface="Times New Roman"/>
              </a:rPr>
              <a:t>attempted to relate mental disorders to physical disorders and developed his theory that the amounts</a:t>
            </a:r>
            <a:endParaRPr lang="en-US" dirty="0"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</a:rPr>
              <a:t>of blood, water, and yellow and black bile in the body controlled the emotions. </a:t>
            </a:r>
            <a:endParaRPr lang="en-US" b="1" dirty="0" smtClean="0"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</a:rPr>
              <a:t>These </a:t>
            </a:r>
            <a:r>
              <a:rPr lang="en-US" b="1" dirty="0">
                <a:latin typeface="Times New Roman"/>
                <a:ea typeface="Times New Roman"/>
              </a:rPr>
              <a:t>four substances, or </a:t>
            </a:r>
            <a:r>
              <a:rPr lang="en-US" b="1" i="1" dirty="0">
                <a:latin typeface="Times New Roman"/>
                <a:ea typeface="Times New Roman"/>
              </a:rPr>
              <a:t>humors, </a:t>
            </a:r>
            <a:r>
              <a:rPr lang="en-US" b="1" dirty="0">
                <a:latin typeface="Times New Roman"/>
                <a:ea typeface="Times New Roman"/>
              </a:rPr>
              <a:t>corresponded with happiness, calmness, anger, and sadness. Imbalances of the four humors were believed to cause mental disorders, so treatment</a:t>
            </a:r>
            <a:endParaRPr lang="en-US" dirty="0">
              <a:latin typeface="Times New Roman"/>
              <a:ea typeface="Times New Roman"/>
            </a:endParaRPr>
          </a:p>
          <a:p>
            <a:pPr algn="l" rtl="0"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</a:rPr>
              <a:t>aimed at restoring balance through bloodletting, </a:t>
            </a:r>
            <a:r>
              <a:rPr lang="en-US" b="1" dirty="0" err="1">
                <a:latin typeface="Times New Roman"/>
                <a:ea typeface="Times New Roman"/>
              </a:rPr>
              <a:t>starving,and</a:t>
            </a:r>
            <a:r>
              <a:rPr lang="en-US" b="1" dirty="0">
                <a:latin typeface="Times New Roman"/>
                <a:ea typeface="Times New Roman"/>
              </a:rPr>
              <a:t> purging.</a:t>
            </a:r>
            <a:endParaRPr lang="en-US" dirty="0">
              <a:latin typeface="Times New Roman"/>
              <a:ea typeface="Times New Roman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94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802</Words>
  <Application>Microsoft Office PowerPoint</Application>
  <PresentationFormat>عرض على الشاشة (3:4)‏</PresentationFormat>
  <Paragraphs>69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mental health</vt:lpstr>
      <vt:lpstr>عرض تقديمي في PowerPoint</vt:lpstr>
      <vt:lpstr>عرض تقديمي في PowerPoint</vt:lpstr>
      <vt:lpstr>DSM-V</vt:lpstr>
      <vt:lpstr>عرض تقديمي في PowerPoint</vt:lpstr>
      <vt:lpstr>عرض تقديمي في PowerPoint</vt:lpstr>
      <vt:lpstr>عرض تقديمي في PowerPoint</vt:lpstr>
      <vt:lpstr>HISTORICAL PERSPECTIVES OF MENTAL ILLNESS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Move Toward Community Mental Health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2014</dc:creator>
  <cp:lastModifiedBy>2014</cp:lastModifiedBy>
  <cp:revision>9</cp:revision>
  <dcterms:created xsi:type="dcterms:W3CDTF">2014-10-14T17:50:39Z</dcterms:created>
  <dcterms:modified xsi:type="dcterms:W3CDTF">2016-10-06T07:01:45Z</dcterms:modified>
</cp:coreProperties>
</file>