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26/04/1436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26/04/1436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26/04/1436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26/04/1436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26/04/1436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26/04/1436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1196751"/>
          </a:xfrm>
        </p:spPr>
        <p:txBody>
          <a:bodyPr>
            <a:normAutofit fontScale="90000"/>
          </a:bodyPr>
          <a:lstStyle/>
          <a:p>
            <a:r>
              <a:rPr lang="en-US" b="1" dirty="0" smtClean="0">
                <a:latin typeface="Times New Roman"/>
                <a:ea typeface="Times New Roman"/>
              </a:rPr>
              <a:t>BEHAVIORISM</a:t>
            </a:r>
            <a:br>
              <a:rPr lang="en-US" b="1" dirty="0" smtClean="0">
                <a:latin typeface="Times New Roman"/>
                <a:ea typeface="Times New Roman"/>
              </a:rPr>
            </a:br>
            <a:r>
              <a:rPr lang="en-US" b="1" dirty="0" smtClean="0">
                <a:latin typeface="Times New Roman"/>
                <a:ea typeface="Times New Roman"/>
              </a:rPr>
              <a:t>learning theory</a:t>
            </a:r>
            <a:endParaRPr lang="ar-IQ" dirty="0"/>
          </a:p>
        </p:txBody>
      </p:sp>
      <p:sp>
        <p:nvSpPr>
          <p:cNvPr id="3" name="عنوان فرعي 2"/>
          <p:cNvSpPr>
            <a:spLocks noGrp="1"/>
          </p:cNvSpPr>
          <p:nvPr>
            <p:ph type="subTitle" idx="1"/>
          </p:nvPr>
        </p:nvSpPr>
        <p:spPr>
          <a:xfrm>
            <a:off x="0" y="1628800"/>
            <a:ext cx="8748464" cy="5112568"/>
          </a:xfrm>
        </p:spPr>
        <p:txBody>
          <a:bodyPr>
            <a:normAutofit/>
          </a:bodyPr>
          <a:lstStyle/>
          <a:p>
            <a:pPr rtl="0"/>
            <a:r>
              <a:rPr lang="en-US" dirty="0">
                <a:latin typeface="Times New Roman"/>
                <a:ea typeface="Times New Roman"/>
              </a:rPr>
              <a:t>All behaviors and personality development represent the acquisition and organization (i.e.. the learning) of reactions , responses , and patterns . These originate in and are governed by principles of learning and are subject primarily to environmental influences </a:t>
            </a:r>
            <a:endParaRPr lang="ar-IQ" dirty="0"/>
          </a:p>
        </p:txBody>
      </p:sp>
    </p:spTree>
    <p:extLst>
      <p:ext uri="{BB962C8B-B14F-4D97-AF65-F5344CB8AC3E}">
        <p14:creationId xmlns:p14="http://schemas.microsoft.com/office/powerpoint/2010/main" val="350654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l"/>
            <a:r>
              <a:rPr lang="en-US" dirty="0">
                <a:latin typeface="Times New Roman"/>
                <a:ea typeface="Times New Roman"/>
              </a:rPr>
              <a:t>(1) If a behavior is followed by a rewarding consequence (e.g.. attention , praise , success) , that behavior will be reinforced and therefore repeated .</a:t>
            </a:r>
            <a:endParaRPr lang="en-US" sz="2000" dirty="0">
              <a:latin typeface="Times New Roman"/>
              <a:ea typeface="Times New Roman"/>
            </a:endParaRPr>
          </a:p>
          <a:p>
            <a:pPr algn="l"/>
            <a:r>
              <a:rPr lang="en-US" dirty="0">
                <a:latin typeface="Times New Roman"/>
                <a:ea typeface="Times New Roman"/>
              </a:rPr>
              <a:t>(2) Vice versa , if the consequence is aversive or </a:t>
            </a:r>
            <a:r>
              <a:rPr lang="en-US" dirty="0" err="1">
                <a:latin typeface="Times New Roman"/>
                <a:ea typeface="Times New Roman"/>
              </a:rPr>
              <a:t>nonrewarding</a:t>
            </a:r>
            <a:r>
              <a:rPr lang="en-US" dirty="0">
                <a:latin typeface="Times New Roman"/>
                <a:ea typeface="Times New Roman"/>
              </a:rPr>
              <a:t> , the behavior will not be repeated but , rather , extinguished .</a:t>
            </a:r>
            <a:endParaRPr lang="en-US" sz="2000" dirty="0">
              <a:latin typeface="Times New Roman"/>
              <a:ea typeface="Times New Roman"/>
            </a:endParaRPr>
          </a:p>
          <a:p>
            <a:pPr algn="l"/>
            <a:r>
              <a:rPr lang="en-US" dirty="0">
                <a:latin typeface="Times New Roman"/>
                <a:ea typeface="Times New Roman"/>
              </a:rPr>
              <a:t>b. The focus of classical operant conditioning is entirely on observable behavior in terms of stimulus and response </a:t>
            </a:r>
            <a:endParaRPr lang="ar-IQ" dirty="0"/>
          </a:p>
        </p:txBody>
      </p:sp>
    </p:spTree>
    <p:extLst>
      <p:ext uri="{BB962C8B-B14F-4D97-AF65-F5344CB8AC3E}">
        <p14:creationId xmlns:p14="http://schemas.microsoft.com/office/powerpoint/2010/main" val="157181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l"/>
            <a:r>
              <a:rPr lang="en-US" dirty="0">
                <a:latin typeface="Times New Roman"/>
                <a:ea typeface="Times New Roman"/>
              </a:rPr>
              <a:t>. Any intervening variables(e.g.. motivational state , ideation , fantasy) are largely ignored . For example , a child's temper tantrum (stimulus) is followed by parental attention , gratification , or both (response) , which are rewarding to the child and therefore reinforce the behavior . Ignoring the tantrum or isolating the child for a while is a change in the response , which removes the reinforcement and extinguishes the behavior .</a:t>
            </a:r>
            <a:endParaRPr lang="en-US" sz="2000" dirty="0">
              <a:latin typeface="Times New Roman"/>
              <a:ea typeface="Times New Roman"/>
            </a:endParaRPr>
          </a:p>
          <a:p>
            <a:pPr algn="l" rtl="0"/>
            <a:endParaRPr lang="ar-IQ" dirty="0"/>
          </a:p>
        </p:txBody>
      </p:sp>
    </p:spTree>
    <p:extLst>
      <p:ext uri="{BB962C8B-B14F-4D97-AF65-F5344CB8AC3E}">
        <p14:creationId xmlns:p14="http://schemas.microsoft.com/office/powerpoint/2010/main" val="192913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latin typeface="Times New Roman"/>
                <a:ea typeface="Times New Roman"/>
              </a:rPr>
              <a:t>Cognitive-behavioral learning (Bandura)</a:t>
            </a:r>
            <a:endParaRPr lang="ar-IQ" dirty="0"/>
          </a:p>
        </p:txBody>
      </p:sp>
      <p:sp>
        <p:nvSpPr>
          <p:cNvPr id="3" name="عنصر نائب للمحتوى 2"/>
          <p:cNvSpPr>
            <a:spLocks noGrp="1"/>
          </p:cNvSpPr>
          <p:nvPr>
            <p:ph idx="1"/>
          </p:nvPr>
        </p:nvSpPr>
        <p:spPr/>
        <p:txBody>
          <a:bodyPr/>
          <a:lstStyle/>
          <a:p>
            <a:pPr algn="l"/>
            <a:r>
              <a:rPr lang="en-US" dirty="0">
                <a:latin typeface="Times New Roman"/>
                <a:ea typeface="Times New Roman"/>
              </a:rPr>
              <a:t>. By the 1970s , it begins to be recognized that there were </a:t>
            </a:r>
            <a:r>
              <a:rPr lang="en-US" b="1" dirty="0">
                <a:latin typeface="Times New Roman"/>
                <a:ea typeface="Times New Roman"/>
              </a:rPr>
              <a:t>intervening variables between stimulus and response </a:t>
            </a:r>
            <a:r>
              <a:rPr lang="en-US" dirty="0">
                <a:latin typeface="Times New Roman"/>
                <a:ea typeface="Times New Roman"/>
              </a:rPr>
              <a:t>and that most important behaviors were more complex units .</a:t>
            </a:r>
            <a:endParaRPr lang="en-US" sz="2000" dirty="0">
              <a:latin typeface="Times New Roman"/>
              <a:ea typeface="Times New Roman"/>
            </a:endParaRPr>
          </a:p>
          <a:p>
            <a:pPr algn="l"/>
            <a:r>
              <a:rPr lang="en-US" dirty="0" smtClean="0">
                <a:latin typeface="Times New Roman"/>
                <a:ea typeface="Times New Roman"/>
              </a:rPr>
              <a:t>In </a:t>
            </a:r>
            <a:r>
              <a:rPr lang="en-US" dirty="0">
                <a:latin typeface="Times New Roman"/>
                <a:ea typeface="Times New Roman"/>
              </a:rPr>
              <a:t>order to understand , predict , and influence behavior better , account must be taken of ideation , imagery , and meaning .</a:t>
            </a:r>
            <a:endParaRPr lang="en-US" sz="2000" dirty="0">
              <a:latin typeface="Times New Roman"/>
              <a:ea typeface="Times New Roman"/>
            </a:endParaRPr>
          </a:p>
          <a:p>
            <a:pPr algn="l" rtl="0"/>
            <a:endParaRPr lang="ar-IQ" dirty="0"/>
          </a:p>
        </p:txBody>
      </p:sp>
    </p:spTree>
    <p:extLst>
      <p:ext uri="{BB962C8B-B14F-4D97-AF65-F5344CB8AC3E}">
        <p14:creationId xmlns:p14="http://schemas.microsoft.com/office/powerpoint/2010/main" val="128093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l" rtl="0"/>
            <a:r>
              <a:rPr lang="en-US" b="1" dirty="0">
                <a:latin typeface="Times New Roman"/>
                <a:ea typeface="Times New Roman"/>
              </a:rPr>
              <a:t>4. Observational and imitational learning</a:t>
            </a:r>
            <a:r>
              <a:rPr lang="en-US" dirty="0">
                <a:latin typeface="Times New Roman"/>
                <a:ea typeface="Times New Roman"/>
              </a:rPr>
              <a:t> is a further elaboration on learning theory that tries to take into account the observation that behavioral changes can take place on the basic of observing </a:t>
            </a:r>
            <a:r>
              <a:rPr lang="en-US" b="1" dirty="0">
                <a:latin typeface="Times New Roman"/>
                <a:ea typeface="Times New Roman"/>
              </a:rPr>
              <a:t>or imitating another's behavior </a:t>
            </a:r>
            <a:r>
              <a:rPr lang="en-US" dirty="0">
                <a:latin typeface="Times New Roman"/>
                <a:ea typeface="Times New Roman"/>
              </a:rPr>
              <a:t> without any external , descriptively observable , reward . This theory introduces the clearly </a:t>
            </a:r>
            <a:r>
              <a:rPr lang="en-US" dirty="0" err="1">
                <a:latin typeface="Times New Roman"/>
                <a:ea typeface="Times New Roman"/>
              </a:rPr>
              <a:t>nonoperant</a:t>
            </a:r>
            <a:r>
              <a:rPr lang="en-US" dirty="0">
                <a:latin typeface="Times New Roman"/>
                <a:ea typeface="Times New Roman"/>
              </a:rPr>
              <a:t> (i.e.. no observable) concept of enhanced self-esteem or an enhanced sense of mastery as the reward or </a:t>
            </a:r>
            <a:r>
              <a:rPr lang="en-US" dirty="0" err="1">
                <a:latin typeface="Times New Roman"/>
                <a:ea typeface="Times New Roman"/>
              </a:rPr>
              <a:t>reinforcer</a:t>
            </a:r>
            <a:r>
              <a:rPr lang="en-US" dirty="0">
                <a:latin typeface="Times New Roman"/>
                <a:ea typeface="Times New Roman"/>
              </a:rPr>
              <a:t> </a:t>
            </a:r>
            <a:endParaRPr lang="ar-IQ" dirty="0"/>
          </a:p>
        </p:txBody>
      </p:sp>
    </p:spTree>
    <p:extLst>
      <p:ext uri="{BB962C8B-B14F-4D97-AF65-F5344CB8AC3E}">
        <p14:creationId xmlns:p14="http://schemas.microsoft.com/office/powerpoint/2010/main" val="183445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latin typeface="Times New Roman"/>
                <a:ea typeface="Times New Roman"/>
              </a:rPr>
              <a:t>Treatment techniques </a:t>
            </a:r>
            <a:r>
              <a:rPr lang="en-US" dirty="0">
                <a:latin typeface="Times New Roman"/>
                <a:ea typeface="Times New Roman"/>
              </a:rPr>
              <a:t>related to learning theory</a:t>
            </a:r>
            <a:endParaRPr lang="ar-IQ" dirty="0"/>
          </a:p>
        </p:txBody>
      </p:sp>
      <p:sp>
        <p:nvSpPr>
          <p:cNvPr id="3" name="عنصر نائب للمحتوى 2"/>
          <p:cNvSpPr>
            <a:spLocks noGrp="1"/>
          </p:cNvSpPr>
          <p:nvPr>
            <p:ph idx="1"/>
          </p:nvPr>
        </p:nvSpPr>
        <p:spPr/>
        <p:txBody>
          <a:bodyPr>
            <a:normAutofit fontScale="85000" lnSpcReduction="10000"/>
          </a:bodyPr>
          <a:lstStyle/>
          <a:p>
            <a:pPr algn="l"/>
            <a:r>
              <a:rPr lang="en-US" b="1" dirty="0">
                <a:latin typeface="Times New Roman"/>
                <a:ea typeface="Times New Roman"/>
              </a:rPr>
              <a:t>1. Aversive conditioning</a:t>
            </a:r>
            <a:r>
              <a:rPr lang="en-US" dirty="0">
                <a:latin typeface="Times New Roman"/>
                <a:ea typeface="Times New Roman"/>
              </a:rPr>
              <a:t> . An unwanted behavior (e.g.. drinking alcohol) is paired with a noxious or painful stimulus (e.g.. an electric shock) , leading to aversion for alcohol . This conditioning can be extended to the thought of alcohol , the smell of alcohol , and so on .</a:t>
            </a:r>
            <a:endParaRPr lang="en-US" sz="2000" dirty="0">
              <a:latin typeface="Times New Roman"/>
              <a:ea typeface="Times New Roman"/>
            </a:endParaRPr>
          </a:p>
          <a:p>
            <a:pPr algn="l"/>
            <a:r>
              <a:rPr lang="en-US" dirty="0">
                <a:latin typeface="Times New Roman"/>
                <a:ea typeface="Times New Roman"/>
              </a:rPr>
              <a:t> </a:t>
            </a:r>
            <a:endParaRPr lang="en-US" sz="2000" dirty="0">
              <a:latin typeface="Times New Roman"/>
              <a:ea typeface="Times New Roman"/>
            </a:endParaRPr>
          </a:p>
          <a:p>
            <a:pPr algn="l"/>
            <a:r>
              <a:rPr lang="en-US" b="1" dirty="0">
                <a:latin typeface="Times New Roman"/>
                <a:ea typeface="Times New Roman"/>
              </a:rPr>
              <a:t>2. Positive reinforcement and extinction </a:t>
            </a:r>
            <a:r>
              <a:rPr lang="en-US" dirty="0">
                <a:latin typeface="Times New Roman"/>
                <a:ea typeface="Times New Roman"/>
              </a:rPr>
              <a:t>. A desired behavior (either spontaneously occurring or taught) is rewarded immediately—at first consistently and then intermittently—and conversely with undesirable behavior . </a:t>
            </a:r>
            <a:endParaRPr lang="en-US" sz="2000" dirty="0">
              <a:latin typeface="Times New Roman"/>
              <a:ea typeface="Times New Roman"/>
            </a:endParaRPr>
          </a:p>
          <a:p>
            <a:pPr algn="l" rtl="0"/>
            <a:endParaRPr lang="ar-IQ" dirty="0"/>
          </a:p>
        </p:txBody>
      </p:sp>
    </p:spTree>
    <p:extLst>
      <p:ext uri="{BB962C8B-B14F-4D97-AF65-F5344CB8AC3E}">
        <p14:creationId xmlns:p14="http://schemas.microsoft.com/office/powerpoint/2010/main" val="4131668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l"/>
            <a:r>
              <a:rPr lang="en-US" b="1" dirty="0">
                <a:latin typeface="Times New Roman"/>
                <a:ea typeface="Times New Roman"/>
              </a:rPr>
              <a:t>3. Systematic desensitization </a:t>
            </a:r>
            <a:r>
              <a:rPr lang="en-US" dirty="0">
                <a:latin typeface="Times New Roman"/>
                <a:ea typeface="Times New Roman"/>
              </a:rPr>
              <a:t>(</a:t>
            </a:r>
            <a:r>
              <a:rPr lang="en-US" dirty="0" err="1">
                <a:latin typeface="Times New Roman"/>
                <a:ea typeface="Times New Roman"/>
              </a:rPr>
              <a:t>Wolpe</a:t>
            </a:r>
            <a:r>
              <a:rPr lang="en-US" dirty="0">
                <a:latin typeface="Times New Roman"/>
                <a:ea typeface="Times New Roman"/>
              </a:rPr>
              <a:t>) is a technique used in an effort to eliminate phobic behaviors (e.g.. irrational fear , avoidance) . In relevant cases , avoidance reduces or eliminates the anxiety and is , therefore , positively reinforcing in a self-defeating way . The task is to </a:t>
            </a:r>
            <a:r>
              <a:rPr lang="en-US" b="1" dirty="0">
                <a:latin typeface="Times New Roman"/>
                <a:ea typeface="Times New Roman"/>
              </a:rPr>
              <a:t>desensitize</a:t>
            </a:r>
            <a:r>
              <a:rPr lang="en-US" dirty="0">
                <a:latin typeface="Times New Roman"/>
                <a:ea typeface="Times New Roman"/>
              </a:rPr>
              <a:t> the individual to the situation .</a:t>
            </a:r>
            <a:endParaRPr lang="en-US" sz="2000" dirty="0">
              <a:latin typeface="Times New Roman"/>
              <a:ea typeface="Times New Roman"/>
            </a:endParaRPr>
          </a:p>
          <a:p>
            <a:pPr algn="l"/>
            <a:r>
              <a:rPr lang="en-US" dirty="0">
                <a:latin typeface="Times New Roman"/>
                <a:ea typeface="Times New Roman"/>
              </a:rPr>
              <a:t>a. The individual is taught how to relax completely , as relaxation is the opposite of anxiety .</a:t>
            </a:r>
            <a:endParaRPr lang="en-US" sz="2000" dirty="0">
              <a:latin typeface="Times New Roman"/>
              <a:ea typeface="Times New Roman"/>
            </a:endParaRPr>
          </a:p>
          <a:p>
            <a:pPr algn="l"/>
            <a:r>
              <a:rPr lang="en-US" dirty="0">
                <a:latin typeface="Times New Roman"/>
                <a:ea typeface="Times New Roman"/>
              </a:rPr>
              <a:t>b. While the individual is relaxed , the sensitized (anxiety-provoking) stimulus is gradually introduced by gradients , so that the link between the stimulus and the anxiety is gradually weakened .</a:t>
            </a:r>
            <a:endParaRPr lang="en-US" sz="2000" dirty="0">
              <a:latin typeface="Times New Roman"/>
              <a:ea typeface="Times New Roman"/>
            </a:endParaRPr>
          </a:p>
          <a:p>
            <a:pPr algn="l"/>
            <a:r>
              <a:rPr lang="en-US" dirty="0">
                <a:latin typeface="Times New Roman"/>
                <a:ea typeface="Times New Roman"/>
              </a:rPr>
              <a:t>c. The sensitized stimulus can be introduced by having the individual imagine the anxiety-provoking situation while completely relaxed before the actual stimulus is introduced .</a:t>
            </a:r>
            <a:endParaRPr lang="en-US" sz="2000" dirty="0">
              <a:latin typeface="Times New Roman"/>
              <a:ea typeface="Times New Roman"/>
            </a:endParaRPr>
          </a:p>
          <a:p>
            <a:pPr algn="l" rtl="0"/>
            <a:endParaRPr lang="ar-IQ" dirty="0"/>
          </a:p>
        </p:txBody>
      </p:sp>
    </p:spTree>
    <p:extLst>
      <p:ext uri="{BB962C8B-B14F-4D97-AF65-F5344CB8AC3E}">
        <p14:creationId xmlns:p14="http://schemas.microsoft.com/office/powerpoint/2010/main" val="1566788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b="1" dirty="0">
                <a:latin typeface="Times New Roman"/>
                <a:ea typeface="Times New Roman"/>
              </a:rPr>
              <a:t>4. Modeling </a:t>
            </a:r>
            <a:r>
              <a:rPr lang="en-US" dirty="0">
                <a:latin typeface="Times New Roman"/>
                <a:ea typeface="Times New Roman"/>
              </a:rPr>
              <a:t>is learning new behaviors and overcoming inhibitions to desired behavior by observing someone else carry out the behavior or by imagining others or oneself carrying out the behavior (which is very similar to desensitization) . Assertiveness training is a variant of this approach .</a:t>
            </a:r>
            <a:endParaRPr lang="en-US" sz="2000" dirty="0">
              <a:latin typeface="Times New Roman"/>
              <a:ea typeface="Times New Roman"/>
            </a:endParaRPr>
          </a:p>
          <a:p>
            <a:pPr algn="l" rtl="0"/>
            <a:endParaRPr lang="ar-IQ" dirty="0"/>
          </a:p>
        </p:txBody>
      </p:sp>
    </p:spTree>
    <p:extLst>
      <p:ext uri="{BB962C8B-B14F-4D97-AF65-F5344CB8AC3E}">
        <p14:creationId xmlns:p14="http://schemas.microsoft.com/office/powerpoint/2010/main" val="266896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l" rtl="0"/>
            <a:r>
              <a:rPr lang="en-US" dirty="0">
                <a:latin typeface="Times New Roman"/>
                <a:ea typeface="Times New Roman"/>
              </a:rPr>
              <a:t> Learning theory is particularly associated with the work of  </a:t>
            </a:r>
            <a:r>
              <a:rPr lang="en-US" b="1" dirty="0">
                <a:latin typeface="Times New Roman"/>
                <a:ea typeface="Times New Roman"/>
              </a:rPr>
              <a:t>Pavlov </a:t>
            </a:r>
            <a:r>
              <a:rPr lang="en-US" dirty="0">
                <a:latin typeface="Times New Roman"/>
                <a:ea typeface="Times New Roman"/>
              </a:rPr>
              <a:t>(the conditioned reflex</a:t>
            </a:r>
            <a:r>
              <a:rPr lang="en-US" b="1" dirty="0">
                <a:latin typeface="Times New Roman"/>
                <a:ea typeface="Times New Roman"/>
              </a:rPr>
              <a:t> </a:t>
            </a:r>
            <a:r>
              <a:rPr lang="en-US" dirty="0">
                <a:latin typeface="Times New Roman"/>
                <a:ea typeface="Times New Roman"/>
              </a:rPr>
              <a:t>or </a:t>
            </a:r>
            <a:r>
              <a:rPr lang="en-US" b="1" dirty="0">
                <a:latin typeface="Times New Roman"/>
                <a:ea typeface="Times New Roman"/>
              </a:rPr>
              <a:t>classical conditioning</a:t>
            </a:r>
            <a:r>
              <a:rPr lang="en-US" dirty="0">
                <a:latin typeface="Times New Roman"/>
                <a:ea typeface="Times New Roman"/>
              </a:rPr>
              <a:t>) , Watson (</a:t>
            </a:r>
            <a:r>
              <a:rPr lang="en-US" b="1" dirty="0">
                <a:latin typeface="Times New Roman"/>
                <a:ea typeface="Times New Roman"/>
              </a:rPr>
              <a:t>behaviorism</a:t>
            </a:r>
            <a:r>
              <a:rPr lang="en-US" dirty="0">
                <a:latin typeface="Times New Roman"/>
                <a:ea typeface="Times New Roman"/>
              </a:rPr>
              <a:t>) , and  Thorndike  and  Skinner (reward  and punishment  paradigms , or  </a:t>
            </a:r>
            <a:r>
              <a:rPr lang="en-US" b="1" dirty="0">
                <a:latin typeface="Times New Roman"/>
                <a:ea typeface="Times New Roman"/>
              </a:rPr>
              <a:t>operant  conditioning</a:t>
            </a:r>
            <a:r>
              <a:rPr lang="en-US" dirty="0" smtClean="0">
                <a:latin typeface="Times New Roman"/>
                <a:ea typeface="Times New Roman"/>
              </a:rPr>
              <a:t>)</a:t>
            </a:r>
          </a:p>
          <a:p>
            <a:pPr algn="l" rtl="0"/>
            <a:r>
              <a:rPr lang="en-US" dirty="0">
                <a:latin typeface="Times New Roman"/>
                <a:ea typeface="Times New Roman"/>
              </a:rPr>
              <a:t>Maladaptive behaviors such as phobias and aggression are "learned" in the same way as adaptive , or "normal" , behavior </a:t>
            </a:r>
            <a:endParaRPr lang="ar-IQ" dirty="0"/>
          </a:p>
        </p:txBody>
      </p:sp>
    </p:spTree>
    <p:extLst>
      <p:ext uri="{BB962C8B-B14F-4D97-AF65-F5344CB8AC3E}">
        <p14:creationId xmlns:p14="http://schemas.microsoft.com/office/powerpoint/2010/main" val="58869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dirty="0">
                <a:latin typeface="Times New Roman"/>
                <a:ea typeface="Times New Roman"/>
              </a:rPr>
              <a:t> Basic concepts</a:t>
            </a:r>
            <a:r>
              <a:rPr lang="en-US" sz="3200" dirty="0">
                <a:latin typeface="Times New Roman"/>
                <a:ea typeface="Times New Roman"/>
              </a:rPr>
              <a:t/>
            </a:r>
            <a:br>
              <a:rPr lang="en-US" sz="3200" dirty="0">
                <a:latin typeface="Times New Roman"/>
                <a:ea typeface="Times New Roman"/>
              </a:rPr>
            </a:br>
            <a:endParaRPr lang="ar-IQ" dirty="0"/>
          </a:p>
        </p:txBody>
      </p:sp>
      <p:sp>
        <p:nvSpPr>
          <p:cNvPr id="3" name="عنصر نائب للمحتوى 2"/>
          <p:cNvSpPr>
            <a:spLocks noGrp="1"/>
          </p:cNvSpPr>
          <p:nvPr>
            <p:ph idx="1"/>
          </p:nvPr>
        </p:nvSpPr>
        <p:spPr/>
        <p:txBody>
          <a:bodyPr>
            <a:normAutofit fontScale="92500" lnSpcReduction="20000"/>
          </a:bodyPr>
          <a:lstStyle/>
          <a:p>
            <a:pPr algn="l"/>
            <a:r>
              <a:rPr lang="en-US" b="1" dirty="0">
                <a:latin typeface="Times New Roman"/>
                <a:ea typeface="Times New Roman"/>
              </a:rPr>
              <a:t>1. Learning </a:t>
            </a:r>
            <a:r>
              <a:rPr lang="en-US" dirty="0">
                <a:latin typeface="Times New Roman"/>
                <a:ea typeface="Times New Roman"/>
              </a:rPr>
              <a:t>is the acquisition , modification , and elimination of  behaviors and  response patterns occurring in association with environmental conditions . It is the establishment of a connection between a stimulus and a response where no connection existed before .</a:t>
            </a:r>
            <a:endParaRPr lang="en-US" sz="2000" dirty="0">
              <a:latin typeface="Times New Roman"/>
              <a:ea typeface="Times New Roman"/>
            </a:endParaRPr>
          </a:p>
          <a:p>
            <a:pPr algn="l"/>
            <a:r>
              <a:rPr lang="en-US" b="1" dirty="0">
                <a:latin typeface="Times New Roman"/>
                <a:ea typeface="Times New Roman"/>
              </a:rPr>
              <a:t>2. Stimulus </a:t>
            </a:r>
            <a:r>
              <a:rPr lang="en-US" dirty="0">
                <a:latin typeface="Times New Roman"/>
                <a:ea typeface="Times New Roman"/>
              </a:rPr>
              <a:t>is a cue . Literally anything—any internal or external –may act as a stimulus .</a:t>
            </a:r>
            <a:endParaRPr lang="en-US" sz="2000" dirty="0">
              <a:latin typeface="Times New Roman"/>
              <a:ea typeface="Times New Roman"/>
            </a:endParaRPr>
          </a:p>
          <a:p>
            <a:r>
              <a:rPr lang="en-US" b="1" dirty="0">
                <a:latin typeface="Times New Roman"/>
                <a:ea typeface="Times New Roman"/>
              </a:rPr>
              <a:t>3. Response </a:t>
            </a:r>
            <a:r>
              <a:rPr lang="en-US" dirty="0">
                <a:latin typeface="Times New Roman"/>
                <a:ea typeface="Times New Roman"/>
              </a:rPr>
              <a:t>is the behavior occurring in association with a stimulus . Responses may be motoric , cognitive , affective , or </a:t>
            </a:r>
            <a:r>
              <a:rPr lang="en-US" dirty="0" err="1">
                <a:latin typeface="Times New Roman"/>
                <a:ea typeface="Times New Roman"/>
              </a:rPr>
              <a:t>imaginal</a:t>
            </a:r>
            <a:r>
              <a:rPr lang="en-US" dirty="0">
                <a:latin typeface="Times New Roman"/>
                <a:ea typeface="Times New Roman"/>
              </a:rPr>
              <a:t> </a:t>
            </a:r>
            <a:endParaRPr lang="ar-IQ" dirty="0"/>
          </a:p>
        </p:txBody>
      </p:sp>
    </p:spTree>
    <p:extLst>
      <p:ext uri="{BB962C8B-B14F-4D97-AF65-F5344CB8AC3E}">
        <p14:creationId xmlns:p14="http://schemas.microsoft.com/office/powerpoint/2010/main" val="197442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b="1" dirty="0">
                <a:latin typeface="Times New Roman"/>
                <a:ea typeface="Times New Roman"/>
              </a:rPr>
              <a:t>Motivation </a:t>
            </a:r>
            <a:r>
              <a:rPr lang="en-US" dirty="0">
                <a:latin typeface="Times New Roman"/>
                <a:ea typeface="Times New Roman"/>
              </a:rPr>
              <a:t>may be provided by innate or primary </a:t>
            </a:r>
            <a:r>
              <a:rPr lang="en-US" b="1" dirty="0">
                <a:latin typeface="Times New Roman"/>
                <a:ea typeface="Times New Roman"/>
              </a:rPr>
              <a:t>needs </a:t>
            </a:r>
            <a:r>
              <a:rPr lang="en-US" dirty="0">
                <a:latin typeface="Times New Roman"/>
                <a:ea typeface="Times New Roman"/>
              </a:rPr>
              <a:t>(e.g.. hunger) provoking the organism to action or may be in the form of  </a:t>
            </a:r>
            <a:r>
              <a:rPr lang="en-US" b="1" dirty="0">
                <a:latin typeface="Times New Roman"/>
                <a:ea typeface="Times New Roman"/>
              </a:rPr>
              <a:t>learned motives</a:t>
            </a:r>
            <a:r>
              <a:rPr lang="en-US" dirty="0">
                <a:latin typeface="Times New Roman"/>
                <a:ea typeface="Times New Roman"/>
              </a:rPr>
              <a:t> . Learned motives are behaviors rewarded by a reduction in painful tension and are then repeated and refined throughout the life cycle . These may include the need for praise and approval as well as dependent behavior </a:t>
            </a:r>
            <a:endParaRPr lang="ar-IQ" dirty="0"/>
          </a:p>
        </p:txBody>
      </p:sp>
    </p:spTree>
    <p:extLst>
      <p:ext uri="{BB962C8B-B14F-4D97-AF65-F5344CB8AC3E}">
        <p14:creationId xmlns:p14="http://schemas.microsoft.com/office/powerpoint/2010/main" val="292133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latin typeface="Times New Roman"/>
                <a:ea typeface="Times New Roman"/>
              </a:rPr>
              <a:t>Reward , reinforcement , and punishment</a:t>
            </a:r>
            <a:endParaRPr lang="ar-IQ" dirty="0"/>
          </a:p>
        </p:txBody>
      </p:sp>
      <p:sp>
        <p:nvSpPr>
          <p:cNvPr id="3" name="عنصر نائب للمحتوى 2"/>
          <p:cNvSpPr>
            <a:spLocks noGrp="1"/>
          </p:cNvSpPr>
          <p:nvPr>
            <p:ph idx="1"/>
          </p:nvPr>
        </p:nvSpPr>
        <p:spPr/>
        <p:txBody>
          <a:bodyPr>
            <a:normAutofit fontScale="70000" lnSpcReduction="20000"/>
          </a:bodyPr>
          <a:lstStyle/>
          <a:p>
            <a:pPr algn="l"/>
            <a:r>
              <a:rPr lang="en-US" b="1" dirty="0">
                <a:latin typeface="Times New Roman"/>
                <a:ea typeface="Times New Roman"/>
              </a:rPr>
              <a:t>a. Reward</a:t>
            </a:r>
            <a:endParaRPr lang="en-US" sz="2000" dirty="0">
              <a:latin typeface="Times New Roman"/>
              <a:ea typeface="Times New Roman"/>
            </a:endParaRPr>
          </a:p>
          <a:p>
            <a:pPr algn="l"/>
            <a:r>
              <a:rPr lang="en-US" b="1" dirty="0">
                <a:latin typeface="Times New Roman"/>
                <a:ea typeface="Times New Roman"/>
              </a:rPr>
              <a:t>(1) Primary rewards</a:t>
            </a:r>
            <a:r>
              <a:rPr lang="en-US" dirty="0">
                <a:latin typeface="Times New Roman"/>
                <a:ea typeface="Times New Roman"/>
              </a:rPr>
              <a:t> satisfy the primary needs of  hunger , thirst , and warmth . The classification of sexuality and human contact is not as clear-cut , but they are considered to be primary needs .</a:t>
            </a:r>
            <a:endParaRPr lang="en-US" sz="2000" dirty="0">
              <a:latin typeface="Times New Roman"/>
              <a:ea typeface="Times New Roman"/>
            </a:endParaRPr>
          </a:p>
          <a:p>
            <a:pPr algn="l"/>
            <a:r>
              <a:rPr lang="en-US" b="1" dirty="0">
                <a:latin typeface="Times New Roman"/>
                <a:ea typeface="Times New Roman"/>
              </a:rPr>
              <a:t>(2) Learned rewards </a:t>
            </a:r>
            <a:r>
              <a:rPr lang="en-US" dirty="0">
                <a:latin typeface="Times New Roman"/>
                <a:ea typeface="Times New Roman"/>
              </a:rPr>
              <a:t>gratify a </a:t>
            </a:r>
            <a:r>
              <a:rPr lang="en-US" b="1" dirty="0">
                <a:latin typeface="Times New Roman"/>
                <a:ea typeface="Times New Roman"/>
              </a:rPr>
              <a:t>motive </a:t>
            </a:r>
            <a:r>
              <a:rPr lang="en-US" dirty="0">
                <a:latin typeface="Times New Roman"/>
                <a:ea typeface="Times New Roman"/>
              </a:rPr>
              <a:t>rather than a primary need . The rewards may include dependency , power , control , or praise .</a:t>
            </a:r>
            <a:endParaRPr lang="en-US" sz="2000" dirty="0">
              <a:latin typeface="Times New Roman"/>
              <a:ea typeface="Times New Roman"/>
            </a:endParaRPr>
          </a:p>
          <a:p>
            <a:pPr algn="l"/>
            <a:r>
              <a:rPr lang="ar-IQ" b="1" dirty="0" smtClean="0">
                <a:latin typeface="Times New Roman"/>
                <a:ea typeface="Times New Roman"/>
              </a:rPr>
              <a:t>           </a:t>
            </a:r>
            <a:r>
              <a:rPr lang="en-US" b="1" dirty="0" smtClean="0">
                <a:latin typeface="Times New Roman"/>
                <a:ea typeface="Times New Roman"/>
              </a:rPr>
              <a:t>b</a:t>
            </a:r>
            <a:r>
              <a:rPr lang="en-US" b="1" dirty="0">
                <a:latin typeface="Times New Roman"/>
                <a:ea typeface="Times New Roman"/>
              </a:rPr>
              <a:t>. Reinforcement </a:t>
            </a:r>
            <a:r>
              <a:rPr lang="en-US" dirty="0">
                <a:latin typeface="Times New Roman"/>
                <a:ea typeface="Times New Roman"/>
              </a:rPr>
              <a:t>is a concept similar to that of reward . An association will be established between a stimulus and a response when a primary need or learned motive is gratified . For example , when a child is hungry , he is given food (a primary need is met by a primary reward) . The reward </a:t>
            </a:r>
            <a:r>
              <a:rPr lang="en-US" b="1" dirty="0">
                <a:latin typeface="Times New Roman"/>
                <a:ea typeface="Times New Roman"/>
              </a:rPr>
              <a:t>reinforces</a:t>
            </a:r>
            <a:r>
              <a:rPr lang="en-US" dirty="0">
                <a:latin typeface="Times New Roman"/>
                <a:ea typeface="Times New Roman"/>
              </a:rPr>
              <a:t> the behavior used to include or communicate the need . If the child is also given praise for eating , the praise becomes a learned reward and secondary </a:t>
            </a:r>
            <a:r>
              <a:rPr lang="en-US" dirty="0" err="1">
                <a:latin typeface="Times New Roman"/>
                <a:ea typeface="Times New Roman"/>
              </a:rPr>
              <a:t>reinforcer</a:t>
            </a:r>
            <a:r>
              <a:rPr lang="en-US" dirty="0">
                <a:latin typeface="Times New Roman"/>
                <a:ea typeface="Times New Roman"/>
              </a:rPr>
              <a:t> .</a:t>
            </a:r>
            <a:endParaRPr lang="ar-IQ" dirty="0"/>
          </a:p>
        </p:txBody>
      </p:sp>
    </p:spTree>
    <p:extLst>
      <p:ext uri="{BB962C8B-B14F-4D97-AF65-F5344CB8AC3E}">
        <p14:creationId xmlns:p14="http://schemas.microsoft.com/office/powerpoint/2010/main" val="351462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l"/>
            <a:r>
              <a:rPr lang="en-US" b="1" dirty="0">
                <a:latin typeface="Times New Roman"/>
                <a:ea typeface="Times New Roman"/>
              </a:rPr>
              <a:t>(1) Continuous reinforcement </a:t>
            </a:r>
            <a:r>
              <a:rPr lang="en-US" dirty="0">
                <a:latin typeface="Times New Roman"/>
                <a:ea typeface="Times New Roman"/>
              </a:rPr>
              <a:t>(presented after every response) eventually loses its reward value , and the </a:t>
            </a:r>
            <a:r>
              <a:rPr lang="en-US" b="1" dirty="0">
                <a:latin typeface="Times New Roman"/>
                <a:ea typeface="Times New Roman"/>
              </a:rPr>
              <a:t>behavior is extinguished .</a:t>
            </a:r>
            <a:endParaRPr lang="en-US" sz="2000" dirty="0">
              <a:latin typeface="Times New Roman"/>
              <a:ea typeface="Times New Roman"/>
            </a:endParaRPr>
          </a:p>
          <a:p>
            <a:pPr algn="l"/>
            <a:r>
              <a:rPr lang="en-US" dirty="0">
                <a:latin typeface="Times New Roman"/>
                <a:ea typeface="Times New Roman"/>
              </a:rPr>
              <a:t>(2) Fixed ratio reinforcement (presented after every second or every third response) is better than continuous reinforcement .</a:t>
            </a:r>
            <a:endParaRPr lang="en-US" sz="2000" dirty="0">
              <a:latin typeface="Times New Roman"/>
              <a:ea typeface="Times New Roman"/>
            </a:endParaRPr>
          </a:p>
          <a:p>
            <a:pPr algn="l"/>
            <a:r>
              <a:rPr lang="en-US" b="1" dirty="0">
                <a:latin typeface="Times New Roman"/>
                <a:ea typeface="Times New Roman"/>
              </a:rPr>
              <a:t>(3) Variable , intermittent , and unpredictable reinforcement </a:t>
            </a:r>
            <a:r>
              <a:rPr lang="en-US" dirty="0">
                <a:latin typeface="Times New Roman"/>
                <a:ea typeface="Times New Roman"/>
              </a:rPr>
              <a:t>establishes the strongest most persistent learning (i.e.. the </a:t>
            </a:r>
            <a:r>
              <a:rPr lang="en-US" dirty="0" err="1">
                <a:latin typeface="Times New Roman"/>
                <a:ea typeface="Times New Roman"/>
              </a:rPr>
              <a:t>reaption</a:t>
            </a:r>
            <a:r>
              <a:rPr lang="en-US" dirty="0">
                <a:latin typeface="Times New Roman"/>
                <a:ea typeface="Times New Roman"/>
              </a:rPr>
              <a:t> of the behavior) . The Las Vegas slot machine is the classic example .</a:t>
            </a:r>
            <a:endParaRPr lang="en-US" sz="2000" dirty="0">
              <a:latin typeface="Times New Roman"/>
              <a:ea typeface="Times New Roman"/>
            </a:endParaRPr>
          </a:p>
          <a:p>
            <a:pPr algn="l"/>
            <a:r>
              <a:rPr lang="en-US" b="1" dirty="0">
                <a:latin typeface="Times New Roman"/>
                <a:ea typeface="Times New Roman"/>
              </a:rPr>
              <a:t>c. Punishment </a:t>
            </a:r>
            <a:r>
              <a:rPr lang="en-US" dirty="0">
                <a:latin typeface="Times New Roman"/>
                <a:ea typeface="Times New Roman"/>
              </a:rPr>
              <a:t>is an aversive , painful , or frustrating event as defined by the subject and involves withholding a positive response or reward . Disapproval or criticism may be painful or it may be reinforcing by providing attention . Punishment may eliminate a behavior or simply suppers the behavior .</a:t>
            </a:r>
            <a:endParaRPr lang="en-US" sz="2000" dirty="0">
              <a:latin typeface="Times New Roman"/>
              <a:ea typeface="Times New Roman"/>
            </a:endParaRPr>
          </a:p>
          <a:p>
            <a:pPr algn="l" rtl="0"/>
            <a:endParaRPr lang="ar-IQ" dirty="0"/>
          </a:p>
        </p:txBody>
      </p:sp>
    </p:spTree>
    <p:extLst>
      <p:ext uri="{BB962C8B-B14F-4D97-AF65-F5344CB8AC3E}">
        <p14:creationId xmlns:p14="http://schemas.microsoft.com/office/powerpoint/2010/main" val="339705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b="1" dirty="0">
                <a:latin typeface="Times New Roman"/>
                <a:ea typeface="Times New Roman"/>
              </a:rPr>
              <a:t>Extinction . </a:t>
            </a:r>
            <a:r>
              <a:rPr lang="en-US" dirty="0">
                <a:latin typeface="Times New Roman"/>
                <a:ea typeface="Times New Roman"/>
              </a:rPr>
              <a:t>A previously learned behavior disappears if the reward is withheld so that the behavior is  not reinforced or if the reward is continuous and thereby loses its reinforcing quality .</a:t>
            </a:r>
            <a:endParaRPr lang="en-US" sz="2000" dirty="0">
              <a:latin typeface="Times New Roman"/>
              <a:ea typeface="Times New Roman"/>
            </a:endParaRPr>
          </a:p>
          <a:p>
            <a:pPr algn="l" rtl="0"/>
            <a:endParaRPr lang="ar-IQ" dirty="0"/>
          </a:p>
        </p:txBody>
      </p:sp>
    </p:spTree>
    <p:extLst>
      <p:ext uri="{BB962C8B-B14F-4D97-AF65-F5344CB8AC3E}">
        <p14:creationId xmlns:p14="http://schemas.microsoft.com/office/powerpoint/2010/main" val="5844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latin typeface="Times New Roman"/>
                <a:ea typeface="Times New Roman"/>
              </a:rPr>
              <a:t>Classical conditioning </a:t>
            </a:r>
            <a:endParaRPr lang="ar-IQ" dirty="0"/>
          </a:p>
        </p:txBody>
      </p:sp>
      <p:sp>
        <p:nvSpPr>
          <p:cNvPr id="3" name="عنصر نائب للمحتوى 2"/>
          <p:cNvSpPr>
            <a:spLocks noGrp="1"/>
          </p:cNvSpPr>
          <p:nvPr>
            <p:ph idx="1"/>
          </p:nvPr>
        </p:nvSpPr>
        <p:spPr/>
        <p:txBody>
          <a:bodyPr>
            <a:normAutofit fontScale="92500" lnSpcReduction="20000"/>
          </a:bodyPr>
          <a:lstStyle/>
          <a:p>
            <a:pPr algn="l"/>
            <a:r>
              <a:rPr lang="en-US" dirty="0">
                <a:latin typeface="Times New Roman"/>
                <a:ea typeface="Times New Roman"/>
              </a:rPr>
              <a:t>Classical conditioning elicits an inherent (reflex) "</a:t>
            </a:r>
            <a:r>
              <a:rPr lang="en-US" dirty="0" err="1">
                <a:latin typeface="Times New Roman"/>
                <a:ea typeface="Times New Roman"/>
              </a:rPr>
              <a:t>nonlearned</a:t>
            </a:r>
            <a:r>
              <a:rPr lang="en-US" dirty="0">
                <a:latin typeface="Times New Roman"/>
                <a:ea typeface="Times New Roman"/>
              </a:rPr>
              <a:t>" behavior (e.g.. salivation) in response to a </a:t>
            </a:r>
            <a:r>
              <a:rPr lang="en-US" b="1" dirty="0">
                <a:latin typeface="Times New Roman"/>
                <a:ea typeface="Times New Roman"/>
              </a:rPr>
              <a:t>learned stimulus</a:t>
            </a:r>
            <a:r>
              <a:rPr lang="en-US" dirty="0">
                <a:latin typeface="Times New Roman"/>
                <a:ea typeface="Times New Roman"/>
              </a:rPr>
              <a:t> (e.g.. a bell or buzzer) . The </a:t>
            </a:r>
            <a:r>
              <a:rPr lang="en-US" b="1" dirty="0">
                <a:latin typeface="Times New Roman"/>
                <a:ea typeface="Times New Roman"/>
              </a:rPr>
              <a:t>unconditioned stimulus</a:t>
            </a:r>
            <a:r>
              <a:rPr lang="en-US" dirty="0">
                <a:latin typeface="Times New Roman"/>
                <a:ea typeface="Times New Roman"/>
              </a:rPr>
              <a:t> for the inherent behavior of salivation is food , and if each time food is presented a buzzer also sounds , the animal will begin to salivate at the sound of a buzzer .</a:t>
            </a:r>
            <a:endParaRPr lang="en-US" sz="2000" dirty="0">
              <a:latin typeface="Times New Roman"/>
              <a:ea typeface="Times New Roman"/>
            </a:endParaRPr>
          </a:p>
          <a:p>
            <a:pPr algn="l"/>
            <a:r>
              <a:rPr lang="en-US" dirty="0">
                <a:latin typeface="Times New Roman"/>
                <a:ea typeface="Times New Roman"/>
              </a:rPr>
              <a:t>b. Any inherent behavior—including fear or anxiety—can be conditioned to appear in response to a learned stimulus .</a:t>
            </a:r>
            <a:endParaRPr lang="ar-IQ" dirty="0"/>
          </a:p>
        </p:txBody>
      </p:sp>
    </p:spTree>
    <p:extLst>
      <p:ext uri="{BB962C8B-B14F-4D97-AF65-F5344CB8AC3E}">
        <p14:creationId xmlns:p14="http://schemas.microsoft.com/office/powerpoint/2010/main" val="63225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a:latin typeface="Times New Roman"/>
                <a:ea typeface="Times New Roman"/>
              </a:rPr>
              <a:t>Operant conditioning </a:t>
            </a:r>
            <a:endParaRPr lang="ar-IQ" dirty="0"/>
          </a:p>
        </p:txBody>
      </p:sp>
      <p:sp>
        <p:nvSpPr>
          <p:cNvPr id="3" name="عنصر نائب للمحتوى 2"/>
          <p:cNvSpPr>
            <a:spLocks noGrp="1"/>
          </p:cNvSpPr>
          <p:nvPr>
            <p:ph idx="1"/>
          </p:nvPr>
        </p:nvSpPr>
        <p:spPr/>
        <p:txBody>
          <a:bodyPr/>
          <a:lstStyle/>
          <a:p>
            <a:pPr algn="l" rtl="0"/>
            <a:r>
              <a:rPr lang="en-US" dirty="0" smtClean="0">
                <a:latin typeface="Times New Roman"/>
                <a:ea typeface="Times New Roman"/>
              </a:rPr>
              <a:t>Operant conditioning </a:t>
            </a:r>
            <a:r>
              <a:rPr lang="en-US" dirty="0">
                <a:latin typeface="Times New Roman"/>
                <a:ea typeface="Times New Roman"/>
              </a:rPr>
              <a:t>elicits a new , </a:t>
            </a:r>
            <a:r>
              <a:rPr lang="en-US" dirty="0" err="1">
                <a:latin typeface="Times New Roman"/>
                <a:ea typeface="Times New Roman"/>
              </a:rPr>
              <a:t>noninherent</a:t>
            </a:r>
            <a:r>
              <a:rPr lang="en-US" dirty="0">
                <a:latin typeface="Times New Roman"/>
                <a:ea typeface="Times New Roman"/>
              </a:rPr>
              <a:t> (</a:t>
            </a:r>
            <a:r>
              <a:rPr lang="en-US" dirty="0" err="1">
                <a:latin typeface="Times New Roman"/>
                <a:ea typeface="Times New Roman"/>
              </a:rPr>
              <a:t>nonreflex</a:t>
            </a:r>
            <a:r>
              <a:rPr lang="en-US" dirty="0">
                <a:latin typeface="Times New Roman"/>
                <a:ea typeface="Times New Roman"/>
              </a:rPr>
              <a:t>) behavior in response to a stimulus acting as a reward or as a punishment . It is a method of shaping or eliciting any desired behavior or extinguishing any undesired behavior by using the principle that </a:t>
            </a:r>
            <a:r>
              <a:rPr lang="en-US" b="1" dirty="0">
                <a:latin typeface="Times New Roman"/>
                <a:ea typeface="Times New Roman"/>
              </a:rPr>
              <a:t>behavior is a function of its consequences</a:t>
            </a:r>
            <a:endParaRPr lang="ar-IQ" dirty="0"/>
          </a:p>
        </p:txBody>
      </p:sp>
    </p:spTree>
    <p:extLst>
      <p:ext uri="{BB962C8B-B14F-4D97-AF65-F5344CB8AC3E}">
        <p14:creationId xmlns:p14="http://schemas.microsoft.com/office/powerpoint/2010/main" val="250384361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1268</Words>
  <Application>Microsoft Office PowerPoint</Application>
  <PresentationFormat>عرض على الشاشة (3:4)‏</PresentationFormat>
  <Paragraphs>41</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BEHAVIORISM learning theory</vt:lpstr>
      <vt:lpstr>عرض تقديمي في PowerPoint</vt:lpstr>
      <vt:lpstr> Basic concepts </vt:lpstr>
      <vt:lpstr>عرض تقديمي في PowerPoint</vt:lpstr>
      <vt:lpstr>Reward , reinforcement , and punishment</vt:lpstr>
      <vt:lpstr>عرض تقديمي في PowerPoint</vt:lpstr>
      <vt:lpstr>عرض تقديمي في PowerPoint</vt:lpstr>
      <vt:lpstr>Classical conditioning </vt:lpstr>
      <vt:lpstr>Operant conditioning </vt:lpstr>
      <vt:lpstr>عرض تقديمي في PowerPoint</vt:lpstr>
      <vt:lpstr>عرض تقديمي في PowerPoint</vt:lpstr>
      <vt:lpstr>Cognitive-behavioral learning (Bandura)</vt:lpstr>
      <vt:lpstr>عرض تقديمي في PowerPoint</vt:lpstr>
      <vt:lpstr>Treatment techniques related to learning theory</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BEHAVIORISM learning theory</dc:title>
  <dc:creator>2014</dc:creator>
  <cp:lastModifiedBy>2014</cp:lastModifiedBy>
  <cp:revision>3</cp:revision>
  <dcterms:created xsi:type="dcterms:W3CDTF">2015-02-15T08:13:40Z</dcterms:created>
  <dcterms:modified xsi:type="dcterms:W3CDTF">2015-02-15T08:40:09Z</dcterms:modified>
</cp:coreProperties>
</file>