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24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22/12/1439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22/12/1439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22/12/1439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22/12/1439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22/12/1439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22/12/1439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22/12/1439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22/12/1439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22/12/1439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22/12/1439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22/12/1439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22/12/1439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772400" cy="1872208"/>
          </a:xfrm>
        </p:spPr>
        <p:txBody>
          <a:bodyPr/>
          <a:lstStyle/>
          <a:p>
            <a:pPr rtl="0"/>
            <a:r>
              <a:rPr lang="en-US" dirty="0" smtClean="0"/>
              <a:t>Management of somatic symptoms disorders</a:t>
            </a:r>
            <a:endParaRPr lang="ar-IQ" dirty="0"/>
          </a:p>
        </p:txBody>
      </p:sp>
      <p:sp>
        <p:nvSpPr>
          <p:cNvPr id="3" name="عنوان فرعي 2"/>
          <p:cNvSpPr>
            <a:spLocks noGrp="1"/>
          </p:cNvSpPr>
          <p:nvPr>
            <p:ph type="subTitle" idx="1"/>
          </p:nvPr>
        </p:nvSpPr>
        <p:spPr>
          <a:xfrm>
            <a:off x="1371600" y="2276872"/>
            <a:ext cx="6400800" cy="4581128"/>
          </a:xfrm>
        </p:spPr>
        <p:txBody>
          <a:bodyPr>
            <a:normAutofit fontScale="25000" lnSpcReduction="20000"/>
          </a:bodyPr>
          <a:lstStyle/>
          <a:p>
            <a:r>
              <a:rPr lang="en-US" sz="9800" dirty="0" smtClean="0"/>
              <a:t>General </a:t>
            </a:r>
            <a:r>
              <a:rPr lang="en-US" sz="9800" dirty="0" err="1" smtClean="0"/>
              <a:t>principles</a:t>
            </a:r>
            <a:r>
              <a:rPr lang="en-US" dirty="0" err="1" smtClean="0"/>
              <a:t>s</a:t>
            </a:r>
            <a:endParaRPr lang="en-US" dirty="0" smtClean="0"/>
          </a:p>
          <a:p>
            <a:pPr algn="l" rtl="0">
              <a:lnSpc>
                <a:spcPct val="115000"/>
              </a:lnSpc>
              <a:spcAft>
                <a:spcPts val="1000"/>
              </a:spcAft>
            </a:pPr>
            <a:r>
              <a:rPr lang="en-US" sz="9200" dirty="0" smtClean="0">
                <a:ea typeface="Calibri"/>
                <a:cs typeface="Arial"/>
              </a:rPr>
              <a:t>Early </a:t>
            </a:r>
            <a:r>
              <a:rPr lang="en-US" sz="9200" dirty="0">
                <a:ea typeface="Calibri"/>
                <a:cs typeface="Arial"/>
              </a:rPr>
              <a:t>identification and avoidance of multiple investigation and physical treatment is paramount.</a:t>
            </a:r>
          </a:p>
          <a:p>
            <a:pPr algn="l" rtl="0">
              <a:lnSpc>
                <a:spcPct val="115000"/>
              </a:lnSpc>
              <a:spcAft>
                <a:spcPts val="1000"/>
              </a:spcAft>
            </a:pPr>
            <a:r>
              <a:rPr lang="en-US" sz="9200" dirty="0" err="1" smtClean="0">
                <a:ea typeface="Calibri"/>
                <a:cs typeface="Arial"/>
              </a:rPr>
              <a:t>Enabiling</a:t>
            </a:r>
            <a:r>
              <a:rPr lang="en-US" sz="9200" dirty="0" smtClean="0">
                <a:ea typeface="Calibri"/>
                <a:cs typeface="Arial"/>
              </a:rPr>
              <a:t> </a:t>
            </a:r>
            <a:r>
              <a:rPr lang="en-US" sz="9200" dirty="0">
                <a:ea typeface="Calibri"/>
                <a:cs typeface="Arial"/>
              </a:rPr>
              <a:t>the patient to make the link between their emotional and physical symptoms is the key to success.</a:t>
            </a:r>
          </a:p>
          <a:p>
            <a:pPr algn="l" rtl="0">
              <a:lnSpc>
                <a:spcPct val="115000"/>
              </a:lnSpc>
              <a:spcAft>
                <a:spcPts val="1000"/>
              </a:spcAft>
            </a:pPr>
            <a:r>
              <a:rPr lang="en-US" sz="9200" dirty="0" smtClean="0">
                <a:ea typeface="Calibri"/>
                <a:cs typeface="Arial"/>
              </a:rPr>
              <a:t>physician </a:t>
            </a:r>
            <a:r>
              <a:rPr lang="en-US" sz="9200" dirty="0">
                <a:ea typeface="Calibri"/>
                <a:cs typeface="Arial"/>
              </a:rPr>
              <a:t>must simultaneously maintains an appropriate level of vigilance for undiagnosed physical illness while avoiding unnecessary tools and therapies.</a:t>
            </a:r>
          </a:p>
          <a:p>
            <a:pPr algn="l" rtl="0">
              <a:lnSpc>
                <a:spcPct val="115000"/>
              </a:lnSpc>
              <a:spcAft>
                <a:spcPts val="1000"/>
              </a:spcAft>
            </a:pPr>
            <a:r>
              <a:rPr lang="en-US" sz="9200" dirty="0" smtClean="0">
                <a:ea typeface="Calibri"/>
                <a:cs typeface="Arial"/>
              </a:rPr>
              <a:t>maintaining </a:t>
            </a:r>
            <a:r>
              <a:rPr lang="en-US" sz="9200" dirty="0">
                <a:ea typeface="Calibri"/>
                <a:cs typeface="Arial"/>
              </a:rPr>
              <a:t>an ongoing therapeutic alliance.</a:t>
            </a:r>
          </a:p>
          <a:p>
            <a:endParaRPr lang="ar-IQ" dirty="0"/>
          </a:p>
        </p:txBody>
      </p:sp>
    </p:spTree>
    <p:extLst>
      <p:ext uri="{BB962C8B-B14F-4D97-AF65-F5344CB8AC3E}">
        <p14:creationId xmlns:p14="http://schemas.microsoft.com/office/powerpoint/2010/main" val="4107114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lgn="l" rtl="0">
              <a:lnSpc>
                <a:spcPct val="115000"/>
              </a:lnSpc>
              <a:spcAft>
                <a:spcPts val="1000"/>
              </a:spcAft>
            </a:pPr>
            <a:r>
              <a:rPr lang="en-US" sz="2200" dirty="0" smtClean="0">
                <a:solidFill>
                  <a:prstClr val="black"/>
                </a:solidFill>
                <a:ea typeface="Calibri"/>
                <a:cs typeface="Arial"/>
              </a:rPr>
              <a:t> </a:t>
            </a:r>
            <a:r>
              <a:rPr lang="en-US" sz="2200" dirty="0">
                <a:solidFill>
                  <a:prstClr val="black"/>
                </a:solidFill>
                <a:ea typeface="Calibri"/>
                <a:cs typeface="Arial"/>
              </a:rPr>
              <a:t>a woman was offered the double-bind for a wound that had failed to heal in 4 years despite numerous surgical closures. Following this strategy the plastic surgeon told her that her wound should respond to a skin grafting procedure. If it did not, it would mean that her disorder was factitious in origin. The graft took place, and there was no recurrence of infection at 2-year follow-up. The strategy was successful in providing patients with a face-saving legitimization of both their illnesses and recoveries.</a:t>
            </a:r>
          </a:p>
          <a:p>
            <a:pPr algn="l" rtl="0"/>
            <a:endParaRPr lang="ar-IQ" dirty="0"/>
          </a:p>
        </p:txBody>
      </p:sp>
    </p:spTree>
    <p:extLst>
      <p:ext uri="{BB962C8B-B14F-4D97-AF65-F5344CB8AC3E}">
        <p14:creationId xmlns:p14="http://schemas.microsoft.com/office/powerpoint/2010/main" val="2739995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fontScale="77500" lnSpcReduction="20000"/>
          </a:bodyPr>
          <a:lstStyle/>
          <a:p>
            <a:pPr algn="l" rtl="0">
              <a:lnSpc>
                <a:spcPct val="115000"/>
              </a:lnSpc>
              <a:spcAft>
                <a:spcPts val="1000"/>
              </a:spcAft>
            </a:pPr>
            <a:r>
              <a:rPr lang="en-US" dirty="0" smtClean="0">
                <a:ea typeface="Calibri"/>
                <a:cs typeface="Arial"/>
              </a:rPr>
              <a:t>Strategy 2: </a:t>
            </a:r>
            <a:r>
              <a:rPr lang="en-US" dirty="0">
                <a:ea typeface="Calibri"/>
                <a:cs typeface="Arial"/>
              </a:rPr>
              <a:t>‘inexact interpretations', </a:t>
            </a:r>
            <a:endParaRPr lang="en-US" dirty="0" smtClean="0">
              <a:ea typeface="Calibri"/>
              <a:cs typeface="Arial"/>
            </a:endParaRPr>
          </a:p>
          <a:p>
            <a:pPr algn="l" rtl="0">
              <a:lnSpc>
                <a:spcPct val="115000"/>
              </a:lnSpc>
              <a:spcAft>
                <a:spcPts val="1000"/>
              </a:spcAft>
            </a:pPr>
            <a:r>
              <a:rPr lang="en-US" dirty="0" smtClean="0">
                <a:ea typeface="Calibri"/>
                <a:cs typeface="Arial"/>
              </a:rPr>
              <a:t> </a:t>
            </a:r>
            <a:r>
              <a:rPr lang="en-US" dirty="0">
                <a:ea typeface="Calibri"/>
                <a:cs typeface="Arial"/>
              </a:rPr>
              <a:t>suggesting a relationship between certain events or stressors, for example being abandoned, and emergence of factitious symptoms. It involves presenting a brief formulation of the problem to the patient, stopping short of overtly identifying the factitious origin. </a:t>
            </a:r>
            <a:endParaRPr lang="en-US" dirty="0" smtClean="0">
              <a:ea typeface="Calibri"/>
              <a:cs typeface="Arial"/>
            </a:endParaRPr>
          </a:p>
          <a:p>
            <a:pPr algn="l" rtl="0">
              <a:lnSpc>
                <a:spcPct val="115000"/>
              </a:lnSpc>
              <a:spcAft>
                <a:spcPts val="1000"/>
              </a:spcAft>
            </a:pPr>
            <a:r>
              <a:rPr lang="en-US" dirty="0" smtClean="0">
                <a:ea typeface="Calibri"/>
                <a:cs typeface="Arial"/>
              </a:rPr>
              <a:t>By </a:t>
            </a:r>
            <a:r>
              <a:rPr lang="en-US" dirty="0">
                <a:ea typeface="Calibri"/>
                <a:cs typeface="Arial"/>
              </a:rPr>
              <a:t>avoiding confrontation the doctor makes it safe for the patient to relinquish the symptom with a feeling of control.</a:t>
            </a:r>
          </a:p>
          <a:p>
            <a:pPr algn="l" rtl="0"/>
            <a:endParaRPr lang="ar-IQ" dirty="0"/>
          </a:p>
        </p:txBody>
      </p:sp>
    </p:spTree>
    <p:extLst>
      <p:ext uri="{BB962C8B-B14F-4D97-AF65-F5344CB8AC3E}">
        <p14:creationId xmlns:p14="http://schemas.microsoft.com/office/powerpoint/2010/main" val="1464607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l" rtl="0"/>
            <a:endParaRPr lang="en-US" dirty="0" smtClean="0"/>
          </a:p>
          <a:p>
            <a:pPr algn="l" rtl="0"/>
            <a:endParaRPr lang="en-US" dirty="0"/>
          </a:p>
          <a:p>
            <a:pPr algn="l" rtl="0"/>
            <a:endParaRPr lang="en-US" dirty="0" smtClean="0"/>
          </a:p>
          <a:p>
            <a:pPr marL="0" indent="0" algn="l" rtl="0">
              <a:buNone/>
            </a:pPr>
            <a:r>
              <a:rPr lang="en-US" sz="6000" smtClean="0"/>
              <a:t>                </a:t>
            </a:r>
            <a:r>
              <a:rPr lang="en-US" sz="6000" dirty="0" smtClean="0"/>
              <a:t>THANKS</a:t>
            </a:r>
            <a:endParaRPr lang="ar-IQ" sz="6000" dirty="0"/>
          </a:p>
        </p:txBody>
      </p:sp>
    </p:spTree>
    <p:extLst>
      <p:ext uri="{BB962C8B-B14F-4D97-AF65-F5344CB8AC3E}">
        <p14:creationId xmlns:p14="http://schemas.microsoft.com/office/powerpoint/2010/main" val="2734286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marL="0" indent="0" algn="l" rtl="0">
              <a:lnSpc>
                <a:spcPct val="115000"/>
              </a:lnSpc>
              <a:spcAft>
                <a:spcPts val="1000"/>
              </a:spcAft>
              <a:buNone/>
            </a:pPr>
            <a:r>
              <a:rPr lang="en-US" dirty="0" smtClean="0">
                <a:ea typeface="Calibri"/>
                <a:cs typeface="Arial"/>
              </a:rPr>
              <a:t> </a:t>
            </a:r>
            <a:r>
              <a:rPr lang="en-US" dirty="0">
                <a:ea typeface="Calibri"/>
                <a:cs typeface="Arial"/>
              </a:rPr>
              <a:t>Adopting ‘caring rather than curing as the goal’ is </a:t>
            </a:r>
            <a:r>
              <a:rPr lang="en-US" dirty="0" smtClean="0">
                <a:ea typeface="Calibri"/>
                <a:cs typeface="Arial"/>
              </a:rPr>
              <a:t>useful.</a:t>
            </a:r>
          </a:p>
          <a:p>
            <a:pPr marL="0" indent="0" algn="l" rtl="0">
              <a:lnSpc>
                <a:spcPct val="115000"/>
              </a:lnSpc>
              <a:spcAft>
                <a:spcPts val="1000"/>
              </a:spcAft>
              <a:buNone/>
            </a:pPr>
            <a:r>
              <a:rPr lang="en-US" dirty="0" smtClean="0">
                <a:ea typeface="Calibri"/>
                <a:cs typeface="Arial"/>
              </a:rPr>
              <a:t> providing a positive explanation for the symptoms, without dismissing them.</a:t>
            </a:r>
          </a:p>
          <a:p>
            <a:pPr marL="0" indent="0" algn="l" rtl="0">
              <a:lnSpc>
                <a:spcPct val="115000"/>
              </a:lnSpc>
              <a:spcAft>
                <a:spcPts val="1000"/>
              </a:spcAft>
              <a:buNone/>
            </a:pPr>
            <a:r>
              <a:rPr lang="en-US" dirty="0" smtClean="0">
                <a:ea typeface="Calibri"/>
                <a:cs typeface="Arial"/>
              </a:rPr>
              <a:t> Symptoms </a:t>
            </a:r>
            <a:r>
              <a:rPr lang="en-US" dirty="0">
                <a:ea typeface="Calibri"/>
                <a:cs typeface="Arial"/>
              </a:rPr>
              <a:t>are to be seen as real and the physician has to appear as one who is keen to explore all possibilities for symptom removal. “I am more sick than my doctors think”</a:t>
            </a:r>
          </a:p>
          <a:p>
            <a:pPr marL="0" indent="0" algn="l" rtl="0">
              <a:lnSpc>
                <a:spcPct val="115000"/>
              </a:lnSpc>
              <a:spcAft>
                <a:spcPts val="1000"/>
              </a:spcAft>
              <a:buNone/>
            </a:pPr>
            <a:r>
              <a:rPr lang="en-US" dirty="0">
                <a:ea typeface="Calibri"/>
                <a:cs typeface="Arial"/>
              </a:rPr>
              <a:t> </a:t>
            </a:r>
          </a:p>
          <a:p>
            <a:pPr marL="0" indent="0" algn="l" rtl="0">
              <a:lnSpc>
                <a:spcPct val="115000"/>
              </a:lnSpc>
              <a:spcAft>
                <a:spcPts val="1000"/>
              </a:spcAft>
              <a:buNone/>
            </a:pPr>
            <a:r>
              <a:rPr lang="en-US" dirty="0" smtClean="0">
                <a:ea typeface="Calibri"/>
                <a:cs typeface="Arial"/>
              </a:rPr>
              <a:t> Ensuring </a:t>
            </a:r>
            <a:r>
              <a:rPr lang="en-US" dirty="0">
                <a:ea typeface="Calibri"/>
                <a:cs typeface="Arial"/>
              </a:rPr>
              <a:t>regular follow-u p (and not ‘symptom-driven’ visits).</a:t>
            </a:r>
          </a:p>
          <a:p>
            <a:pPr marL="0" indent="0" algn="l" rtl="0">
              <a:lnSpc>
                <a:spcPct val="115000"/>
              </a:lnSpc>
              <a:spcAft>
                <a:spcPts val="1000"/>
              </a:spcAft>
              <a:buNone/>
            </a:pPr>
            <a:r>
              <a:rPr lang="en-US" dirty="0" smtClean="0">
                <a:ea typeface="Calibri"/>
                <a:cs typeface="Arial"/>
              </a:rPr>
              <a:t>Treating </a:t>
            </a:r>
            <a:r>
              <a:rPr lang="en-US" dirty="0">
                <a:ea typeface="Calibri"/>
                <a:cs typeface="Arial"/>
              </a:rPr>
              <a:t>mood or anxiety disorders .</a:t>
            </a:r>
          </a:p>
          <a:p>
            <a:endParaRPr lang="ar-IQ" dirty="0"/>
          </a:p>
        </p:txBody>
      </p:sp>
    </p:spTree>
    <p:extLst>
      <p:ext uri="{BB962C8B-B14F-4D97-AF65-F5344CB8AC3E}">
        <p14:creationId xmlns:p14="http://schemas.microsoft.com/office/powerpoint/2010/main" val="224847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marL="0" indent="0" algn="l" rtl="0">
              <a:lnSpc>
                <a:spcPct val="115000"/>
              </a:lnSpc>
              <a:spcAft>
                <a:spcPts val="1000"/>
              </a:spcAft>
              <a:buNone/>
            </a:pPr>
            <a:r>
              <a:rPr lang="en-US" dirty="0" smtClean="0">
                <a:ea typeface="Calibri"/>
                <a:cs typeface="Arial"/>
              </a:rPr>
              <a:t> </a:t>
            </a:r>
            <a:r>
              <a:rPr lang="en-US" dirty="0">
                <a:ea typeface="Calibri"/>
                <a:cs typeface="Arial"/>
              </a:rPr>
              <a:t>Minimizing </a:t>
            </a:r>
            <a:r>
              <a:rPr lang="en-US" dirty="0" err="1" smtClean="0">
                <a:ea typeface="Calibri"/>
                <a:cs typeface="Arial"/>
              </a:rPr>
              <a:t>polypharmacy</a:t>
            </a:r>
            <a:r>
              <a:rPr lang="en-US" dirty="0" smtClean="0">
                <a:latin typeface="Arial"/>
                <a:ea typeface="Calibri"/>
                <a:cs typeface="Arial"/>
              </a:rPr>
              <a:t> </a:t>
            </a:r>
          </a:p>
          <a:p>
            <a:pPr marL="0" indent="0" algn="l" rtl="0">
              <a:lnSpc>
                <a:spcPct val="115000"/>
              </a:lnSpc>
              <a:spcAft>
                <a:spcPts val="1000"/>
              </a:spcAft>
              <a:buNone/>
            </a:pPr>
            <a:r>
              <a:rPr lang="ar-IQ" dirty="0" smtClean="0">
                <a:ea typeface="Calibri"/>
              </a:rPr>
              <a:t>“</a:t>
            </a:r>
            <a:r>
              <a:rPr lang="en-US" dirty="0">
                <a:ea typeface="Calibri"/>
                <a:cs typeface="Arial"/>
              </a:rPr>
              <a:t>Writing prescriptions is easy, understanding people hard</a:t>
            </a:r>
            <a:r>
              <a:rPr lang="ar-IQ" dirty="0" smtClean="0">
                <a:ea typeface="Calibri"/>
              </a:rPr>
              <a:t>!”</a:t>
            </a:r>
            <a:r>
              <a:rPr lang="ar-IQ" dirty="0" smtClean="0">
                <a:ea typeface="Calibri"/>
                <a:cs typeface="Arial"/>
              </a:rPr>
              <a:t> </a:t>
            </a:r>
            <a:r>
              <a:rPr lang="en-US" dirty="0">
                <a:ea typeface="Calibri"/>
                <a:cs typeface="Arial"/>
              </a:rPr>
              <a:t> </a:t>
            </a:r>
          </a:p>
          <a:p>
            <a:pPr marL="0" indent="0" algn="l" rtl="0">
              <a:lnSpc>
                <a:spcPct val="115000"/>
              </a:lnSpc>
              <a:spcAft>
                <a:spcPts val="1000"/>
              </a:spcAft>
              <a:buNone/>
            </a:pPr>
            <a:r>
              <a:rPr lang="en-US" dirty="0" smtClean="0">
                <a:ea typeface="Calibri"/>
                <a:cs typeface="Arial"/>
              </a:rPr>
              <a:t> </a:t>
            </a:r>
            <a:r>
              <a:rPr lang="en-US" dirty="0">
                <a:ea typeface="Calibri"/>
                <a:cs typeface="Arial"/>
              </a:rPr>
              <a:t>Providing specific therapy (</a:t>
            </a:r>
            <a:r>
              <a:rPr lang="en-US" dirty="0" err="1">
                <a:ea typeface="Calibri"/>
                <a:cs typeface="Arial"/>
              </a:rPr>
              <a:t>eg</a:t>
            </a:r>
            <a:r>
              <a:rPr lang="en-US" dirty="0">
                <a:ea typeface="Calibri"/>
                <a:cs typeface="Arial"/>
              </a:rPr>
              <a:t>: physiotherapy to reduce </a:t>
            </a:r>
            <a:r>
              <a:rPr lang="en-US" dirty="0" err="1" smtClean="0">
                <a:ea typeface="Calibri"/>
                <a:cs typeface="Arial"/>
              </a:rPr>
              <a:t>musculo</a:t>
            </a:r>
            <a:r>
              <a:rPr lang="en-US" dirty="0" smtClean="0">
                <a:ea typeface="Calibri"/>
                <a:cs typeface="Arial"/>
              </a:rPr>
              <a:t>-skeletal </a:t>
            </a:r>
            <a:r>
              <a:rPr lang="en-US" dirty="0" smtClean="0">
                <a:ea typeface="Calibri"/>
                <a:cs typeface="Arial"/>
              </a:rPr>
              <a:t>pain)</a:t>
            </a:r>
            <a:endParaRPr lang="en-US" dirty="0">
              <a:ea typeface="Calibri"/>
              <a:cs typeface="Arial"/>
            </a:endParaRPr>
          </a:p>
          <a:p>
            <a:pPr marL="0" indent="0" algn="l" rtl="0">
              <a:lnSpc>
                <a:spcPct val="115000"/>
              </a:lnSpc>
              <a:spcAft>
                <a:spcPts val="1000"/>
              </a:spcAft>
              <a:buNone/>
            </a:pPr>
            <a:r>
              <a:rPr lang="en-US" dirty="0" smtClean="0">
                <a:ea typeface="Calibri"/>
                <a:cs typeface="Arial"/>
              </a:rPr>
              <a:t> Emphasizing </a:t>
            </a:r>
            <a:r>
              <a:rPr lang="en-US" dirty="0">
                <a:ea typeface="Calibri"/>
                <a:cs typeface="Arial"/>
              </a:rPr>
              <a:t>doctor- patient </a:t>
            </a:r>
            <a:r>
              <a:rPr lang="en-US" dirty="0" smtClean="0">
                <a:ea typeface="Calibri"/>
                <a:cs typeface="Arial"/>
              </a:rPr>
              <a:t>relationship</a:t>
            </a:r>
          </a:p>
          <a:p>
            <a:pPr marL="0" indent="0" algn="l" rtl="0">
              <a:lnSpc>
                <a:spcPct val="115000"/>
              </a:lnSpc>
              <a:spcAft>
                <a:spcPts val="1000"/>
              </a:spcAft>
              <a:buNone/>
            </a:pPr>
            <a:r>
              <a:rPr lang="en-US" dirty="0" smtClean="0">
                <a:ea typeface="Calibri"/>
                <a:cs typeface="Arial"/>
              </a:rPr>
              <a:t> Recognizing counter-transference </a:t>
            </a:r>
          </a:p>
          <a:p>
            <a:pPr marL="0" indent="0" algn="l" rtl="0">
              <a:lnSpc>
                <a:spcPct val="115000"/>
              </a:lnSpc>
              <a:spcAft>
                <a:spcPts val="1000"/>
              </a:spcAft>
              <a:buNone/>
            </a:pPr>
            <a:r>
              <a:rPr lang="en-US" dirty="0" smtClean="0">
                <a:ea typeface="Calibri"/>
                <a:cs typeface="Arial"/>
              </a:rPr>
              <a:t> </a:t>
            </a:r>
            <a:r>
              <a:rPr lang="en-US" dirty="0">
                <a:ea typeface="Calibri"/>
                <a:cs typeface="Arial"/>
              </a:rPr>
              <a:t>Suggestions and reassurance</a:t>
            </a:r>
          </a:p>
          <a:p>
            <a:endParaRPr lang="ar-IQ" dirty="0"/>
          </a:p>
        </p:txBody>
      </p:sp>
    </p:spTree>
    <p:extLst>
      <p:ext uri="{BB962C8B-B14F-4D97-AF65-F5344CB8AC3E}">
        <p14:creationId xmlns:p14="http://schemas.microsoft.com/office/powerpoint/2010/main" val="2206420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marL="0" indent="0" algn="l" rtl="0">
              <a:lnSpc>
                <a:spcPct val="115000"/>
              </a:lnSpc>
              <a:spcAft>
                <a:spcPts val="1000"/>
              </a:spcAft>
              <a:buNone/>
            </a:pPr>
            <a:r>
              <a:rPr lang="en-US" dirty="0" smtClean="0">
                <a:ea typeface="Calibri"/>
                <a:cs typeface="Arial"/>
              </a:rPr>
              <a:t> </a:t>
            </a:r>
            <a:r>
              <a:rPr lang="en-US" dirty="0">
                <a:ea typeface="Calibri"/>
                <a:cs typeface="Arial"/>
              </a:rPr>
              <a:t>focuses on dysfunctional neurotransmission and brain circuits which are influenced by external stressors and internal conflicts leading on to symptoms </a:t>
            </a:r>
            <a:endParaRPr lang="en-US" dirty="0" smtClean="0">
              <a:ea typeface="Calibri"/>
              <a:cs typeface="Arial"/>
            </a:endParaRPr>
          </a:p>
          <a:p>
            <a:pPr marL="0" indent="0" algn="l" rtl="0">
              <a:lnSpc>
                <a:spcPct val="115000"/>
              </a:lnSpc>
              <a:spcAft>
                <a:spcPts val="1000"/>
              </a:spcAft>
              <a:buNone/>
            </a:pPr>
            <a:r>
              <a:rPr lang="en-US" dirty="0" err="1" smtClean="0">
                <a:ea typeface="Calibri"/>
                <a:cs typeface="Arial"/>
              </a:rPr>
              <a:t>referal</a:t>
            </a:r>
            <a:r>
              <a:rPr lang="en-US" dirty="0" smtClean="0">
                <a:ea typeface="Calibri"/>
                <a:cs typeface="Arial"/>
              </a:rPr>
              <a:t> </a:t>
            </a:r>
            <a:r>
              <a:rPr lang="en-US" dirty="0">
                <a:ea typeface="Calibri"/>
                <a:cs typeface="Arial"/>
              </a:rPr>
              <a:t>to psychiatrist may be prefaced by stating that the cause for the medical symptoms have not been found and that in similar cases ,</a:t>
            </a:r>
            <a:r>
              <a:rPr lang="en-US" dirty="0" err="1">
                <a:ea typeface="Calibri"/>
                <a:cs typeface="Arial"/>
              </a:rPr>
              <a:t>assessement</a:t>
            </a:r>
            <a:r>
              <a:rPr lang="en-US" dirty="0">
                <a:ea typeface="Calibri"/>
                <a:cs typeface="Arial"/>
              </a:rPr>
              <a:t> of the role of stress by medical </a:t>
            </a:r>
            <a:r>
              <a:rPr lang="en-US" dirty="0" smtClean="0">
                <a:ea typeface="Calibri"/>
                <a:cs typeface="Arial"/>
              </a:rPr>
              <a:t>psychiatrist is required</a:t>
            </a:r>
            <a:endParaRPr lang="en-US" dirty="0">
              <a:ea typeface="Calibri"/>
              <a:cs typeface="Arial"/>
            </a:endParaRPr>
          </a:p>
          <a:p>
            <a:pPr marL="0" indent="0" algn="l" rtl="0">
              <a:lnSpc>
                <a:spcPct val="115000"/>
              </a:lnSpc>
              <a:spcAft>
                <a:spcPts val="1000"/>
              </a:spcAft>
              <a:buNone/>
            </a:pPr>
            <a:r>
              <a:rPr lang="en-US" dirty="0" err="1" smtClean="0">
                <a:ea typeface="Calibri"/>
                <a:cs typeface="Arial"/>
              </a:rPr>
              <a:t>Encourge</a:t>
            </a:r>
            <a:r>
              <a:rPr lang="en-US" dirty="0" smtClean="0">
                <a:ea typeface="Calibri"/>
                <a:cs typeface="Arial"/>
              </a:rPr>
              <a:t> </a:t>
            </a:r>
            <a:r>
              <a:rPr lang="en-US" dirty="0">
                <a:ea typeface="Calibri"/>
                <a:cs typeface="Arial"/>
              </a:rPr>
              <a:t>the patients to remain active and limit the effect of target </a:t>
            </a:r>
            <a:r>
              <a:rPr lang="en-US" dirty="0" smtClean="0">
                <a:ea typeface="Calibri"/>
                <a:cs typeface="Arial"/>
              </a:rPr>
              <a:t>symptoms on </a:t>
            </a:r>
            <a:r>
              <a:rPr lang="en-US" dirty="0">
                <a:ea typeface="Calibri"/>
                <a:cs typeface="Arial"/>
              </a:rPr>
              <a:t>the quality of life and daily functioning.</a:t>
            </a:r>
          </a:p>
          <a:p>
            <a:pPr marL="0" indent="0" algn="l" rtl="0">
              <a:lnSpc>
                <a:spcPct val="115000"/>
              </a:lnSpc>
              <a:spcAft>
                <a:spcPts val="1000"/>
              </a:spcAft>
              <a:buNone/>
            </a:pPr>
            <a:r>
              <a:rPr lang="en-US" dirty="0" smtClean="0">
                <a:ea typeface="Calibri"/>
                <a:cs typeface="Arial"/>
              </a:rPr>
              <a:t> </a:t>
            </a:r>
            <a:r>
              <a:rPr lang="en-US" dirty="0">
                <a:ea typeface="Calibri"/>
                <a:cs typeface="Arial"/>
              </a:rPr>
              <a:t>antidepressants, </a:t>
            </a:r>
            <a:r>
              <a:rPr lang="en-US" dirty="0" err="1">
                <a:ea typeface="Calibri"/>
                <a:cs typeface="Arial"/>
              </a:rPr>
              <a:t>antiepileptics</a:t>
            </a:r>
            <a:r>
              <a:rPr lang="en-US" dirty="0">
                <a:ea typeface="Calibri"/>
                <a:cs typeface="Arial"/>
              </a:rPr>
              <a:t>, antipsychotics, and natural </a:t>
            </a:r>
            <a:r>
              <a:rPr lang="en-US" dirty="0" smtClean="0">
                <a:ea typeface="Calibri"/>
                <a:cs typeface="Arial"/>
              </a:rPr>
              <a:t>products, </a:t>
            </a:r>
            <a:r>
              <a:rPr lang="en-US" dirty="0">
                <a:ea typeface="Calibri"/>
                <a:cs typeface="Arial"/>
              </a:rPr>
              <a:t> </a:t>
            </a:r>
            <a:r>
              <a:rPr lang="en-US" dirty="0" smtClean="0">
                <a:ea typeface="Calibri"/>
                <a:cs typeface="Arial"/>
              </a:rPr>
              <a:t>e</a:t>
            </a:r>
            <a:r>
              <a:rPr lang="en-US" dirty="0" smtClean="0">
                <a:ea typeface="Calibri"/>
                <a:cs typeface="Arial"/>
              </a:rPr>
              <a:t>ffectiveness of these  </a:t>
            </a:r>
            <a:r>
              <a:rPr lang="en-US" dirty="0">
                <a:ea typeface="Calibri"/>
                <a:cs typeface="Arial"/>
              </a:rPr>
              <a:t>has limited support</a:t>
            </a:r>
            <a:r>
              <a:rPr lang="ar-IQ" dirty="0">
                <a:ea typeface="Calibri"/>
              </a:rPr>
              <a:t>.</a:t>
            </a:r>
            <a:endParaRPr lang="en-US" dirty="0">
              <a:ea typeface="Calibri"/>
              <a:cs typeface="Arial"/>
            </a:endParaRPr>
          </a:p>
          <a:p>
            <a:pPr algn="l" rtl="0"/>
            <a:endParaRPr lang="ar-IQ" dirty="0"/>
          </a:p>
        </p:txBody>
      </p:sp>
    </p:spTree>
    <p:extLst>
      <p:ext uri="{BB962C8B-B14F-4D97-AF65-F5344CB8AC3E}">
        <p14:creationId xmlns:p14="http://schemas.microsoft.com/office/powerpoint/2010/main" val="2131745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342900" lvl="0" indent="-342900" rtl="0">
              <a:lnSpc>
                <a:spcPct val="115000"/>
              </a:lnSpc>
              <a:spcBef>
                <a:spcPct val="20000"/>
              </a:spcBef>
              <a:spcAft>
                <a:spcPts val="1000"/>
              </a:spcAft>
            </a:pPr>
            <a:r>
              <a:rPr lang="en-US" sz="3200" dirty="0">
                <a:solidFill>
                  <a:prstClr val="black"/>
                </a:solidFill>
                <a:ea typeface="Calibri"/>
                <a:cs typeface="Arial"/>
              </a:rPr>
              <a:t>Somatic symptoms disorder(somatization)</a:t>
            </a:r>
            <a:br>
              <a:rPr lang="en-US" sz="3200" dirty="0">
                <a:solidFill>
                  <a:prstClr val="black"/>
                </a:solidFill>
                <a:ea typeface="Calibri"/>
                <a:cs typeface="Arial"/>
              </a:rPr>
            </a:br>
            <a:endParaRPr lang="ar-IQ" dirty="0"/>
          </a:p>
        </p:txBody>
      </p:sp>
      <p:sp>
        <p:nvSpPr>
          <p:cNvPr id="3" name="عنصر نائب للمحتوى 2"/>
          <p:cNvSpPr>
            <a:spLocks noGrp="1"/>
          </p:cNvSpPr>
          <p:nvPr>
            <p:ph idx="1"/>
          </p:nvPr>
        </p:nvSpPr>
        <p:spPr/>
        <p:txBody>
          <a:bodyPr>
            <a:normAutofit/>
          </a:bodyPr>
          <a:lstStyle/>
          <a:p>
            <a:pPr algn="l" rtl="0">
              <a:lnSpc>
                <a:spcPct val="115000"/>
              </a:lnSpc>
              <a:spcAft>
                <a:spcPts val="1000"/>
              </a:spcAft>
            </a:pPr>
            <a:r>
              <a:rPr lang="en-GB" dirty="0" smtClean="0">
                <a:ea typeface="Calibri"/>
                <a:cs typeface="Arial"/>
              </a:rPr>
              <a:t>the </a:t>
            </a:r>
            <a:r>
              <a:rPr lang="en-GB" dirty="0">
                <a:ea typeface="Calibri"/>
                <a:cs typeface="Arial"/>
              </a:rPr>
              <a:t>goal of treatment is to provide care for the patient but not </a:t>
            </a:r>
            <a:r>
              <a:rPr lang="en-GB" dirty="0" smtClean="0">
                <a:ea typeface="Calibri"/>
                <a:cs typeface="Arial"/>
              </a:rPr>
              <a:t> </a:t>
            </a:r>
            <a:r>
              <a:rPr lang="en-GB" dirty="0">
                <a:ea typeface="Calibri"/>
                <a:cs typeface="Arial"/>
              </a:rPr>
              <a:t>on curing the disease.</a:t>
            </a:r>
            <a:endParaRPr lang="en-US" dirty="0">
              <a:ea typeface="Calibri"/>
              <a:cs typeface="Arial"/>
            </a:endParaRPr>
          </a:p>
          <a:p>
            <a:pPr algn="l" rtl="0">
              <a:lnSpc>
                <a:spcPct val="115000"/>
              </a:lnSpc>
              <a:spcAft>
                <a:spcPts val="1000"/>
              </a:spcAft>
            </a:pPr>
            <a:r>
              <a:rPr lang="en-GB" dirty="0">
                <a:ea typeface="Calibri"/>
                <a:cs typeface="Arial"/>
              </a:rPr>
              <a:t>The best treatment occurs in the context of a long term relationship with an empathetic primary care provider </a:t>
            </a:r>
            <a:endParaRPr lang="en-US" dirty="0">
              <a:ea typeface="Calibri"/>
              <a:cs typeface="Arial"/>
            </a:endParaRPr>
          </a:p>
          <a:p>
            <a:endParaRPr lang="ar-IQ" dirty="0"/>
          </a:p>
        </p:txBody>
      </p:sp>
    </p:spTree>
    <p:extLst>
      <p:ext uri="{BB962C8B-B14F-4D97-AF65-F5344CB8AC3E}">
        <p14:creationId xmlns:p14="http://schemas.microsoft.com/office/powerpoint/2010/main" val="1041758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IQ" sz="2000" dirty="0"/>
          </a:p>
        </p:txBody>
      </p:sp>
      <p:sp>
        <p:nvSpPr>
          <p:cNvPr id="3" name="عنصر نائب للمحتوى 2"/>
          <p:cNvSpPr>
            <a:spLocks noGrp="1"/>
          </p:cNvSpPr>
          <p:nvPr>
            <p:ph idx="1"/>
          </p:nvPr>
        </p:nvSpPr>
        <p:spPr/>
        <p:txBody>
          <a:bodyPr>
            <a:normAutofit fontScale="62500" lnSpcReduction="20000"/>
          </a:bodyPr>
          <a:lstStyle/>
          <a:p>
            <a:pPr marL="0" indent="0" algn="l" rtl="0">
              <a:lnSpc>
                <a:spcPct val="115000"/>
              </a:lnSpc>
              <a:spcAft>
                <a:spcPts val="1000"/>
              </a:spcAft>
              <a:buNone/>
            </a:pPr>
            <a:r>
              <a:rPr lang="en-GB" dirty="0" smtClean="0">
                <a:ea typeface="Calibri"/>
                <a:cs typeface="Arial"/>
              </a:rPr>
              <a:t>allow </a:t>
            </a:r>
            <a:r>
              <a:rPr lang="en-GB" dirty="0">
                <a:ea typeface="Calibri"/>
                <a:cs typeface="Arial"/>
              </a:rPr>
              <a:t>the patient to maintain the sick role.</a:t>
            </a:r>
            <a:endParaRPr lang="en-US" dirty="0">
              <a:ea typeface="Calibri"/>
              <a:cs typeface="Arial"/>
            </a:endParaRPr>
          </a:p>
          <a:p>
            <a:pPr marL="0" indent="0" algn="l" rtl="0">
              <a:lnSpc>
                <a:spcPct val="115000"/>
              </a:lnSpc>
              <a:spcAft>
                <a:spcPts val="1000"/>
              </a:spcAft>
              <a:buNone/>
            </a:pPr>
            <a:r>
              <a:rPr lang="en-GB" dirty="0" smtClean="0">
                <a:ea typeface="Calibri"/>
                <a:cs typeface="Arial"/>
              </a:rPr>
              <a:t>schedule </a:t>
            </a:r>
            <a:r>
              <a:rPr lang="en-GB" dirty="0">
                <a:ea typeface="Calibri"/>
                <a:cs typeface="Arial"/>
              </a:rPr>
              <a:t>regular follow-up appointments of a set length.</a:t>
            </a:r>
            <a:endParaRPr lang="en-US" dirty="0">
              <a:ea typeface="Calibri"/>
              <a:cs typeface="Arial"/>
            </a:endParaRPr>
          </a:p>
          <a:p>
            <a:pPr marL="0" indent="0" algn="l" rtl="0">
              <a:lnSpc>
                <a:spcPct val="115000"/>
              </a:lnSpc>
              <a:spcAft>
                <a:spcPts val="1000"/>
              </a:spcAft>
              <a:buNone/>
            </a:pPr>
            <a:r>
              <a:rPr lang="en-GB" dirty="0" smtClean="0">
                <a:ea typeface="Calibri"/>
                <a:cs typeface="Arial"/>
              </a:rPr>
              <a:t>set </a:t>
            </a:r>
            <a:r>
              <a:rPr lang="en-GB" dirty="0">
                <a:ea typeface="Calibri"/>
                <a:cs typeface="Arial"/>
              </a:rPr>
              <a:t>the agenda of the visit.</a:t>
            </a:r>
            <a:endParaRPr lang="en-US" dirty="0">
              <a:ea typeface="Calibri"/>
              <a:cs typeface="Arial"/>
            </a:endParaRPr>
          </a:p>
          <a:p>
            <a:pPr marL="0" indent="0" algn="l" rtl="0">
              <a:lnSpc>
                <a:spcPct val="115000"/>
              </a:lnSpc>
              <a:spcAft>
                <a:spcPts val="1000"/>
              </a:spcAft>
              <a:buNone/>
            </a:pPr>
            <a:r>
              <a:rPr lang="en-GB" dirty="0" smtClean="0">
                <a:ea typeface="Calibri"/>
                <a:cs typeface="Arial"/>
              </a:rPr>
              <a:t>do </a:t>
            </a:r>
            <a:r>
              <a:rPr lang="en-GB" dirty="0">
                <a:ea typeface="Calibri"/>
                <a:cs typeface="Arial"/>
              </a:rPr>
              <a:t>no more and no less for the somatic patient than for any other patient.</a:t>
            </a:r>
            <a:endParaRPr lang="en-US" dirty="0">
              <a:ea typeface="Calibri"/>
              <a:cs typeface="Arial"/>
            </a:endParaRPr>
          </a:p>
          <a:p>
            <a:pPr marL="0" indent="0" algn="l" rtl="0">
              <a:lnSpc>
                <a:spcPct val="115000"/>
              </a:lnSpc>
              <a:spcAft>
                <a:spcPts val="1000"/>
              </a:spcAft>
              <a:buNone/>
            </a:pPr>
            <a:r>
              <a:rPr lang="en-GB" dirty="0" smtClean="0">
                <a:ea typeface="Calibri"/>
                <a:cs typeface="Arial"/>
              </a:rPr>
              <a:t>set </a:t>
            </a:r>
            <a:r>
              <a:rPr lang="en-GB" dirty="0">
                <a:ea typeface="Calibri"/>
                <a:cs typeface="Arial"/>
              </a:rPr>
              <a:t>limits on contacts outside of visit time.</a:t>
            </a:r>
            <a:endParaRPr lang="en-US" dirty="0">
              <a:ea typeface="Calibri"/>
              <a:cs typeface="Arial"/>
            </a:endParaRPr>
          </a:p>
          <a:p>
            <a:pPr marL="0" indent="0" algn="l" rtl="0">
              <a:lnSpc>
                <a:spcPct val="115000"/>
              </a:lnSpc>
              <a:spcAft>
                <a:spcPts val="1000"/>
              </a:spcAft>
              <a:buNone/>
            </a:pPr>
            <a:r>
              <a:rPr lang="en-GB" dirty="0" smtClean="0">
                <a:ea typeface="Calibri"/>
                <a:cs typeface="Arial"/>
              </a:rPr>
              <a:t>introduce </a:t>
            </a:r>
            <a:r>
              <a:rPr lang="en-GB" dirty="0">
                <a:ea typeface="Calibri"/>
                <a:cs typeface="Arial"/>
              </a:rPr>
              <a:t>psychosocial issues </a:t>
            </a:r>
            <a:r>
              <a:rPr lang="en-GB" b="1" dirty="0" err="1">
                <a:ea typeface="Calibri"/>
                <a:cs typeface="Arial"/>
              </a:rPr>
              <a:t>slowly</a:t>
            </a:r>
            <a:r>
              <a:rPr lang="en-GB" dirty="0" err="1">
                <a:ea typeface="Calibri"/>
                <a:cs typeface="Arial"/>
              </a:rPr>
              <a:t>,using</a:t>
            </a:r>
            <a:r>
              <a:rPr lang="en-GB" dirty="0">
                <a:ea typeface="Calibri"/>
                <a:cs typeface="Arial"/>
              </a:rPr>
              <a:t> stress or mind-body </a:t>
            </a:r>
            <a:r>
              <a:rPr lang="en-GB" dirty="0" smtClean="0">
                <a:ea typeface="Calibri"/>
                <a:cs typeface="Arial"/>
              </a:rPr>
              <a:t>language.</a:t>
            </a:r>
            <a:endParaRPr lang="en-US" dirty="0">
              <a:ea typeface="Calibri"/>
              <a:cs typeface="Arial"/>
            </a:endParaRPr>
          </a:p>
          <a:p>
            <a:pPr marL="0" indent="0" algn="l" rtl="0">
              <a:lnSpc>
                <a:spcPct val="115000"/>
              </a:lnSpc>
              <a:spcAft>
                <a:spcPts val="1000"/>
              </a:spcAft>
              <a:buNone/>
            </a:pPr>
            <a:r>
              <a:rPr lang="en-GB" dirty="0" smtClean="0">
                <a:ea typeface="Calibri"/>
                <a:cs typeface="Arial"/>
              </a:rPr>
              <a:t>minimizing </a:t>
            </a:r>
            <a:r>
              <a:rPr lang="en-GB" dirty="0">
                <a:ea typeface="Calibri"/>
                <a:cs typeface="Arial"/>
              </a:rPr>
              <a:t>unnecessary investigation and prevent iatrogenic complication </a:t>
            </a:r>
            <a:r>
              <a:rPr lang="en-GB" dirty="0" smtClean="0">
                <a:ea typeface="Calibri"/>
                <a:cs typeface="Arial"/>
              </a:rPr>
              <a:t>.</a:t>
            </a:r>
            <a:endParaRPr lang="en-US" dirty="0">
              <a:ea typeface="Calibri"/>
              <a:cs typeface="Arial"/>
            </a:endParaRPr>
          </a:p>
          <a:p>
            <a:pPr algn="l" rtl="0"/>
            <a:endParaRPr lang="ar-IQ" dirty="0"/>
          </a:p>
        </p:txBody>
      </p:sp>
    </p:spTree>
    <p:extLst>
      <p:ext uri="{BB962C8B-B14F-4D97-AF65-F5344CB8AC3E}">
        <p14:creationId xmlns:p14="http://schemas.microsoft.com/office/powerpoint/2010/main" val="2929429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lvl="0" indent="-342900" rtl="0">
              <a:lnSpc>
                <a:spcPct val="115000"/>
              </a:lnSpc>
              <a:spcBef>
                <a:spcPct val="20000"/>
              </a:spcBef>
              <a:spcAft>
                <a:spcPts val="1000"/>
              </a:spcAft>
            </a:pPr>
            <a:r>
              <a:rPr lang="en-GB" sz="4000" dirty="0">
                <a:solidFill>
                  <a:prstClr val="black"/>
                </a:solidFill>
                <a:ea typeface="Calibri"/>
                <a:cs typeface="Arial"/>
              </a:rPr>
              <a:t>Illness anxiety disorder</a:t>
            </a:r>
            <a:r>
              <a:rPr lang="en-US" sz="4000" dirty="0">
                <a:solidFill>
                  <a:prstClr val="black"/>
                </a:solidFill>
                <a:ea typeface="Calibri"/>
                <a:cs typeface="Arial"/>
              </a:rPr>
              <a:t/>
            </a:r>
            <a:br>
              <a:rPr lang="en-US" sz="4000" dirty="0">
                <a:solidFill>
                  <a:prstClr val="black"/>
                </a:solidFill>
                <a:ea typeface="Calibri"/>
                <a:cs typeface="Arial"/>
              </a:rPr>
            </a:br>
            <a:endParaRPr lang="ar-IQ" sz="4000" dirty="0"/>
          </a:p>
        </p:txBody>
      </p:sp>
      <p:sp>
        <p:nvSpPr>
          <p:cNvPr id="3" name="عنصر نائب للمحتوى 2"/>
          <p:cNvSpPr>
            <a:spLocks noGrp="1"/>
          </p:cNvSpPr>
          <p:nvPr>
            <p:ph idx="1"/>
          </p:nvPr>
        </p:nvSpPr>
        <p:spPr/>
        <p:txBody>
          <a:bodyPr>
            <a:normAutofit fontScale="85000" lnSpcReduction="10000"/>
          </a:bodyPr>
          <a:lstStyle/>
          <a:p>
            <a:pPr marL="0" indent="0" algn="l" rtl="0">
              <a:lnSpc>
                <a:spcPct val="115000"/>
              </a:lnSpc>
              <a:spcAft>
                <a:spcPts val="1000"/>
              </a:spcAft>
              <a:buNone/>
            </a:pPr>
            <a:r>
              <a:rPr lang="en-GB" dirty="0" smtClean="0">
                <a:ea typeface="Calibri"/>
                <a:cs typeface="Arial"/>
              </a:rPr>
              <a:t>Physician </a:t>
            </a:r>
            <a:r>
              <a:rPr lang="en-GB" dirty="0">
                <a:ea typeface="Calibri"/>
                <a:cs typeface="Arial"/>
              </a:rPr>
              <a:t>should answer </a:t>
            </a:r>
            <a:r>
              <a:rPr lang="en-GB" dirty="0" smtClean="0">
                <a:ea typeface="Calibri"/>
                <a:cs typeface="Arial"/>
              </a:rPr>
              <a:t> </a:t>
            </a:r>
            <a:r>
              <a:rPr lang="en-GB" dirty="0">
                <a:ea typeface="Calibri"/>
                <a:cs typeface="Arial"/>
              </a:rPr>
              <a:t>questions and reduce patient's fear of specific illness.</a:t>
            </a:r>
            <a:endParaRPr lang="en-US" dirty="0">
              <a:ea typeface="Calibri"/>
              <a:cs typeface="Arial"/>
            </a:endParaRPr>
          </a:p>
          <a:p>
            <a:pPr marL="0" indent="0" algn="l" rtl="0">
              <a:lnSpc>
                <a:spcPct val="115000"/>
              </a:lnSpc>
              <a:spcAft>
                <a:spcPts val="1000"/>
              </a:spcAft>
              <a:buNone/>
            </a:pPr>
            <a:r>
              <a:rPr lang="en-GB" sz="4000" dirty="0" smtClean="0">
                <a:latin typeface="Times New Roman"/>
                <a:ea typeface="Times New Roman"/>
                <a:cs typeface="Traditional Arabic"/>
              </a:rPr>
              <a:t> </a:t>
            </a:r>
            <a:r>
              <a:rPr lang="en-GB" dirty="0">
                <a:ea typeface="Calibri"/>
                <a:cs typeface="Arial"/>
              </a:rPr>
              <a:t>Regular contact with a caring medical physician should be maintained with palliation, and not </a:t>
            </a:r>
            <a:r>
              <a:rPr lang="en-GB" dirty="0" err="1">
                <a:ea typeface="Calibri"/>
                <a:cs typeface="Arial"/>
              </a:rPr>
              <a:t>cure,as</a:t>
            </a:r>
            <a:r>
              <a:rPr lang="en-GB" dirty="0">
                <a:ea typeface="Calibri"/>
                <a:cs typeface="Arial"/>
              </a:rPr>
              <a:t> the goal.</a:t>
            </a:r>
            <a:endParaRPr lang="en-US" dirty="0">
              <a:ea typeface="Calibri"/>
              <a:cs typeface="Arial"/>
            </a:endParaRPr>
          </a:p>
          <a:p>
            <a:pPr marL="0" indent="0" algn="l" rtl="0">
              <a:lnSpc>
                <a:spcPct val="115000"/>
              </a:lnSpc>
              <a:spcAft>
                <a:spcPts val="1000"/>
              </a:spcAft>
              <a:buNone/>
            </a:pPr>
            <a:r>
              <a:rPr lang="en-GB" dirty="0" smtClean="0">
                <a:ea typeface="Calibri"/>
                <a:cs typeface="Arial"/>
              </a:rPr>
              <a:t>The </a:t>
            </a:r>
            <a:r>
              <a:rPr lang="en-GB" dirty="0">
                <a:ea typeface="Calibri"/>
                <a:cs typeface="Arial"/>
              </a:rPr>
              <a:t>workups should be based only on objective findings</a:t>
            </a:r>
            <a:endParaRPr lang="en-US" dirty="0">
              <a:ea typeface="Calibri"/>
              <a:cs typeface="Arial"/>
            </a:endParaRPr>
          </a:p>
          <a:p>
            <a:pPr marL="0" indent="0" algn="l" rtl="0">
              <a:lnSpc>
                <a:spcPct val="115000"/>
              </a:lnSpc>
              <a:spcAft>
                <a:spcPts val="1000"/>
              </a:spcAft>
              <a:buNone/>
            </a:pPr>
            <a:r>
              <a:rPr lang="en-GB" dirty="0" smtClean="0">
                <a:ea typeface="Calibri"/>
                <a:cs typeface="Arial"/>
              </a:rPr>
              <a:t>group </a:t>
            </a:r>
            <a:r>
              <a:rPr lang="en-GB" dirty="0">
                <a:ea typeface="Calibri"/>
                <a:cs typeface="Arial"/>
              </a:rPr>
              <a:t>psychotherapy may provide social support and reduce anxiety</a:t>
            </a:r>
            <a:endParaRPr lang="en-US" dirty="0">
              <a:ea typeface="Calibri"/>
              <a:cs typeface="Arial"/>
            </a:endParaRPr>
          </a:p>
          <a:p>
            <a:pPr algn="l" rtl="0"/>
            <a:endParaRPr lang="ar-IQ" dirty="0"/>
          </a:p>
        </p:txBody>
      </p:sp>
    </p:spTree>
    <p:extLst>
      <p:ext uri="{BB962C8B-B14F-4D97-AF65-F5344CB8AC3E}">
        <p14:creationId xmlns:p14="http://schemas.microsoft.com/office/powerpoint/2010/main" val="4201314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342900" lvl="0" indent="-342900" rtl="0">
              <a:lnSpc>
                <a:spcPct val="115000"/>
              </a:lnSpc>
              <a:spcBef>
                <a:spcPct val="20000"/>
              </a:spcBef>
              <a:spcAft>
                <a:spcPts val="1000"/>
              </a:spcAft>
            </a:pPr>
            <a:r>
              <a:rPr lang="en-GB" sz="1800" dirty="0">
                <a:solidFill>
                  <a:prstClr val="black"/>
                </a:solidFill>
                <a:ea typeface="Calibri"/>
                <a:cs typeface="Arial"/>
              </a:rPr>
              <a:t>Conversion disorder</a:t>
            </a:r>
            <a:r>
              <a:rPr lang="en-US" sz="1800" dirty="0">
                <a:solidFill>
                  <a:prstClr val="black"/>
                </a:solidFill>
                <a:ea typeface="Calibri"/>
                <a:cs typeface="Arial"/>
              </a:rPr>
              <a:t/>
            </a:r>
            <a:br>
              <a:rPr lang="en-US" sz="1800" dirty="0">
                <a:solidFill>
                  <a:prstClr val="black"/>
                </a:solidFill>
                <a:ea typeface="Calibri"/>
                <a:cs typeface="Arial"/>
              </a:rPr>
            </a:br>
            <a:endParaRPr lang="ar-IQ" dirty="0"/>
          </a:p>
        </p:txBody>
      </p:sp>
      <p:sp>
        <p:nvSpPr>
          <p:cNvPr id="3" name="عنصر نائب للمحتوى 2"/>
          <p:cNvSpPr>
            <a:spLocks noGrp="1"/>
          </p:cNvSpPr>
          <p:nvPr>
            <p:ph idx="1"/>
          </p:nvPr>
        </p:nvSpPr>
        <p:spPr/>
        <p:txBody>
          <a:bodyPr/>
          <a:lstStyle/>
          <a:p>
            <a:pPr lvl="0" algn="l" rtl="0">
              <a:lnSpc>
                <a:spcPct val="115000"/>
              </a:lnSpc>
              <a:spcAft>
                <a:spcPts val="1000"/>
              </a:spcAft>
            </a:pPr>
            <a:r>
              <a:rPr lang="en-GB" sz="1800" dirty="0" smtClean="0">
                <a:solidFill>
                  <a:prstClr val="black"/>
                </a:solidFill>
                <a:ea typeface="Calibri"/>
                <a:cs typeface="Arial"/>
              </a:rPr>
              <a:t>Support</a:t>
            </a:r>
            <a:r>
              <a:rPr lang="en-GB" sz="1800" dirty="0">
                <a:solidFill>
                  <a:prstClr val="black"/>
                </a:solidFill>
                <a:ea typeface="Calibri"/>
                <a:cs typeface="Arial"/>
              </a:rPr>
              <a:t>, reassurance, and interpretation of the symptoms on psychological bases are </a:t>
            </a:r>
            <a:r>
              <a:rPr lang="en-GB" sz="1800" dirty="0" smtClean="0">
                <a:solidFill>
                  <a:prstClr val="black"/>
                </a:solidFill>
                <a:ea typeface="Calibri"/>
                <a:cs typeface="Arial"/>
              </a:rPr>
              <a:t>helpful</a:t>
            </a:r>
          </a:p>
          <a:p>
            <a:pPr lvl="0" algn="l" rtl="0">
              <a:lnSpc>
                <a:spcPct val="115000"/>
              </a:lnSpc>
              <a:spcAft>
                <a:spcPts val="1000"/>
              </a:spcAft>
            </a:pPr>
            <a:r>
              <a:rPr lang="en-GB" sz="1800" dirty="0" smtClean="0">
                <a:solidFill>
                  <a:prstClr val="black"/>
                </a:solidFill>
                <a:ea typeface="Calibri"/>
                <a:cs typeface="Arial"/>
              </a:rPr>
              <a:t> </a:t>
            </a:r>
            <a:r>
              <a:rPr lang="en-GB" sz="1800" dirty="0">
                <a:solidFill>
                  <a:prstClr val="black"/>
                </a:solidFill>
                <a:ea typeface="Calibri"/>
                <a:cs typeface="Arial"/>
              </a:rPr>
              <a:t>(indirect examination of stressors can lead to relief</a:t>
            </a:r>
            <a:r>
              <a:rPr lang="en-GB" sz="1800" dirty="0" smtClean="0">
                <a:solidFill>
                  <a:prstClr val="black"/>
                </a:solidFill>
                <a:ea typeface="Calibri"/>
                <a:cs typeface="Arial"/>
              </a:rPr>
              <a:t>).</a:t>
            </a:r>
          </a:p>
          <a:p>
            <a:pPr lvl="0" algn="l" rtl="0">
              <a:lnSpc>
                <a:spcPct val="115000"/>
              </a:lnSpc>
              <a:spcAft>
                <a:spcPts val="1000"/>
              </a:spcAft>
            </a:pPr>
            <a:r>
              <a:rPr lang="en-GB" sz="1800" dirty="0" smtClean="0">
                <a:solidFill>
                  <a:prstClr val="black"/>
                </a:solidFill>
                <a:ea typeface="Calibri"/>
                <a:cs typeface="Arial"/>
              </a:rPr>
              <a:t>Avoid </a:t>
            </a:r>
            <a:r>
              <a:rPr lang="en-GB" sz="1800" dirty="0">
                <a:solidFill>
                  <a:prstClr val="black"/>
                </a:solidFill>
                <a:ea typeface="Calibri"/>
                <a:cs typeface="Arial"/>
              </a:rPr>
              <a:t>confrontation ,as it result in loss of face</a:t>
            </a:r>
            <a:r>
              <a:rPr lang="en-GB" sz="1800" dirty="0" smtClean="0">
                <a:solidFill>
                  <a:prstClr val="black"/>
                </a:solidFill>
                <a:ea typeface="Calibri"/>
                <a:cs typeface="Arial"/>
              </a:rPr>
              <a:t>.</a:t>
            </a:r>
          </a:p>
          <a:p>
            <a:pPr lvl="0" algn="l" rtl="0">
              <a:lnSpc>
                <a:spcPct val="115000"/>
              </a:lnSpc>
              <a:spcAft>
                <a:spcPts val="1000"/>
              </a:spcAft>
            </a:pPr>
            <a:r>
              <a:rPr lang="en-GB" sz="1800" dirty="0" smtClean="0">
                <a:solidFill>
                  <a:prstClr val="black"/>
                </a:solidFill>
                <a:ea typeface="Calibri"/>
                <a:cs typeface="Arial"/>
              </a:rPr>
              <a:t>avoid </a:t>
            </a:r>
            <a:r>
              <a:rPr lang="en-GB" sz="1800" dirty="0">
                <a:solidFill>
                  <a:prstClr val="black"/>
                </a:solidFill>
                <a:ea typeface="Calibri"/>
                <a:cs typeface="Arial"/>
              </a:rPr>
              <a:t>reinforcement or trivializing the symptoms</a:t>
            </a:r>
            <a:r>
              <a:rPr lang="en-GB" sz="1800" dirty="0" smtClean="0">
                <a:solidFill>
                  <a:prstClr val="black"/>
                </a:solidFill>
                <a:ea typeface="Calibri"/>
                <a:cs typeface="Arial"/>
              </a:rPr>
              <a:t>.</a:t>
            </a:r>
          </a:p>
          <a:p>
            <a:pPr lvl="0" algn="l" rtl="0">
              <a:lnSpc>
                <a:spcPct val="115000"/>
              </a:lnSpc>
              <a:spcAft>
                <a:spcPts val="1000"/>
              </a:spcAft>
            </a:pPr>
            <a:r>
              <a:rPr lang="en-GB" sz="1800" dirty="0" smtClean="0">
                <a:solidFill>
                  <a:prstClr val="black"/>
                </a:solidFill>
                <a:ea typeface="Calibri"/>
                <a:cs typeface="Arial"/>
              </a:rPr>
              <a:t>Treatment </a:t>
            </a:r>
            <a:r>
              <a:rPr lang="en-GB" sz="1800" dirty="0">
                <a:solidFill>
                  <a:prstClr val="black"/>
                </a:solidFill>
                <a:ea typeface="Calibri"/>
                <a:cs typeface="Arial"/>
              </a:rPr>
              <a:t>of any associated psychiatric </a:t>
            </a:r>
            <a:r>
              <a:rPr lang="en-GB" sz="1800" dirty="0" smtClean="0">
                <a:solidFill>
                  <a:prstClr val="black"/>
                </a:solidFill>
                <a:ea typeface="Calibri"/>
                <a:cs typeface="Arial"/>
              </a:rPr>
              <a:t>disorder</a:t>
            </a:r>
          </a:p>
          <a:p>
            <a:pPr lvl="0" algn="l" rtl="0">
              <a:lnSpc>
                <a:spcPct val="115000"/>
              </a:lnSpc>
              <a:spcAft>
                <a:spcPts val="1000"/>
              </a:spcAft>
            </a:pPr>
            <a:r>
              <a:rPr lang="en-GB" sz="1800" dirty="0" smtClean="0">
                <a:solidFill>
                  <a:prstClr val="black"/>
                </a:solidFill>
                <a:ea typeface="Calibri"/>
                <a:cs typeface="Arial"/>
              </a:rPr>
              <a:t>Educating the patients family about the disorder and stressing that is not a serious disease</a:t>
            </a:r>
            <a:endParaRPr lang="en-US" sz="1800" dirty="0">
              <a:solidFill>
                <a:prstClr val="black"/>
              </a:solidFill>
              <a:ea typeface="Calibri"/>
              <a:cs typeface="Arial"/>
            </a:endParaRPr>
          </a:p>
          <a:p>
            <a:endParaRPr lang="ar-IQ" dirty="0"/>
          </a:p>
        </p:txBody>
      </p:sp>
    </p:spTree>
    <p:extLst>
      <p:ext uri="{BB962C8B-B14F-4D97-AF65-F5344CB8AC3E}">
        <p14:creationId xmlns:p14="http://schemas.microsoft.com/office/powerpoint/2010/main" val="4217693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342900" lvl="0" indent="-342900" rtl="0">
              <a:lnSpc>
                <a:spcPct val="115000"/>
              </a:lnSpc>
              <a:spcBef>
                <a:spcPct val="20000"/>
              </a:spcBef>
              <a:spcAft>
                <a:spcPts val="1000"/>
              </a:spcAft>
            </a:pPr>
            <a:r>
              <a:rPr lang="en-GB" sz="2000" dirty="0">
                <a:solidFill>
                  <a:prstClr val="black"/>
                </a:solidFill>
                <a:ea typeface="Calibri"/>
                <a:cs typeface="Arial"/>
              </a:rPr>
              <a:t>Factitious disorder</a:t>
            </a:r>
            <a:r>
              <a:rPr lang="en-US" sz="2000" dirty="0">
                <a:solidFill>
                  <a:prstClr val="black"/>
                </a:solidFill>
                <a:ea typeface="Calibri"/>
                <a:cs typeface="Arial"/>
              </a:rPr>
              <a:t/>
            </a:r>
            <a:br>
              <a:rPr lang="en-US" sz="2000" dirty="0">
                <a:solidFill>
                  <a:prstClr val="black"/>
                </a:solidFill>
                <a:ea typeface="Calibri"/>
                <a:cs typeface="Arial"/>
              </a:rPr>
            </a:br>
            <a:endParaRPr lang="ar-IQ" dirty="0"/>
          </a:p>
        </p:txBody>
      </p:sp>
      <p:sp>
        <p:nvSpPr>
          <p:cNvPr id="3" name="عنصر نائب للمحتوى 2"/>
          <p:cNvSpPr>
            <a:spLocks noGrp="1"/>
          </p:cNvSpPr>
          <p:nvPr>
            <p:ph idx="1"/>
          </p:nvPr>
        </p:nvSpPr>
        <p:spPr/>
        <p:txBody>
          <a:bodyPr>
            <a:normAutofit/>
          </a:bodyPr>
          <a:lstStyle/>
          <a:p>
            <a:pPr marL="0" indent="0" algn="l" rtl="0">
              <a:lnSpc>
                <a:spcPct val="115000"/>
              </a:lnSpc>
              <a:spcAft>
                <a:spcPts val="1000"/>
              </a:spcAft>
              <a:buNone/>
            </a:pPr>
            <a:r>
              <a:rPr lang="en-US" dirty="0" smtClean="0">
                <a:ea typeface="Calibri"/>
                <a:cs typeface="Arial"/>
              </a:rPr>
              <a:t> </a:t>
            </a:r>
            <a:r>
              <a:rPr lang="en-US" dirty="0">
                <a:ea typeface="Calibri"/>
                <a:cs typeface="Arial"/>
              </a:rPr>
              <a:t>strategy </a:t>
            </a:r>
            <a:r>
              <a:rPr lang="en-US" dirty="0" smtClean="0">
                <a:ea typeface="Calibri"/>
                <a:cs typeface="Arial"/>
              </a:rPr>
              <a:t>1:is </a:t>
            </a:r>
            <a:r>
              <a:rPr lang="en-US" dirty="0">
                <a:ea typeface="Calibri"/>
                <a:cs typeface="Arial"/>
              </a:rPr>
              <a:t>the therapeutic ‘double-bind</a:t>
            </a:r>
            <a:r>
              <a:rPr lang="en-US" dirty="0" smtClean="0">
                <a:ea typeface="Calibri"/>
                <a:cs typeface="Arial"/>
              </a:rPr>
              <a:t>'</a:t>
            </a:r>
          </a:p>
          <a:p>
            <a:pPr marL="0" indent="0" algn="l" rtl="0">
              <a:lnSpc>
                <a:spcPct val="115000"/>
              </a:lnSpc>
              <a:spcAft>
                <a:spcPts val="1000"/>
              </a:spcAft>
              <a:buNone/>
            </a:pPr>
            <a:r>
              <a:rPr lang="en-US" dirty="0" smtClean="0">
                <a:ea typeface="Calibri"/>
                <a:cs typeface="Arial"/>
              </a:rPr>
              <a:t> </a:t>
            </a:r>
            <a:r>
              <a:rPr lang="en-US" dirty="0">
                <a:ea typeface="Calibri"/>
                <a:cs typeface="Arial"/>
              </a:rPr>
              <a:t>In this approach the patient is presented with two choices: prove that his or her disorder is not factitious by </a:t>
            </a:r>
            <a:r>
              <a:rPr lang="en-US" b="1" dirty="0">
                <a:ea typeface="Calibri"/>
                <a:cs typeface="Arial"/>
              </a:rPr>
              <a:t>responding</a:t>
            </a:r>
            <a:r>
              <a:rPr lang="en-US" dirty="0">
                <a:ea typeface="Calibri"/>
                <a:cs typeface="Arial"/>
              </a:rPr>
              <a:t> to a relatively minor and benign medical intervention, or prove that the disorder is factitious by </a:t>
            </a:r>
            <a:r>
              <a:rPr lang="en-US" b="1" dirty="0">
                <a:ea typeface="Calibri"/>
                <a:cs typeface="Arial"/>
              </a:rPr>
              <a:t>failing</a:t>
            </a:r>
            <a:r>
              <a:rPr lang="en-US" dirty="0">
                <a:ea typeface="Calibri"/>
                <a:cs typeface="Arial"/>
              </a:rPr>
              <a:t> to </a:t>
            </a:r>
            <a:r>
              <a:rPr lang="en-US" dirty="0" smtClean="0">
                <a:ea typeface="Calibri"/>
                <a:cs typeface="Arial"/>
              </a:rPr>
              <a:t>respond</a:t>
            </a:r>
            <a:endParaRPr lang="ar-IQ" dirty="0"/>
          </a:p>
        </p:txBody>
      </p:sp>
    </p:spTree>
    <p:extLst>
      <p:ext uri="{BB962C8B-B14F-4D97-AF65-F5344CB8AC3E}">
        <p14:creationId xmlns:p14="http://schemas.microsoft.com/office/powerpoint/2010/main" val="3836919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138</TotalTime>
  <Words>683</Words>
  <Application>Microsoft Office PowerPoint</Application>
  <PresentationFormat>عرض على الشاشة (3:4)‏</PresentationFormat>
  <Paragraphs>55</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سمة Office</vt:lpstr>
      <vt:lpstr>Management of somatic symptoms disorders</vt:lpstr>
      <vt:lpstr>عرض تقديمي في PowerPoint</vt:lpstr>
      <vt:lpstr>عرض تقديمي في PowerPoint</vt:lpstr>
      <vt:lpstr>عرض تقديمي في PowerPoint</vt:lpstr>
      <vt:lpstr>Somatic symptoms disorder(somatization) </vt:lpstr>
      <vt:lpstr>عرض تقديمي في PowerPoint</vt:lpstr>
      <vt:lpstr>Illness anxiety disorder </vt:lpstr>
      <vt:lpstr>Conversion disorder </vt:lpstr>
      <vt:lpstr>Factitious disorder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somatic symptoms disoredrs</dc:title>
  <dc:creator>2014</dc:creator>
  <cp:lastModifiedBy>2014</cp:lastModifiedBy>
  <cp:revision>14</cp:revision>
  <dcterms:created xsi:type="dcterms:W3CDTF">2018-08-12T06:46:41Z</dcterms:created>
  <dcterms:modified xsi:type="dcterms:W3CDTF">2018-09-02T19:12:08Z</dcterms:modified>
</cp:coreProperties>
</file>