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 id="261" r:id="rId6"/>
    <p:sldId id="262" r:id="rId7"/>
    <p:sldId id="263" r:id="rId8"/>
    <p:sldId id="272" r:id="rId9"/>
    <p:sldId id="264" r:id="rId10"/>
    <p:sldId id="274" r:id="rId11"/>
    <p:sldId id="265" r:id="rId12"/>
    <p:sldId id="266" r:id="rId13"/>
    <p:sldId id="267" r:id="rId14"/>
    <p:sldId id="268" r:id="rId15"/>
    <p:sldId id="269" r:id="rId16"/>
    <p:sldId id="270" r:id="rId17"/>
    <p:sldId id="271" r:id="rId1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38" d="100"/>
          <a:sy n="38" d="100"/>
        </p:scale>
        <p:origin x="-108" y="-9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18/01/1439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18/01/1439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18/01/1439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18/01/1439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18/01/1439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18/01/1439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18/01/1439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18/01/1439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18/01/1439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18/01/1439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18/01/1439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18/01/1439</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a:t>Behavioral sciences</a:t>
            </a:r>
            <a:br>
              <a:rPr lang="en-US" dirty="0"/>
            </a:br>
            <a:endParaRPr lang="ar-IQ" dirty="0"/>
          </a:p>
        </p:txBody>
      </p:sp>
      <p:sp>
        <p:nvSpPr>
          <p:cNvPr id="3" name="عنصر نائب للمحتوى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pPr algn="l"/>
            <a:r>
              <a:rPr lang="en-US" dirty="0" smtClean="0"/>
              <a:t>The </a:t>
            </a:r>
            <a:r>
              <a:rPr lang="en-US" dirty="0"/>
              <a:t>sciences concerned in one way or another with behavior of humans and lower organisms </a:t>
            </a:r>
            <a:r>
              <a:rPr lang="ar-IQ" dirty="0" smtClean="0"/>
              <a:t>         </a:t>
            </a:r>
            <a:r>
              <a:rPr lang="en-US" dirty="0" smtClean="0"/>
              <a:t>and </a:t>
            </a:r>
            <a:r>
              <a:rPr lang="en-US" dirty="0"/>
              <a:t>encompasses all the discipline that explore the activities of the natural </a:t>
            </a:r>
            <a:r>
              <a:rPr lang="en-US" dirty="0" smtClean="0"/>
              <a:t>world </a:t>
            </a:r>
          </a:p>
          <a:p>
            <a:pPr algn="l"/>
            <a:r>
              <a:rPr lang="en-US" dirty="0" smtClean="0"/>
              <a:t>            </a:t>
            </a:r>
            <a:r>
              <a:rPr lang="en-US" dirty="0" smtClean="0">
                <a:latin typeface="Times New Roman"/>
                <a:ea typeface="Times New Roman"/>
              </a:rPr>
              <a:t>Behavioral </a:t>
            </a:r>
            <a:r>
              <a:rPr lang="en-US" dirty="0" err="1">
                <a:latin typeface="Times New Roman"/>
                <a:ea typeface="Times New Roman"/>
              </a:rPr>
              <a:t>Medicine:The</a:t>
            </a:r>
            <a:r>
              <a:rPr lang="en-US" dirty="0">
                <a:latin typeface="Times New Roman"/>
                <a:ea typeface="Times New Roman"/>
              </a:rPr>
              <a:t> study of how </a:t>
            </a:r>
            <a:r>
              <a:rPr lang="en-US" dirty="0" err="1">
                <a:latin typeface="Times New Roman"/>
                <a:ea typeface="Times New Roman"/>
              </a:rPr>
              <a:t>social,psychological,and</a:t>
            </a:r>
            <a:r>
              <a:rPr lang="en-US" dirty="0">
                <a:latin typeface="Times New Roman"/>
                <a:ea typeface="Times New Roman"/>
              </a:rPr>
              <a:t> biological factors interact to contribute to physical illness</a:t>
            </a:r>
            <a:endParaRPr lang="ar-IQ" dirty="0"/>
          </a:p>
        </p:txBody>
      </p:sp>
    </p:spTree>
    <p:extLst>
      <p:ext uri="{BB962C8B-B14F-4D97-AF65-F5344CB8AC3E}">
        <p14:creationId xmlns:p14="http://schemas.microsoft.com/office/powerpoint/2010/main" val="28722235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1628801"/>
            <a:ext cx="7560839" cy="4032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85997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fontScale="77500" lnSpcReduction="20000"/>
          </a:bodyPr>
          <a:lstStyle/>
          <a:p>
            <a:pPr algn="l" rtl="0">
              <a:spcAft>
                <a:spcPts val="0"/>
              </a:spcAft>
            </a:pPr>
            <a:r>
              <a:rPr lang="en-US" dirty="0">
                <a:latin typeface="Times New Roman"/>
                <a:ea typeface="Times New Roman"/>
              </a:rPr>
              <a:t>Whereas the D</a:t>
            </a:r>
            <a:r>
              <a:rPr lang="en-US" baseline="-25000" dirty="0">
                <a:latin typeface="Times New Roman"/>
                <a:ea typeface="Times New Roman"/>
              </a:rPr>
              <a:t>2</a:t>
            </a:r>
            <a:r>
              <a:rPr lang="en-US" dirty="0">
                <a:latin typeface="Times New Roman"/>
                <a:ea typeface="Times New Roman"/>
              </a:rPr>
              <a:t> receptor subtype seems to be the major site of action for traditional antipsychotic agents, the D</a:t>
            </a:r>
            <a:r>
              <a:rPr lang="en-US" baseline="-25000" dirty="0">
                <a:latin typeface="Times New Roman"/>
                <a:ea typeface="Times New Roman"/>
              </a:rPr>
              <a:t>1</a:t>
            </a:r>
            <a:r>
              <a:rPr lang="en-US" dirty="0">
                <a:latin typeface="Times New Roman"/>
                <a:ea typeface="Times New Roman"/>
              </a:rPr>
              <a:t> and </a:t>
            </a:r>
            <a:endParaRPr lang="en-US" sz="2800" dirty="0">
              <a:latin typeface="Times New Roman"/>
              <a:ea typeface="Times New Roman"/>
            </a:endParaRPr>
          </a:p>
          <a:p>
            <a:pPr algn="l" rtl="0">
              <a:spcAft>
                <a:spcPts val="0"/>
              </a:spcAft>
            </a:pPr>
            <a:r>
              <a:rPr lang="en-US" dirty="0">
                <a:latin typeface="Times New Roman"/>
                <a:ea typeface="Times New Roman"/>
              </a:rPr>
              <a:t> </a:t>
            </a:r>
            <a:endParaRPr lang="en-US" sz="2800" dirty="0">
              <a:latin typeface="Times New Roman"/>
              <a:ea typeface="Times New Roman"/>
            </a:endParaRPr>
          </a:p>
          <a:p>
            <a:pPr algn="l"/>
            <a:r>
              <a:rPr lang="en-US" dirty="0">
                <a:latin typeface="Times New Roman"/>
                <a:ea typeface="Times New Roman"/>
              </a:rPr>
              <a:t/>
            </a:r>
            <a:br>
              <a:rPr lang="en-US" dirty="0">
                <a:latin typeface="Times New Roman"/>
                <a:ea typeface="Times New Roman"/>
              </a:rPr>
            </a:br>
            <a:r>
              <a:rPr lang="en-US" dirty="0">
                <a:latin typeface="Times New Roman"/>
                <a:ea typeface="Times New Roman"/>
              </a:rPr>
              <a:t>D</a:t>
            </a:r>
            <a:r>
              <a:rPr lang="en-US" baseline="-25000" dirty="0">
                <a:latin typeface="Times New Roman"/>
                <a:ea typeface="Times New Roman"/>
              </a:rPr>
              <a:t>4</a:t>
            </a:r>
            <a:r>
              <a:rPr lang="en-US" dirty="0">
                <a:latin typeface="Times New Roman"/>
                <a:ea typeface="Times New Roman"/>
              </a:rPr>
              <a:t> subtypes are implicated in the action of the newer, atypical‌ </a:t>
            </a:r>
            <a:r>
              <a:rPr lang="en-US" dirty="0" smtClean="0">
                <a:latin typeface="Times New Roman"/>
                <a:ea typeface="Times New Roman"/>
              </a:rPr>
              <a:t>antipsychotics</a:t>
            </a:r>
          </a:p>
          <a:p>
            <a:pPr algn="l" rtl="0">
              <a:spcAft>
                <a:spcPts val="0"/>
              </a:spcAft>
            </a:pPr>
            <a:r>
              <a:rPr lang="en-US" dirty="0">
                <a:latin typeface="Times New Roman"/>
                <a:ea typeface="Times New Roman"/>
              </a:rPr>
              <a:t>The three major dopaminergic tracts in the brain are the </a:t>
            </a:r>
            <a:r>
              <a:rPr lang="en-US" dirty="0" err="1">
                <a:latin typeface="Times New Roman"/>
                <a:ea typeface="Times New Roman"/>
              </a:rPr>
              <a:t>nigrostriatal</a:t>
            </a:r>
            <a:r>
              <a:rPr lang="en-US" dirty="0">
                <a:latin typeface="Times New Roman"/>
                <a:ea typeface="Times New Roman"/>
              </a:rPr>
              <a:t> tract, the </a:t>
            </a:r>
            <a:r>
              <a:rPr lang="en-US" dirty="0" err="1">
                <a:latin typeface="Times New Roman"/>
                <a:ea typeface="Times New Roman"/>
              </a:rPr>
              <a:t>tuberoinfundibular</a:t>
            </a:r>
            <a:r>
              <a:rPr lang="en-US" dirty="0">
                <a:latin typeface="Times New Roman"/>
                <a:ea typeface="Times New Roman"/>
              </a:rPr>
              <a:t> tract, and the mesolimbic-</a:t>
            </a:r>
            <a:r>
              <a:rPr lang="en-US" dirty="0" err="1">
                <a:latin typeface="Times New Roman"/>
                <a:ea typeface="Times New Roman"/>
              </a:rPr>
              <a:t>mesocortical</a:t>
            </a:r>
            <a:r>
              <a:rPr lang="en-US" dirty="0">
                <a:latin typeface="Times New Roman"/>
                <a:ea typeface="Times New Roman"/>
              </a:rPr>
              <a:t> tract .</a:t>
            </a:r>
            <a:endParaRPr lang="en-US" sz="2800" dirty="0">
              <a:latin typeface="Times New Roman"/>
              <a:ea typeface="Times New Roman"/>
            </a:endParaRPr>
          </a:p>
          <a:p>
            <a:pPr algn="l"/>
            <a:r>
              <a:rPr lang="en-US" dirty="0">
                <a:latin typeface="Times New Roman"/>
                <a:ea typeface="Times New Roman"/>
              </a:rPr>
              <a:t>The </a:t>
            </a:r>
            <a:r>
              <a:rPr lang="en-US" dirty="0" err="1">
                <a:latin typeface="Times New Roman"/>
                <a:ea typeface="Times New Roman"/>
              </a:rPr>
              <a:t>nigrostriatal</a:t>
            </a:r>
            <a:r>
              <a:rPr lang="en-US" dirty="0">
                <a:latin typeface="Times New Roman"/>
                <a:ea typeface="Times New Roman"/>
              </a:rPr>
              <a:t> tract is involved in the regulation of muscle tone and movement and its degeneration is seen in Parkinson's disease</a:t>
            </a:r>
            <a:endParaRPr lang="ar-IQ" dirty="0"/>
          </a:p>
        </p:txBody>
      </p:sp>
    </p:spTree>
    <p:extLst>
      <p:ext uri="{BB962C8B-B14F-4D97-AF65-F5344CB8AC3E}">
        <p14:creationId xmlns:p14="http://schemas.microsoft.com/office/powerpoint/2010/main" val="34836273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fontScale="92500" lnSpcReduction="10000"/>
          </a:bodyPr>
          <a:lstStyle/>
          <a:p>
            <a:pPr algn="l" rtl="0">
              <a:spcAft>
                <a:spcPts val="0"/>
              </a:spcAft>
            </a:pPr>
            <a:r>
              <a:rPr lang="en-US" dirty="0">
                <a:latin typeface="Times New Roman"/>
                <a:ea typeface="Times New Roman"/>
              </a:rPr>
              <a:t>Treatment with traditional antipsychotic drugs, which block postsynaptic dopamine receptors receiving input from the </a:t>
            </a:r>
            <a:r>
              <a:rPr lang="en-US" dirty="0" err="1">
                <a:latin typeface="Times New Roman"/>
                <a:ea typeface="Times New Roman"/>
              </a:rPr>
              <a:t>nigrostriatal</a:t>
            </a:r>
            <a:r>
              <a:rPr lang="en-US" dirty="0">
                <a:latin typeface="Times New Roman"/>
                <a:ea typeface="Times New Roman"/>
              </a:rPr>
              <a:t> tract, can result in parkinsonism-like symptoms.</a:t>
            </a:r>
            <a:endParaRPr lang="en-US" sz="2800" dirty="0">
              <a:latin typeface="Times New Roman"/>
              <a:ea typeface="Times New Roman"/>
            </a:endParaRPr>
          </a:p>
          <a:p>
            <a:pPr algn="l" rtl="0">
              <a:spcAft>
                <a:spcPts val="0"/>
              </a:spcAft>
            </a:pPr>
            <a:r>
              <a:rPr lang="en-US" dirty="0">
                <a:latin typeface="Times New Roman"/>
                <a:ea typeface="Times New Roman"/>
              </a:rPr>
              <a:t>Dopamine acts on the </a:t>
            </a:r>
            <a:r>
              <a:rPr lang="en-US" dirty="0" err="1">
                <a:latin typeface="Times New Roman"/>
                <a:ea typeface="Times New Roman"/>
              </a:rPr>
              <a:t>tuberoinfundibular</a:t>
            </a:r>
            <a:r>
              <a:rPr lang="en-US" dirty="0">
                <a:latin typeface="Times New Roman"/>
                <a:ea typeface="Times New Roman"/>
              </a:rPr>
              <a:t> tract to inhibit the secretion of prolactin from the anterior pituitary. Blockade of dopamine receptors by antipsychotic </a:t>
            </a:r>
            <a:r>
              <a:rPr lang="en-US" dirty="0" err="1" smtClean="0">
                <a:latin typeface="Times New Roman"/>
                <a:ea typeface="Times New Roman"/>
              </a:rPr>
              <a:t>drugsleads</a:t>
            </a:r>
            <a:r>
              <a:rPr lang="en-US" dirty="0" smtClean="0">
                <a:latin typeface="Times New Roman"/>
                <a:ea typeface="Times New Roman"/>
              </a:rPr>
              <a:t> </a:t>
            </a:r>
            <a:r>
              <a:rPr lang="en-US" dirty="0">
                <a:latin typeface="Times New Roman"/>
                <a:ea typeface="Times New Roman"/>
              </a:rPr>
              <a:t>to elevated prolactin levels and side effects like breast enlargement, </a:t>
            </a:r>
            <a:r>
              <a:rPr lang="en-US" dirty="0" err="1">
                <a:latin typeface="Times New Roman"/>
                <a:ea typeface="Times New Roman"/>
              </a:rPr>
              <a:t>galactorrhea</a:t>
            </a:r>
            <a:r>
              <a:rPr lang="en-US" dirty="0">
                <a:latin typeface="Times New Roman"/>
                <a:ea typeface="Times New Roman"/>
              </a:rPr>
              <a:t>, and sexual dysfunction.</a:t>
            </a:r>
            <a:endParaRPr lang="en-US" sz="2800" dirty="0">
              <a:latin typeface="Times New Roman"/>
              <a:ea typeface="Times New Roman"/>
            </a:endParaRPr>
          </a:p>
          <a:p>
            <a:pPr algn="l" rtl="0"/>
            <a:endParaRPr lang="ar-IQ" dirty="0"/>
          </a:p>
        </p:txBody>
      </p:sp>
    </p:spTree>
    <p:extLst>
      <p:ext uri="{BB962C8B-B14F-4D97-AF65-F5344CB8AC3E}">
        <p14:creationId xmlns:p14="http://schemas.microsoft.com/office/powerpoint/2010/main" val="5038661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lnSpcReduction="10000"/>
          </a:bodyPr>
          <a:lstStyle/>
          <a:p>
            <a:pPr algn="l" rtl="0">
              <a:spcAft>
                <a:spcPts val="0"/>
              </a:spcAft>
            </a:pPr>
            <a:r>
              <a:rPr lang="en-US" dirty="0">
                <a:latin typeface="Times New Roman"/>
                <a:ea typeface="Times New Roman"/>
              </a:rPr>
              <a:t>The mesolimbic/</a:t>
            </a:r>
            <a:r>
              <a:rPr lang="en-US" dirty="0" err="1">
                <a:latin typeface="Times New Roman"/>
                <a:ea typeface="Times New Roman"/>
              </a:rPr>
              <a:t>mesocortical</a:t>
            </a:r>
            <a:r>
              <a:rPr lang="en-US" dirty="0">
                <a:latin typeface="Times New Roman"/>
                <a:ea typeface="Times New Roman"/>
              </a:rPr>
              <a:t> tract is associated with the manifestations of psychosis and may have a role in expression of emotions because it projects into the limbic system and prefrontal cortex</a:t>
            </a:r>
            <a:r>
              <a:rPr lang="en-US" dirty="0" smtClean="0">
                <a:latin typeface="Times New Roman"/>
                <a:ea typeface="Times New Roman"/>
              </a:rPr>
              <a:t>.</a:t>
            </a:r>
          </a:p>
          <a:p>
            <a:pPr algn="l" rtl="0">
              <a:spcAft>
                <a:spcPts val="0"/>
              </a:spcAft>
            </a:pPr>
            <a:r>
              <a:rPr lang="en-US" dirty="0" smtClean="0">
                <a:latin typeface="Times New Roman"/>
                <a:ea typeface="Times New Roman"/>
              </a:rPr>
              <a:t> </a:t>
            </a:r>
            <a:r>
              <a:rPr lang="en-US" dirty="0">
                <a:latin typeface="Times New Roman"/>
                <a:ea typeface="Times New Roman"/>
              </a:rPr>
              <a:t>Hyperactivity of the mesolimbic tract is associated with the positive symptoms and </a:t>
            </a:r>
            <a:r>
              <a:rPr lang="en-US" dirty="0" err="1">
                <a:latin typeface="Times New Roman"/>
                <a:ea typeface="Times New Roman"/>
              </a:rPr>
              <a:t>hypoactivity</a:t>
            </a:r>
            <a:r>
              <a:rPr lang="en-US" dirty="0">
                <a:latin typeface="Times New Roman"/>
                <a:ea typeface="Times New Roman"/>
              </a:rPr>
              <a:t> of the </a:t>
            </a:r>
            <a:r>
              <a:rPr lang="en-US" dirty="0" err="1">
                <a:latin typeface="Times New Roman"/>
                <a:ea typeface="Times New Roman"/>
              </a:rPr>
              <a:t>mesocortical</a:t>
            </a:r>
            <a:r>
              <a:rPr lang="en-US" dirty="0">
                <a:latin typeface="Times New Roman"/>
                <a:ea typeface="Times New Roman"/>
              </a:rPr>
              <a:t> tract and with the negative symptoms of schizophrenia .</a:t>
            </a:r>
            <a:endParaRPr lang="en-US" sz="2800" dirty="0">
              <a:latin typeface="Times New Roman"/>
              <a:ea typeface="Times New Roman"/>
            </a:endParaRPr>
          </a:p>
          <a:p>
            <a:pPr algn="l" rtl="0"/>
            <a:endParaRPr lang="ar-IQ" dirty="0"/>
          </a:p>
        </p:txBody>
      </p:sp>
    </p:spTree>
    <p:extLst>
      <p:ext uri="{BB962C8B-B14F-4D97-AF65-F5344CB8AC3E}">
        <p14:creationId xmlns:p14="http://schemas.microsoft.com/office/powerpoint/2010/main" val="35660832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pPr algn="l" rtl="0"/>
            <a:r>
              <a:rPr lang="en-US" dirty="0">
                <a:latin typeface="Times New Roman"/>
                <a:ea typeface="Times New Roman"/>
              </a:rPr>
              <a:t>Another important dopaminergic pathway in the brain runs from the ventral tegmental area to the nucleus </a:t>
            </a:r>
            <a:r>
              <a:rPr lang="en-US" dirty="0" err="1">
                <a:latin typeface="Times New Roman"/>
                <a:ea typeface="Times New Roman"/>
              </a:rPr>
              <a:t>accumbens</a:t>
            </a:r>
            <a:r>
              <a:rPr lang="en-US" dirty="0">
                <a:latin typeface="Times New Roman"/>
                <a:ea typeface="Times New Roman"/>
              </a:rPr>
              <a:t> . </a:t>
            </a:r>
            <a:endParaRPr lang="en-US" dirty="0" smtClean="0">
              <a:latin typeface="Times New Roman"/>
              <a:ea typeface="Times New Roman"/>
            </a:endParaRPr>
          </a:p>
          <a:p>
            <a:pPr algn="l" rtl="0"/>
            <a:r>
              <a:rPr lang="en-US" dirty="0" smtClean="0">
                <a:latin typeface="Times New Roman"/>
                <a:ea typeface="Times New Roman"/>
              </a:rPr>
              <a:t>This </a:t>
            </a:r>
            <a:r>
              <a:rPr lang="en-US" dirty="0">
                <a:latin typeface="Times New Roman"/>
                <a:ea typeface="Times New Roman"/>
              </a:rPr>
              <a:t>pathway becomes activated following use of some drugs of abuse, suggesting that it is involved in the rewarding and addictive nature of these agents </a:t>
            </a:r>
            <a:endParaRPr lang="ar-IQ" dirty="0"/>
          </a:p>
        </p:txBody>
      </p:sp>
    </p:spTree>
    <p:extLst>
      <p:ext uri="{BB962C8B-B14F-4D97-AF65-F5344CB8AC3E}">
        <p14:creationId xmlns:p14="http://schemas.microsoft.com/office/powerpoint/2010/main" val="29063397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l" rtl="0">
              <a:spcAft>
                <a:spcPts val="0"/>
              </a:spcAft>
            </a:pPr>
            <a:r>
              <a:rPr lang="en-US" dirty="0">
                <a:latin typeface="Times New Roman"/>
                <a:ea typeface="Times New Roman"/>
              </a:rPr>
              <a:t>Norepinephrine</a:t>
            </a:r>
            <a:r>
              <a:rPr lang="en-US" sz="4000" dirty="0">
                <a:latin typeface="Times New Roman"/>
                <a:ea typeface="Times New Roman"/>
              </a:rPr>
              <a:t/>
            </a:r>
            <a:br>
              <a:rPr lang="en-US" sz="4000" dirty="0">
                <a:latin typeface="Times New Roman"/>
                <a:ea typeface="Times New Roman"/>
              </a:rPr>
            </a:br>
            <a:endParaRPr lang="ar-IQ" dirty="0"/>
          </a:p>
        </p:txBody>
      </p:sp>
      <p:sp>
        <p:nvSpPr>
          <p:cNvPr id="3" name="عنصر نائب للمحتوى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fontScale="85000" lnSpcReduction="10000"/>
          </a:bodyPr>
          <a:lstStyle/>
          <a:p>
            <a:pPr algn="l" rtl="0"/>
            <a:r>
              <a:rPr lang="en-US" dirty="0">
                <a:latin typeface="Times New Roman"/>
                <a:ea typeface="Times New Roman"/>
              </a:rPr>
              <a:t>Norepinephrine, </a:t>
            </a:r>
            <a:r>
              <a:rPr lang="en-US" dirty="0" smtClean="0">
                <a:latin typeface="Times New Roman"/>
                <a:ea typeface="Times New Roman"/>
              </a:rPr>
              <a:t> </a:t>
            </a:r>
            <a:r>
              <a:rPr lang="en-US" dirty="0">
                <a:latin typeface="Times New Roman"/>
                <a:ea typeface="Times New Roman"/>
              </a:rPr>
              <a:t>plays a role in mood, anxiety, arousal, learning, and </a:t>
            </a:r>
            <a:r>
              <a:rPr lang="en-US" dirty="0" smtClean="0">
                <a:latin typeface="Times New Roman"/>
                <a:ea typeface="Times New Roman"/>
              </a:rPr>
              <a:t>memory</a:t>
            </a:r>
          </a:p>
          <a:p>
            <a:pPr algn="l" rtl="0"/>
            <a:r>
              <a:rPr lang="en-US" dirty="0" smtClean="0">
                <a:solidFill>
                  <a:srgbClr val="993366"/>
                </a:solidFill>
                <a:latin typeface="Times New Roman"/>
                <a:ea typeface="Times New Roman"/>
                <a:cs typeface="Arial"/>
              </a:rPr>
              <a:t> </a:t>
            </a:r>
            <a:r>
              <a:rPr lang="en-US" dirty="0">
                <a:latin typeface="Times New Roman"/>
                <a:ea typeface="Times New Roman"/>
              </a:rPr>
              <a:t>has mainly </a:t>
            </a:r>
            <a:r>
              <a:rPr lang="en-US" dirty="0" err="1">
                <a:latin typeface="Times New Roman"/>
                <a:ea typeface="Times New Roman"/>
              </a:rPr>
              <a:t>neuromodulatry</a:t>
            </a:r>
            <a:r>
              <a:rPr lang="en-US" dirty="0">
                <a:latin typeface="Times New Roman"/>
                <a:ea typeface="Times New Roman"/>
              </a:rPr>
              <a:t> effects ,so it enhances </a:t>
            </a:r>
            <a:r>
              <a:rPr lang="en-US" dirty="0" err="1">
                <a:latin typeface="Times New Roman"/>
                <a:ea typeface="Times New Roman"/>
              </a:rPr>
              <a:t>locomotor</a:t>
            </a:r>
            <a:r>
              <a:rPr lang="en-US" dirty="0">
                <a:latin typeface="Times New Roman"/>
                <a:ea typeface="Times New Roman"/>
              </a:rPr>
              <a:t> responses to </a:t>
            </a:r>
            <a:r>
              <a:rPr lang="en-US" dirty="0" err="1">
                <a:latin typeface="Times New Roman"/>
                <a:ea typeface="Times New Roman"/>
              </a:rPr>
              <a:t>dopamine,play</a:t>
            </a:r>
            <a:r>
              <a:rPr lang="en-US" dirty="0">
                <a:latin typeface="Times New Roman"/>
                <a:ea typeface="Times New Roman"/>
              </a:rPr>
              <a:t> a role in various physiological functions including the sleep-wake cycle ,</a:t>
            </a:r>
            <a:r>
              <a:rPr lang="en-US" dirty="0" err="1">
                <a:latin typeface="Times New Roman"/>
                <a:ea typeface="Times New Roman"/>
              </a:rPr>
              <a:t>pain,anxiety</a:t>
            </a:r>
            <a:r>
              <a:rPr lang="en-US" dirty="0">
                <a:latin typeface="Times New Roman"/>
                <a:ea typeface="Times New Roman"/>
              </a:rPr>
              <a:t> ,organism’s orientation to </a:t>
            </a:r>
            <a:r>
              <a:rPr lang="en-US" dirty="0" err="1">
                <a:latin typeface="Times New Roman"/>
                <a:ea typeface="Times New Roman"/>
              </a:rPr>
              <a:t>enviroment</a:t>
            </a:r>
            <a:r>
              <a:rPr lang="en-US" dirty="0">
                <a:latin typeface="Times New Roman"/>
                <a:ea typeface="Times New Roman"/>
              </a:rPr>
              <a:t> as in unexpected sensory </a:t>
            </a:r>
            <a:r>
              <a:rPr lang="en-US" dirty="0" err="1">
                <a:latin typeface="Times New Roman"/>
                <a:ea typeface="Times New Roman"/>
              </a:rPr>
              <a:t>stimuli,and</a:t>
            </a:r>
            <a:r>
              <a:rPr lang="en-US" dirty="0">
                <a:latin typeface="Times New Roman"/>
                <a:ea typeface="Times New Roman"/>
              </a:rPr>
              <a:t> </a:t>
            </a:r>
            <a:r>
              <a:rPr lang="en-US" dirty="0" smtClean="0">
                <a:latin typeface="Times New Roman"/>
                <a:ea typeface="Times New Roman"/>
              </a:rPr>
              <a:t>arousal</a:t>
            </a:r>
          </a:p>
          <a:p>
            <a:pPr algn="l" rtl="0"/>
            <a:r>
              <a:rPr lang="en-US" dirty="0" smtClean="0">
                <a:latin typeface="Times New Roman"/>
              </a:rPr>
              <a:t>Dopamine is converted to </a:t>
            </a:r>
            <a:r>
              <a:rPr lang="en-US" dirty="0" smtClean="0">
                <a:latin typeface="Times New Roman"/>
                <a:ea typeface="Times New Roman"/>
              </a:rPr>
              <a:t>norepinephrine by the enzyme </a:t>
            </a:r>
            <a:r>
              <a:rPr lang="en-US" dirty="0">
                <a:latin typeface="Times New Roman"/>
                <a:ea typeface="Times New Roman"/>
              </a:rPr>
              <a:t>dopamine </a:t>
            </a:r>
            <a:r>
              <a:rPr lang="en-US" dirty="0" smtClean="0">
                <a:latin typeface="Times New Roman"/>
                <a:ea typeface="Times New Roman"/>
              </a:rPr>
              <a:t>beta-hydroxylase</a:t>
            </a:r>
          </a:p>
          <a:p>
            <a:pPr algn="l" rtl="0"/>
            <a:r>
              <a:rPr lang="en-US" dirty="0">
                <a:latin typeface="Times New Roman"/>
                <a:ea typeface="Times New Roman"/>
              </a:rPr>
              <a:t>Metabolism is by the same enzymes that metabolize dopamine to MHPG &amp;VMA</a:t>
            </a:r>
            <a:endParaRPr lang="ar-IQ" dirty="0"/>
          </a:p>
        </p:txBody>
      </p:sp>
    </p:spTree>
    <p:extLst>
      <p:ext uri="{BB962C8B-B14F-4D97-AF65-F5344CB8AC3E}">
        <p14:creationId xmlns:p14="http://schemas.microsoft.com/office/powerpoint/2010/main" val="29320046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a:bodyPr>
          <a:lstStyle/>
          <a:p>
            <a:pPr algn="l" rtl="0"/>
            <a:r>
              <a:rPr lang="en-US" dirty="0">
                <a:latin typeface="Times New Roman"/>
                <a:ea typeface="Times New Roman"/>
              </a:rPr>
              <a:t>Most noradrenergic </a:t>
            </a:r>
            <a:r>
              <a:rPr lang="en-US" dirty="0" smtClean="0">
                <a:latin typeface="Times New Roman"/>
                <a:ea typeface="Times New Roman"/>
              </a:rPr>
              <a:t>neurons </a:t>
            </a:r>
            <a:r>
              <a:rPr lang="en-US" dirty="0">
                <a:latin typeface="Times New Roman"/>
                <a:ea typeface="Times New Roman"/>
              </a:rPr>
              <a:t>are located in nuclei in the upper brainstem; the most important of these is the locus </a:t>
            </a:r>
            <a:r>
              <a:rPr lang="en-US" dirty="0" err="1">
                <a:latin typeface="Times New Roman"/>
                <a:ea typeface="Times New Roman"/>
              </a:rPr>
              <a:t>ceruleus</a:t>
            </a:r>
            <a:r>
              <a:rPr lang="en-US" dirty="0">
                <a:latin typeface="Times New Roman"/>
                <a:ea typeface="Times New Roman"/>
              </a:rPr>
              <a:t> .</a:t>
            </a:r>
            <a:r>
              <a:rPr lang="en-US" dirty="0">
                <a:solidFill>
                  <a:srgbClr val="993366"/>
                </a:solidFill>
                <a:latin typeface="Times New Roman"/>
                <a:ea typeface="Times New Roman"/>
                <a:cs typeface="Arial"/>
              </a:rPr>
              <a:t> </a:t>
            </a:r>
            <a:r>
              <a:rPr lang="en-US" dirty="0">
                <a:latin typeface="Times New Roman"/>
                <a:ea typeface="Times New Roman"/>
              </a:rPr>
              <a:t>NE is considered to be important in the genesis and maintenance of mood and may be related to mood and anxiety disorders(catecholamine theory of mood disorders states that reduced catecholamine activity in brain produce depression &amp;higher activity levels with mania)</a:t>
            </a:r>
            <a:endParaRPr lang="ar-IQ" dirty="0"/>
          </a:p>
        </p:txBody>
      </p:sp>
    </p:spTree>
    <p:extLst>
      <p:ext uri="{BB962C8B-B14F-4D97-AF65-F5344CB8AC3E}">
        <p14:creationId xmlns:p14="http://schemas.microsoft.com/office/powerpoint/2010/main" val="41737355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pPr algn="l" rtl="0">
              <a:spcAft>
                <a:spcPts val="0"/>
              </a:spcAft>
            </a:pPr>
            <a:r>
              <a:rPr lang="en-US" smtClean="0">
                <a:latin typeface="Times New Roman"/>
                <a:ea typeface="Times New Roman"/>
                <a:cs typeface="Arial"/>
              </a:rPr>
              <a:t> </a:t>
            </a:r>
            <a:r>
              <a:rPr lang="en-US" dirty="0">
                <a:latin typeface="Times New Roman"/>
                <a:ea typeface="Times New Roman"/>
                <a:cs typeface="Arial"/>
              </a:rPr>
              <a:t>NE is involved in the pathogenesis of torsion </a:t>
            </a:r>
            <a:r>
              <a:rPr lang="en-US" dirty="0" err="1">
                <a:latin typeface="Times New Roman"/>
                <a:ea typeface="Times New Roman"/>
                <a:cs typeface="Arial"/>
              </a:rPr>
              <a:t>dystonia,parkinson</a:t>
            </a:r>
            <a:r>
              <a:rPr lang="en-US" dirty="0">
                <a:latin typeface="Times New Roman"/>
                <a:ea typeface="Times New Roman"/>
                <a:cs typeface="Arial"/>
              </a:rPr>
              <a:t> </a:t>
            </a:r>
            <a:r>
              <a:rPr lang="en-US" dirty="0" err="1">
                <a:latin typeface="Times New Roman"/>
                <a:ea typeface="Times New Roman"/>
                <a:cs typeface="Arial"/>
              </a:rPr>
              <a:t>disease,Tourtte</a:t>
            </a:r>
            <a:r>
              <a:rPr lang="en-US" dirty="0" err="1">
                <a:latin typeface="Arial"/>
                <a:ea typeface="Times New Roman"/>
              </a:rPr>
              <a:t>’</a:t>
            </a:r>
            <a:r>
              <a:rPr lang="en-US" dirty="0" err="1">
                <a:latin typeface="Times New Roman"/>
                <a:ea typeface="Times New Roman"/>
                <a:cs typeface="Arial"/>
              </a:rPr>
              <a:t>s</a:t>
            </a:r>
            <a:r>
              <a:rPr lang="en-US" dirty="0">
                <a:latin typeface="Times New Roman"/>
                <a:ea typeface="Times New Roman"/>
                <a:cs typeface="Arial"/>
              </a:rPr>
              <a:t> syndrome ,</a:t>
            </a:r>
            <a:r>
              <a:rPr lang="en-US" dirty="0" err="1">
                <a:latin typeface="Times New Roman"/>
                <a:ea typeface="Times New Roman"/>
                <a:cs typeface="Arial"/>
              </a:rPr>
              <a:t>ADHD,and</a:t>
            </a:r>
            <a:r>
              <a:rPr lang="en-US" dirty="0">
                <a:latin typeface="Times New Roman"/>
                <a:ea typeface="Times New Roman"/>
                <a:cs typeface="Arial"/>
              </a:rPr>
              <a:t> </a:t>
            </a:r>
            <a:r>
              <a:rPr lang="en-US" dirty="0" err="1">
                <a:latin typeface="Times New Roman"/>
                <a:ea typeface="Times New Roman"/>
                <a:cs typeface="Arial"/>
              </a:rPr>
              <a:t>akathesia</a:t>
            </a:r>
            <a:endParaRPr lang="en-US" sz="2800" dirty="0">
              <a:latin typeface="Times New Roman"/>
              <a:ea typeface="Times New Roman"/>
            </a:endParaRPr>
          </a:p>
          <a:p>
            <a:pPr algn="l" rtl="0">
              <a:spcAft>
                <a:spcPts val="0"/>
              </a:spcAft>
            </a:pPr>
            <a:r>
              <a:rPr lang="en-US" dirty="0">
                <a:solidFill>
                  <a:srgbClr val="993366"/>
                </a:solidFill>
                <a:latin typeface="Times New Roman"/>
                <a:ea typeface="Times New Roman"/>
                <a:cs typeface="Arial"/>
              </a:rPr>
              <a:t> </a:t>
            </a:r>
            <a:r>
              <a:rPr lang="en-US" dirty="0" err="1">
                <a:latin typeface="Times New Roman"/>
                <a:ea typeface="Times New Roman"/>
              </a:rPr>
              <a:t>Receptors:alpha</a:t>
            </a:r>
            <a:r>
              <a:rPr lang="en-US" dirty="0">
                <a:latin typeface="Times New Roman"/>
                <a:ea typeface="Times New Roman"/>
              </a:rPr>
              <a:t> 1 &amp; 2 , beta 1&amp;2. </a:t>
            </a:r>
            <a:endParaRPr lang="en-US" dirty="0" smtClean="0">
              <a:latin typeface="Times New Roman"/>
              <a:ea typeface="Times New Roman"/>
            </a:endParaRPr>
          </a:p>
          <a:p>
            <a:pPr algn="l" rtl="0">
              <a:spcAft>
                <a:spcPts val="0"/>
              </a:spcAft>
            </a:pPr>
            <a:r>
              <a:rPr lang="en-US" dirty="0" smtClean="0">
                <a:latin typeface="Times New Roman"/>
                <a:ea typeface="Times New Roman"/>
              </a:rPr>
              <a:t>Reserpine </a:t>
            </a:r>
            <a:r>
              <a:rPr lang="en-US" dirty="0">
                <a:latin typeface="Times New Roman"/>
                <a:ea typeface="Times New Roman"/>
              </a:rPr>
              <a:t>&amp;propranolol can cause depression.</a:t>
            </a:r>
            <a:endParaRPr lang="en-US" sz="2800" dirty="0">
              <a:latin typeface="Times New Roman"/>
              <a:ea typeface="Times New Roman"/>
            </a:endParaRPr>
          </a:p>
          <a:p>
            <a:pPr algn="l" rtl="0"/>
            <a:endParaRPr lang="ar-IQ" dirty="0"/>
          </a:p>
        </p:txBody>
      </p:sp>
    </p:spTree>
    <p:extLst>
      <p:ext uri="{BB962C8B-B14F-4D97-AF65-F5344CB8AC3E}">
        <p14:creationId xmlns:p14="http://schemas.microsoft.com/office/powerpoint/2010/main" val="24941852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l" rtl="0">
              <a:spcAft>
                <a:spcPts val="0"/>
              </a:spcAft>
            </a:pPr>
            <a:r>
              <a:rPr lang="en-US" dirty="0" smtClean="0">
                <a:latin typeface="Times New Roman"/>
                <a:ea typeface="Times New Roman"/>
              </a:rPr>
              <a:t>Behavioral </a:t>
            </a:r>
            <a:r>
              <a:rPr lang="en-US" dirty="0">
                <a:latin typeface="Times New Roman"/>
                <a:ea typeface="Times New Roman"/>
              </a:rPr>
              <a:t>neurochemistry</a:t>
            </a:r>
            <a:r>
              <a:rPr lang="en-US" sz="4000" dirty="0">
                <a:latin typeface="Times New Roman"/>
                <a:ea typeface="Times New Roman"/>
              </a:rPr>
              <a:t/>
            </a:r>
            <a:br>
              <a:rPr lang="en-US" sz="4000" dirty="0">
                <a:latin typeface="Times New Roman"/>
                <a:ea typeface="Times New Roman"/>
              </a:rPr>
            </a:br>
            <a:endParaRPr lang="ar-IQ" dirty="0"/>
          </a:p>
        </p:txBody>
      </p:sp>
      <p:sp>
        <p:nvSpPr>
          <p:cNvPr id="3" name="عنصر نائب للمحتوى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fontScale="77500" lnSpcReduction="20000"/>
          </a:bodyPr>
          <a:lstStyle/>
          <a:p>
            <a:pPr algn="l" rtl="0">
              <a:spcAft>
                <a:spcPts val="0"/>
              </a:spcAft>
            </a:pPr>
            <a:r>
              <a:rPr lang="en-US" dirty="0">
                <a:latin typeface="Times New Roman"/>
                <a:ea typeface="Times New Roman"/>
              </a:rPr>
              <a:t>Certain chemical substances may influence</a:t>
            </a:r>
            <a:endParaRPr lang="en-US" sz="2800" dirty="0">
              <a:latin typeface="Times New Roman"/>
              <a:ea typeface="Times New Roman"/>
            </a:endParaRPr>
          </a:p>
          <a:p>
            <a:pPr algn="l"/>
            <a:r>
              <a:rPr lang="en-US" dirty="0" err="1" smtClean="0">
                <a:latin typeface="Times New Roman"/>
                <a:ea typeface="Times New Roman"/>
              </a:rPr>
              <a:t>mood,thought</a:t>
            </a:r>
            <a:r>
              <a:rPr lang="en-US" dirty="0" err="1">
                <a:latin typeface="Times New Roman"/>
                <a:ea typeface="Times New Roman"/>
              </a:rPr>
              <a:t>,&amp;</a:t>
            </a:r>
            <a:r>
              <a:rPr lang="en-US" dirty="0" err="1" smtClean="0">
                <a:latin typeface="Times New Roman"/>
                <a:ea typeface="Times New Roman"/>
              </a:rPr>
              <a:t>action</a:t>
            </a:r>
            <a:r>
              <a:rPr lang="en-US" dirty="0" smtClean="0">
                <a:latin typeface="Times New Roman"/>
                <a:ea typeface="Times New Roman"/>
              </a:rPr>
              <a:t>  </a:t>
            </a:r>
          </a:p>
          <a:p>
            <a:pPr algn="l"/>
            <a:r>
              <a:rPr lang="en-US" dirty="0" err="1" smtClean="0">
                <a:latin typeface="Times New Roman"/>
                <a:ea typeface="Times New Roman"/>
              </a:rPr>
              <a:t>Nueronal</a:t>
            </a:r>
            <a:r>
              <a:rPr lang="en-US" dirty="0" smtClean="0">
                <a:latin typeface="Times New Roman"/>
                <a:ea typeface="Times New Roman"/>
              </a:rPr>
              <a:t> </a:t>
            </a:r>
            <a:r>
              <a:rPr lang="en-US" dirty="0">
                <a:latin typeface="Times New Roman"/>
                <a:ea typeface="Times New Roman"/>
              </a:rPr>
              <a:t>membranes play an important role in both </a:t>
            </a:r>
            <a:r>
              <a:rPr lang="en-US" dirty="0" err="1">
                <a:latin typeface="Times New Roman"/>
                <a:ea typeface="Times New Roman"/>
              </a:rPr>
              <a:t>interneuronal</a:t>
            </a:r>
            <a:r>
              <a:rPr lang="en-US" dirty="0">
                <a:latin typeface="Times New Roman"/>
                <a:ea typeface="Times New Roman"/>
              </a:rPr>
              <a:t> &amp;</a:t>
            </a:r>
            <a:r>
              <a:rPr lang="en-US" dirty="0" err="1">
                <a:latin typeface="Times New Roman"/>
                <a:ea typeface="Times New Roman"/>
              </a:rPr>
              <a:t>intraneuronal</a:t>
            </a:r>
            <a:r>
              <a:rPr lang="en-US" dirty="0">
                <a:latin typeface="Times New Roman"/>
                <a:ea typeface="Times New Roman"/>
              </a:rPr>
              <a:t> </a:t>
            </a:r>
            <a:r>
              <a:rPr lang="en-US" dirty="0" smtClean="0">
                <a:latin typeface="Times New Roman"/>
                <a:ea typeface="Times New Roman"/>
              </a:rPr>
              <a:t>processes</a:t>
            </a:r>
          </a:p>
          <a:p>
            <a:pPr algn="l" rtl="0">
              <a:spcAft>
                <a:spcPts val="0"/>
              </a:spcAft>
            </a:pPr>
            <a:r>
              <a:rPr lang="en-US" dirty="0" smtClean="0">
                <a:latin typeface="Times New Roman"/>
                <a:ea typeface="Times New Roman"/>
              </a:rPr>
              <a:t>ion </a:t>
            </a:r>
            <a:r>
              <a:rPr lang="en-US" dirty="0" err="1">
                <a:latin typeface="Times New Roman"/>
                <a:ea typeface="Times New Roman"/>
              </a:rPr>
              <a:t>channels:are</a:t>
            </a:r>
            <a:r>
              <a:rPr lang="en-US" dirty="0">
                <a:latin typeface="Times New Roman"/>
                <a:ea typeface="Times New Roman"/>
              </a:rPr>
              <a:t> the electrical means of neuronal transfer involves the action </a:t>
            </a:r>
            <a:r>
              <a:rPr lang="en-US" dirty="0" smtClean="0">
                <a:latin typeface="Times New Roman"/>
                <a:ea typeface="Times New Roman"/>
              </a:rPr>
              <a:t>potential.</a:t>
            </a:r>
            <a:endParaRPr lang="en-US" sz="2800" dirty="0" smtClean="0">
              <a:latin typeface="Times New Roman"/>
              <a:ea typeface="Times New Roman"/>
            </a:endParaRPr>
          </a:p>
          <a:p>
            <a:pPr algn="l" rtl="0">
              <a:spcAft>
                <a:spcPts val="0"/>
              </a:spcAft>
            </a:pPr>
            <a:r>
              <a:rPr lang="en-US" dirty="0" err="1" smtClean="0">
                <a:latin typeface="Times New Roman"/>
                <a:ea typeface="Times New Roman"/>
              </a:rPr>
              <a:t>Recepotors:the</a:t>
            </a:r>
            <a:r>
              <a:rPr lang="en-US" dirty="0" smtClean="0">
                <a:latin typeface="Times New Roman"/>
                <a:ea typeface="Times New Roman"/>
              </a:rPr>
              <a:t> </a:t>
            </a:r>
            <a:r>
              <a:rPr lang="en-US" dirty="0">
                <a:latin typeface="Times New Roman"/>
                <a:ea typeface="Times New Roman"/>
              </a:rPr>
              <a:t>chemical means of information transfer across neurons Receptors are </a:t>
            </a:r>
            <a:r>
              <a:rPr lang="en-US" dirty="0" err="1">
                <a:latin typeface="Times New Roman"/>
                <a:ea typeface="Times New Roman"/>
              </a:rPr>
              <a:t>protiens</a:t>
            </a:r>
            <a:r>
              <a:rPr lang="en-US" dirty="0">
                <a:latin typeface="Times New Roman"/>
                <a:ea typeface="Times New Roman"/>
              </a:rPr>
              <a:t> that bind to specific </a:t>
            </a:r>
            <a:r>
              <a:rPr lang="en-US" dirty="0" smtClean="0">
                <a:latin typeface="Times New Roman"/>
                <a:ea typeface="Times New Roman"/>
              </a:rPr>
              <a:t>chemical </a:t>
            </a:r>
            <a:r>
              <a:rPr lang="en-US" dirty="0" err="1">
                <a:latin typeface="Times New Roman"/>
                <a:ea typeface="Times New Roman"/>
              </a:rPr>
              <a:t>Substances,which</a:t>
            </a:r>
            <a:r>
              <a:rPr lang="en-US" dirty="0">
                <a:latin typeface="Times New Roman"/>
                <a:ea typeface="Times New Roman"/>
              </a:rPr>
              <a:t> results in in the eventual </a:t>
            </a:r>
            <a:r>
              <a:rPr lang="en-US" dirty="0" err="1">
                <a:latin typeface="Times New Roman"/>
                <a:ea typeface="Times New Roman"/>
              </a:rPr>
              <a:t>trigering</a:t>
            </a:r>
            <a:r>
              <a:rPr lang="en-US" dirty="0">
                <a:latin typeface="Times New Roman"/>
                <a:ea typeface="Times New Roman"/>
              </a:rPr>
              <a:t> of specific processes within neuron.</a:t>
            </a:r>
            <a:endParaRPr lang="en-US" sz="2800" dirty="0">
              <a:latin typeface="Times New Roman"/>
              <a:ea typeface="Times New Roman"/>
            </a:endParaRPr>
          </a:p>
          <a:p>
            <a:pPr algn="l" rtl="0">
              <a:spcAft>
                <a:spcPts val="0"/>
              </a:spcAft>
            </a:pPr>
            <a:r>
              <a:rPr lang="en-US" dirty="0">
                <a:latin typeface="Times New Roman"/>
                <a:ea typeface="Times New Roman"/>
              </a:rPr>
              <a:t> </a:t>
            </a:r>
            <a:endParaRPr lang="en-US" sz="2800" dirty="0">
              <a:latin typeface="Times New Roman"/>
              <a:ea typeface="Times New Roman"/>
            </a:endParaRPr>
          </a:p>
          <a:p>
            <a:pPr algn="l" rtl="0">
              <a:spcAft>
                <a:spcPts val="0"/>
              </a:spcAft>
            </a:pPr>
            <a:r>
              <a:rPr lang="en-US" dirty="0" smtClean="0">
                <a:latin typeface="Times New Roman"/>
                <a:ea typeface="Times New Roman"/>
              </a:rPr>
              <a:t>                                </a:t>
            </a:r>
            <a:endParaRPr lang="ar-IQ" dirty="0"/>
          </a:p>
        </p:txBody>
      </p:sp>
    </p:spTree>
    <p:extLst>
      <p:ext uri="{BB962C8B-B14F-4D97-AF65-F5344CB8AC3E}">
        <p14:creationId xmlns:p14="http://schemas.microsoft.com/office/powerpoint/2010/main" val="28737197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fontScale="77500" lnSpcReduction="20000"/>
          </a:bodyPr>
          <a:lstStyle/>
          <a:p>
            <a:pPr lvl="0" algn="l" rtl="0">
              <a:buFont typeface="Times New Roman"/>
              <a:buChar char="•"/>
              <a:tabLst>
                <a:tab pos="457200" algn="l"/>
              </a:tabLst>
            </a:pPr>
            <a:r>
              <a:rPr lang="en-US" dirty="0">
                <a:latin typeface="Times New Roman"/>
                <a:ea typeface="Times New Roman"/>
              </a:rPr>
              <a:t>Receptors are important for the action of</a:t>
            </a:r>
            <a:endParaRPr lang="en-US" sz="2800" dirty="0">
              <a:latin typeface="Times New Roman"/>
              <a:ea typeface="Times New Roman"/>
            </a:endParaRPr>
          </a:p>
          <a:p>
            <a:pPr algn="l"/>
            <a:r>
              <a:rPr lang="en-US" dirty="0">
                <a:latin typeface="Times New Roman"/>
                <a:ea typeface="Times New Roman"/>
              </a:rPr>
              <a:t>neurotransmiters,neuromodulators,&amp;</a:t>
            </a:r>
            <a:r>
              <a:rPr lang="en-US" dirty="0" err="1" smtClean="0">
                <a:latin typeface="Times New Roman"/>
                <a:ea typeface="Times New Roman"/>
              </a:rPr>
              <a:t>hormons</a:t>
            </a:r>
            <a:endParaRPr lang="en-US" dirty="0" smtClean="0">
              <a:latin typeface="Times New Roman"/>
              <a:ea typeface="Times New Roman"/>
            </a:endParaRPr>
          </a:p>
          <a:p>
            <a:pPr algn="l"/>
            <a:r>
              <a:rPr lang="en-US" dirty="0" err="1">
                <a:latin typeface="Times New Roman"/>
                <a:ea typeface="Times New Roman"/>
              </a:rPr>
              <a:t>Interaneuronal</a:t>
            </a:r>
            <a:r>
              <a:rPr lang="en-US" dirty="0">
                <a:latin typeface="Times New Roman"/>
                <a:ea typeface="Times New Roman"/>
              </a:rPr>
              <a:t> transport is by cyclic </a:t>
            </a:r>
            <a:r>
              <a:rPr lang="en-US" dirty="0" err="1">
                <a:latin typeface="Times New Roman"/>
                <a:ea typeface="Times New Roman"/>
              </a:rPr>
              <a:t>nucleotides,calcium,&amp;phosphatidylinositol</a:t>
            </a:r>
            <a:r>
              <a:rPr lang="en-US" dirty="0">
                <a:latin typeface="Times New Roman"/>
                <a:ea typeface="Times New Roman"/>
              </a:rPr>
              <a:t>(2nd </a:t>
            </a:r>
            <a:r>
              <a:rPr lang="en-US" dirty="0" smtClean="0">
                <a:latin typeface="Times New Roman"/>
                <a:ea typeface="Times New Roman"/>
              </a:rPr>
              <a:t>messengers</a:t>
            </a:r>
          </a:p>
          <a:p>
            <a:pPr lvl="0" algn="l" rtl="0">
              <a:buFont typeface="Times New Roman"/>
              <a:buChar char="•"/>
              <a:tabLst>
                <a:tab pos="457200" algn="l"/>
              </a:tabLst>
            </a:pPr>
            <a:r>
              <a:rPr lang="en-US" dirty="0" err="1">
                <a:latin typeface="Times New Roman"/>
                <a:ea typeface="Times New Roman"/>
              </a:rPr>
              <a:t>Neuroregulators</a:t>
            </a:r>
            <a:r>
              <a:rPr lang="en-US" dirty="0">
                <a:latin typeface="Times New Roman"/>
                <a:ea typeface="Times New Roman"/>
              </a:rPr>
              <a:t>; are chemicals that carry </a:t>
            </a:r>
            <a:r>
              <a:rPr lang="en-US" dirty="0" err="1">
                <a:latin typeface="Times New Roman"/>
                <a:ea typeface="Times New Roman"/>
              </a:rPr>
              <a:t>informations</a:t>
            </a:r>
            <a:r>
              <a:rPr lang="en-US" dirty="0">
                <a:latin typeface="Times New Roman"/>
                <a:ea typeface="Times New Roman"/>
              </a:rPr>
              <a:t> between </a:t>
            </a:r>
            <a:r>
              <a:rPr lang="en-US" dirty="0" err="1">
                <a:latin typeface="Times New Roman"/>
                <a:ea typeface="Times New Roman"/>
              </a:rPr>
              <a:t>neurons.they</a:t>
            </a:r>
            <a:r>
              <a:rPr lang="en-US" dirty="0">
                <a:latin typeface="Times New Roman"/>
                <a:ea typeface="Times New Roman"/>
              </a:rPr>
              <a:t> </a:t>
            </a:r>
            <a:r>
              <a:rPr lang="en-US" dirty="0" smtClean="0">
                <a:latin typeface="Times New Roman"/>
                <a:ea typeface="Times New Roman"/>
              </a:rPr>
              <a:t>include: </a:t>
            </a:r>
            <a:r>
              <a:rPr lang="en-US" dirty="0">
                <a:latin typeface="Times New Roman"/>
                <a:ea typeface="Times New Roman"/>
              </a:rPr>
              <a:t>neurotransmitters,neuromodulators,&amp;</a:t>
            </a:r>
            <a:r>
              <a:rPr lang="en-US" dirty="0" err="1">
                <a:latin typeface="Times New Roman"/>
                <a:ea typeface="Times New Roman"/>
              </a:rPr>
              <a:t>neurohormons</a:t>
            </a:r>
            <a:r>
              <a:rPr lang="en-US" dirty="0">
                <a:latin typeface="Times New Roman"/>
                <a:ea typeface="Times New Roman"/>
              </a:rPr>
              <a:t>.</a:t>
            </a:r>
            <a:endParaRPr lang="en-US" sz="2800" dirty="0">
              <a:latin typeface="Times New Roman"/>
              <a:ea typeface="Times New Roman"/>
            </a:endParaRPr>
          </a:p>
          <a:p>
            <a:pPr lvl="0" algn="l" rtl="0">
              <a:buFont typeface="Times New Roman"/>
              <a:buChar char="•"/>
              <a:tabLst>
                <a:tab pos="457200" algn="l"/>
              </a:tabLst>
            </a:pPr>
            <a:r>
              <a:rPr lang="en-US" dirty="0">
                <a:latin typeface="Times New Roman"/>
                <a:ea typeface="Times New Roman"/>
              </a:rPr>
              <a:t>Neurotransmitters are either </a:t>
            </a:r>
            <a:r>
              <a:rPr lang="en-US" dirty="0" err="1">
                <a:latin typeface="Times New Roman"/>
                <a:ea typeface="Times New Roman"/>
              </a:rPr>
              <a:t>exitatory</a:t>
            </a:r>
            <a:r>
              <a:rPr lang="en-US" dirty="0">
                <a:latin typeface="Times New Roman"/>
                <a:ea typeface="Times New Roman"/>
              </a:rPr>
              <a:t> or </a:t>
            </a:r>
            <a:r>
              <a:rPr lang="en-US" dirty="0" err="1">
                <a:latin typeface="Times New Roman"/>
                <a:ea typeface="Times New Roman"/>
              </a:rPr>
              <a:t>inhibitary</a:t>
            </a:r>
            <a:r>
              <a:rPr lang="en-US" dirty="0">
                <a:latin typeface="Times New Roman"/>
                <a:ea typeface="Times New Roman"/>
              </a:rPr>
              <a:t> or both.</a:t>
            </a:r>
            <a:endParaRPr lang="en-US" sz="2800" dirty="0">
              <a:latin typeface="Times New Roman"/>
              <a:ea typeface="Times New Roman"/>
            </a:endParaRPr>
          </a:p>
          <a:p>
            <a:pPr lvl="0" algn="l" rtl="0">
              <a:buFont typeface="Times New Roman"/>
              <a:buChar char="•"/>
              <a:tabLst>
                <a:tab pos="457200" algn="l"/>
              </a:tabLst>
            </a:pPr>
            <a:r>
              <a:rPr lang="en-US" dirty="0" err="1">
                <a:latin typeface="Times New Roman"/>
                <a:ea typeface="Times New Roman"/>
              </a:rPr>
              <a:t>Exitatory</a:t>
            </a:r>
            <a:r>
              <a:rPr lang="en-US" dirty="0">
                <a:latin typeface="Times New Roman"/>
                <a:ea typeface="Times New Roman"/>
              </a:rPr>
              <a:t> NTs are glutamate &amp;aspartate.</a:t>
            </a:r>
            <a:endParaRPr lang="en-US" sz="2800" dirty="0">
              <a:latin typeface="Times New Roman"/>
              <a:ea typeface="Times New Roman"/>
            </a:endParaRPr>
          </a:p>
          <a:p>
            <a:pPr lvl="0" algn="l" rtl="0">
              <a:buFont typeface="Times New Roman"/>
              <a:buChar char="•"/>
              <a:tabLst>
                <a:tab pos="457200" algn="l"/>
              </a:tabLst>
            </a:pPr>
            <a:r>
              <a:rPr lang="en-US" dirty="0" err="1">
                <a:latin typeface="Times New Roman"/>
                <a:ea typeface="Times New Roman"/>
              </a:rPr>
              <a:t>Inhibitary</a:t>
            </a:r>
            <a:r>
              <a:rPr lang="en-US" dirty="0">
                <a:latin typeface="Times New Roman"/>
                <a:ea typeface="Times New Roman"/>
              </a:rPr>
              <a:t> NTs are GABA &amp;glycine.</a:t>
            </a:r>
            <a:endParaRPr lang="en-US" sz="2800" dirty="0">
              <a:latin typeface="Times New Roman"/>
              <a:ea typeface="Times New Roman"/>
            </a:endParaRPr>
          </a:p>
          <a:p>
            <a:pPr lvl="0" algn="l" rtl="0">
              <a:buFont typeface="Times New Roman"/>
              <a:buChar char="•"/>
              <a:tabLst>
                <a:tab pos="457200" algn="l"/>
              </a:tabLst>
            </a:pPr>
            <a:r>
              <a:rPr lang="en-US" dirty="0">
                <a:latin typeface="Times New Roman"/>
                <a:ea typeface="Times New Roman"/>
              </a:rPr>
              <a:t>Dopamine &amp;Ach may function either way</a:t>
            </a:r>
            <a:endParaRPr lang="en-US" sz="2800" dirty="0">
              <a:latin typeface="Times New Roman"/>
              <a:ea typeface="Times New Roman"/>
            </a:endParaRPr>
          </a:p>
          <a:p>
            <a:endParaRPr lang="ar-IQ" dirty="0"/>
          </a:p>
        </p:txBody>
      </p:sp>
    </p:spTree>
    <p:extLst>
      <p:ext uri="{BB962C8B-B14F-4D97-AF65-F5344CB8AC3E}">
        <p14:creationId xmlns:p14="http://schemas.microsoft.com/office/powerpoint/2010/main" val="39112530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l" rtl="0">
              <a:spcAft>
                <a:spcPts val="0"/>
              </a:spcAft>
            </a:pPr>
            <a:r>
              <a:rPr lang="en-US" dirty="0">
                <a:latin typeface="Times New Roman"/>
                <a:ea typeface="Times New Roman"/>
              </a:rPr>
              <a:t>Neurotransmission</a:t>
            </a:r>
            <a:r>
              <a:rPr lang="en-US" sz="4000" dirty="0">
                <a:latin typeface="Times New Roman"/>
                <a:ea typeface="Times New Roman"/>
              </a:rPr>
              <a:t/>
            </a:r>
            <a:br>
              <a:rPr lang="en-US" sz="4000" dirty="0">
                <a:latin typeface="Times New Roman"/>
                <a:ea typeface="Times New Roman"/>
              </a:rPr>
            </a:br>
            <a:endParaRPr lang="ar-IQ" dirty="0"/>
          </a:p>
        </p:txBody>
      </p:sp>
      <p:sp>
        <p:nvSpPr>
          <p:cNvPr id="3" name="عنصر نائب للمحتوى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fontScale="85000" lnSpcReduction="10000"/>
          </a:bodyPr>
          <a:lstStyle/>
          <a:p>
            <a:pPr algn="l" rtl="0"/>
            <a:r>
              <a:rPr lang="en-US" dirty="0" err="1" smtClean="0">
                <a:latin typeface="Times New Roman"/>
                <a:ea typeface="Times New Roman"/>
              </a:rPr>
              <a:t>Emotions,perception,thinking</a:t>
            </a:r>
            <a:r>
              <a:rPr lang="en-US" dirty="0" smtClean="0">
                <a:latin typeface="Times New Roman"/>
                <a:ea typeface="Times New Roman"/>
              </a:rPr>
              <a:t>, movement </a:t>
            </a:r>
            <a:r>
              <a:rPr lang="en-US" dirty="0">
                <a:latin typeface="Times New Roman"/>
                <a:ea typeface="Times New Roman"/>
              </a:rPr>
              <a:t>and psychopathology are believed to result from interactions and imbalances among these messengers in the </a:t>
            </a:r>
            <a:r>
              <a:rPr lang="en-US" dirty="0" smtClean="0">
                <a:latin typeface="Times New Roman"/>
                <a:ea typeface="Times New Roman"/>
              </a:rPr>
              <a:t>brain</a:t>
            </a:r>
          </a:p>
          <a:p>
            <a:pPr algn="l" rtl="0"/>
            <a:r>
              <a:rPr lang="en-US" dirty="0">
                <a:latin typeface="Times New Roman"/>
                <a:ea typeface="Times New Roman"/>
              </a:rPr>
              <a:t>The three major classes of neurotransmitters are the biogenic amines (monoamines), amino acids, and peptides</a:t>
            </a:r>
            <a:r>
              <a:rPr lang="en-US" dirty="0" smtClean="0">
                <a:latin typeface="Times New Roman"/>
                <a:ea typeface="Times New Roman"/>
              </a:rPr>
              <a:t>.</a:t>
            </a:r>
          </a:p>
          <a:p>
            <a:pPr algn="l" rtl="0"/>
            <a:r>
              <a:rPr lang="en-US" dirty="0" smtClean="0">
                <a:latin typeface="Times New Roman"/>
                <a:ea typeface="Times New Roman"/>
              </a:rPr>
              <a:t>receptors </a:t>
            </a:r>
            <a:r>
              <a:rPr lang="en-US" dirty="0">
                <a:latin typeface="Times New Roman"/>
                <a:ea typeface="Times New Roman"/>
              </a:rPr>
              <a:t>can recognize specific neurotransmitters. </a:t>
            </a:r>
            <a:endParaRPr lang="en-US" dirty="0" smtClean="0">
              <a:latin typeface="Times New Roman"/>
              <a:ea typeface="Times New Roman"/>
            </a:endParaRPr>
          </a:p>
          <a:p>
            <a:pPr algn="l" rtl="0"/>
            <a:r>
              <a:rPr lang="en-US" dirty="0" smtClean="0">
                <a:latin typeface="Times New Roman"/>
                <a:ea typeface="Times New Roman"/>
              </a:rPr>
              <a:t>When </a:t>
            </a:r>
            <a:r>
              <a:rPr lang="en-US" dirty="0">
                <a:latin typeface="Times New Roman"/>
                <a:ea typeface="Times New Roman"/>
              </a:rPr>
              <a:t>the presynaptic neuron is stimulated, the neurotransmitter is released, travels across the synaptic </a:t>
            </a:r>
            <a:r>
              <a:rPr lang="en-US" dirty="0" smtClean="0">
                <a:latin typeface="Times New Roman"/>
                <a:ea typeface="Times New Roman"/>
              </a:rPr>
              <a:t>cleft and </a:t>
            </a:r>
            <a:r>
              <a:rPr lang="en-US" dirty="0">
                <a:latin typeface="Times New Roman"/>
                <a:ea typeface="Times New Roman"/>
              </a:rPr>
              <a:t>acts on receptors on the postsynaptic neuron</a:t>
            </a:r>
            <a:endParaRPr lang="ar-IQ" dirty="0"/>
          </a:p>
        </p:txBody>
      </p:sp>
    </p:spTree>
    <p:extLst>
      <p:ext uri="{BB962C8B-B14F-4D97-AF65-F5344CB8AC3E}">
        <p14:creationId xmlns:p14="http://schemas.microsoft.com/office/powerpoint/2010/main" val="794171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latin typeface="Times New Roman"/>
                <a:ea typeface="Times New Roman"/>
              </a:rPr>
              <a:t>Regulation of neurotransmitters</a:t>
            </a:r>
            <a:endParaRPr lang="ar-IQ" dirty="0"/>
          </a:p>
        </p:txBody>
      </p:sp>
      <p:sp>
        <p:nvSpPr>
          <p:cNvPr id="3" name="عنصر نائب للمحتوى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fontScale="92500" lnSpcReduction="20000"/>
          </a:bodyPr>
          <a:lstStyle/>
          <a:p>
            <a:pPr algn="l" rtl="0"/>
            <a:r>
              <a:rPr lang="en-US" dirty="0">
                <a:latin typeface="Times New Roman"/>
                <a:ea typeface="Times New Roman"/>
              </a:rPr>
              <a:t>The concentration of neurotransmitters in the synaptic cleft is closely related to mood and behavior. </a:t>
            </a:r>
            <a:endParaRPr lang="en-US" dirty="0" smtClean="0">
              <a:latin typeface="Times New Roman"/>
              <a:ea typeface="Times New Roman"/>
            </a:endParaRPr>
          </a:p>
          <a:p>
            <a:pPr algn="l" rtl="0"/>
            <a:r>
              <a:rPr lang="en-US" dirty="0" smtClean="0">
                <a:latin typeface="Times New Roman"/>
                <a:ea typeface="Times New Roman"/>
              </a:rPr>
              <a:t> </a:t>
            </a:r>
            <a:r>
              <a:rPr lang="en-US" dirty="0">
                <a:latin typeface="Times New Roman"/>
                <a:ea typeface="Times New Roman"/>
              </a:rPr>
              <a:t>After release by the presynaptic neuron, neurotransmitters are removed from the synaptic cleft passively by simple diffusion into local </a:t>
            </a:r>
            <a:r>
              <a:rPr lang="en-US" dirty="0" smtClean="0">
                <a:latin typeface="Times New Roman"/>
                <a:ea typeface="Times New Roman"/>
              </a:rPr>
              <a:t>tissue</a:t>
            </a:r>
          </a:p>
          <a:p>
            <a:pPr algn="l" rtl="0"/>
            <a:r>
              <a:rPr lang="en-US" dirty="0" smtClean="0">
                <a:latin typeface="Times New Roman"/>
                <a:ea typeface="Times New Roman"/>
              </a:rPr>
              <a:t> </a:t>
            </a:r>
            <a:r>
              <a:rPr lang="en-US" dirty="0">
                <a:latin typeface="Times New Roman"/>
                <a:ea typeface="Times New Roman"/>
              </a:rPr>
              <a:t>Active removal is accomplished by reuptake by the presynaptic neuron or by degradation by enzymes such as monoamine oxidase or </a:t>
            </a:r>
            <a:r>
              <a:rPr lang="en-US" dirty="0" err="1">
                <a:latin typeface="Times New Roman"/>
                <a:ea typeface="Times New Roman"/>
              </a:rPr>
              <a:t>acetylcholinesterase</a:t>
            </a:r>
            <a:endParaRPr lang="ar-IQ" dirty="0"/>
          </a:p>
        </p:txBody>
      </p:sp>
    </p:spTree>
    <p:extLst>
      <p:ext uri="{BB962C8B-B14F-4D97-AF65-F5344CB8AC3E}">
        <p14:creationId xmlns:p14="http://schemas.microsoft.com/office/powerpoint/2010/main" val="36559897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fontScale="85000" lnSpcReduction="20000"/>
          </a:bodyPr>
          <a:lstStyle/>
          <a:p>
            <a:pPr algn="l" rtl="0"/>
            <a:r>
              <a:rPr lang="en-US" dirty="0">
                <a:latin typeface="Times New Roman"/>
                <a:ea typeface="Times New Roman"/>
              </a:rPr>
              <a:t>evidence indicates that not only lowered availability of neurotransmitters, but changes in the number, or affinity (sensitivity) of receptors for specific neurotransmitters (neuronal plasticity) and the efficiency with which a neurotransmitter signal is changed into a message, can regulate neuron </a:t>
            </a:r>
            <a:r>
              <a:rPr lang="en-US" dirty="0" smtClean="0">
                <a:latin typeface="Times New Roman"/>
                <a:ea typeface="Times New Roman"/>
              </a:rPr>
              <a:t>responsiveness</a:t>
            </a:r>
          </a:p>
          <a:p>
            <a:pPr algn="l" rtl="0"/>
            <a:r>
              <a:rPr lang="en-US" dirty="0">
                <a:latin typeface="Times New Roman"/>
                <a:ea typeface="Times New Roman"/>
              </a:rPr>
              <a:t>Increased or decreased availability of specific neurotransmitters is associated with common psychiatric disorders </a:t>
            </a:r>
            <a:endParaRPr lang="en-US" dirty="0" smtClean="0">
              <a:latin typeface="Times New Roman"/>
              <a:ea typeface="Times New Roman"/>
            </a:endParaRPr>
          </a:p>
          <a:p>
            <a:pPr algn="l" rtl="0"/>
            <a:r>
              <a:rPr lang="en-US" dirty="0" smtClean="0">
                <a:latin typeface="Times New Roman"/>
                <a:ea typeface="Times New Roman"/>
              </a:rPr>
              <a:t>Normalization </a:t>
            </a:r>
            <a:r>
              <a:rPr lang="en-US" dirty="0">
                <a:latin typeface="Times New Roman"/>
                <a:ea typeface="Times New Roman"/>
              </a:rPr>
              <a:t>of neurotransmitter availability by pharmacologic agents is associated with symptom </a:t>
            </a:r>
            <a:r>
              <a:rPr lang="en-US" dirty="0" smtClean="0">
                <a:latin typeface="Times New Roman"/>
                <a:ea typeface="Times New Roman"/>
              </a:rPr>
              <a:t>relief</a:t>
            </a:r>
            <a:endParaRPr lang="ar-IQ" dirty="0"/>
          </a:p>
        </p:txBody>
      </p:sp>
    </p:spTree>
    <p:extLst>
      <p:ext uri="{BB962C8B-B14F-4D97-AF65-F5344CB8AC3E}">
        <p14:creationId xmlns:p14="http://schemas.microsoft.com/office/powerpoint/2010/main" val="34107824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latin typeface="Times New Roman"/>
                <a:ea typeface="Times New Roman"/>
              </a:rPr>
              <a:t>Biogenic amines</a:t>
            </a:r>
            <a:endParaRPr lang="ar-IQ" dirty="0"/>
          </a:p>
        </p:txBody>
      </p:sp>
      <p:sp>
        <p:nvSpPr>
          <p:cNvPr id="3" name="عنصر نائب للمحتوى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fontScale="92500" lnSpcReduction="20000"/>
          </a:bodyPr>
          <a:lstStyle/>
          <a:p>
            <a:pPr algn="l" rtl="0"/>
            <a:r>
              <a:rPr lang="en-US" dirty="0">
                <a:latin typeface="Times New Roman"/>
                <a:ea typeface="Times New Roman"/>
              </a:rPr>
              <a:t>The biogenic amines, or monoamines, include </a:t>
            </a:r>
            <a:r>
              <a:rPr lang="en-US" dirty="0" err="1">
                <a:latin typeface="Times New Roman"/>
                <a:ea typeface="Times New Roman"/>
              </a:rPr>
              <a:t>catecholamines</a:t>
            </a:r>
            <a:r>
              <a:rPr lang="en-US" dirty="0">
                <a:latin typeface="Times New Roman"/>
                <a:ea typeface="Times New Roman"/>
              </a:rPr>
              <a:t>, </a:t>
            </a:r>
            <a:r>
              <a:rPr lang="en-US" dirty="0" err="1">
                <a:latin typeface="Times New Roman"/>
                <a:ea typeface="Times New Roman"/>
              </a:rPr>
              <a:t>indolamines</a:t>
            </a:r>
            <a:r>
              <a:rPr lang="en-US" dirty="0">
                <a:latin typeface="Times New Roman"/>
                <a:ea typeface="Times New Roman"/>
              </a:rPr>
              <a:t>, </a:t>
            </a:r>
            <a:r>
              <a:rPr lang="en-US" dirty="0" err="1">
                <a:latin typeface="Times New Roman"/>
                <a:ea typeface="Times New Roman"/>
              </a:rPr>
              <a:t>ethylamines</a:t>
            </a:r>
            <a:r>
              <a:rPr lang="en-US" dirty="0">
                <a:latin typeface="Times New Roman"/>
                <a:ea typeface="Times New Roman"/>
              </a:rPr>
              <a:t>, and quaternary </a:t>
            </a:r>
            <a:r>
              <a:rPr lang="en-US" dirty="0" smtClean="0">
                <a:latin typeface="Times New Roman"/>
                <a:ea typeface="Times New Roman"/>
              </a:rPr>
              <a:t>amine</a:t>
            </a:r>
          </a:p>
          <a:p>
            <a:pPr algn="l" rtl="0">
              <a:spcAft>
                <a:spcPts val="0"/>
              </a:spcAft>
            </a:pPr>
            <a:r>
              <a:rPr lang="en-US" dirty="0">
                <a:latin typeface="Times New Roman"/>
                <a:ea typeface="Times New Roman"/>
              </a:rPr>
              <a:t>Dopamine</a:t>
            </a:r>
            <a:endParaRPr lang="en-US" sz="2800" dirty="0">
              <a:latin typeface="Times New Roman"/>
              <a:ea typeface="Times New Roman"/>
            </a:endParaRPr>
          </a:p>
          <a:p>
            <a:pPr algn="l"/>
            <a:r>
              <a:rPr lang="en-US" dirty="0">
                <a:latin typeface="Times New Roman"/>
                <a:ea typeface="Times New Roman"/>
              </a:rPr>
              <a:t>Dopamine, a catecholamine, is involved in the pathophysiology of Parkinson's disease, mood disorders, the conditioned fear response , and the rewarding‌ nature of drugs of abuse . </a:t>
            </a:r>
            <a:endParaRPr lang="en-US" dirty="0" smtClean="0">
              <a:latin typeface="Times New Roman"/>
              <a:ea typeface="Times New Roman"/>
            </a:endParaRPr>
          </a:p>
          <a:p>
            <a:pPr algn="l"/>
            <a:r>
              <a:rPr lang="en-US" dirty="0" smtClean="0">
                <a:latin typeface="Times New Roman"/>
                <a:ea typeface="Times New Roman"/>
              </a:rPr>
              <a:t>Dopamine </a:t>
            </a:r>
            <a:r>
              <a:rPr lang="en-US" dirty="0">
                <a:latin typeface="Times New Roman"/>
                <a:ea typeface="Times New Roman"/>
              </a:rPr>
              <a:t>has also been implicated in the pathophysiology of schizophrenia and other psychotic disorders </a:t>
            </a:r>
            <a:endParaRPr lang="en-US" dirty="0" smtClean="0">
              <a:latin typeface="Times New Roman"/>
              <a:ea typeface="Times New Roman"/>
            </a:endParaRPr>
          </a:p>
        </p:txBody>
      </p:sp>
    </p:spTree>
    <p:extLst>
      <p:ext uri="{BB962C8B-B14F-4D97-AF65-F5344CB8AC3E}">
        <p14:creationId xmlns:p14="http://schemas.microsoft.com/office/powerpoint/2010/main" val="33131976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48884" y="1692817"/>
            <a:ext cx="7846232" cy="43407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870889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fontScale="92500" lnSpcReduction="20000"/>
          </a:bodyPr>
          <a:lstStyle/>
          <a:p>
            <a:pPr algn="l" rtl="0"/>
            <a:r>
              <a:rPr lang="en-US" dirty="0">
                <a:latin typeface="Times New Roman"/>
                <a:ea typeface="Times New Roman"/>
              </a:rPr>
              <a:t>Phenylalanine is converted to tyrosine by the action of phenylalanine </a:t>
            </a:r>
            <a:r>
              <a:rPr lang="en-US" dirty="0" err="1">
                <a:latin typeface="Times New Roman"/>
                <a:ea typeface="Times New Roman"/>
              </a:rPr>
              <a:t>hydroxylase.Tyrosine</a:t>
            </a:r>
            <a:r>
              <a:rPr lang="en-US" dirty="0">
                <a:latin typeface="Times New Roman"/>
                <a:ea typeface="Times New Roman"/>
              </a:rPr>
              <a:t> is converted to L-dopa by &amp; action of &amp;enzyme Tyrosine hydroxylase(this is the rate-limiting step in synthesis of all major </a:t>
            </a:r>
            <a:r>
              <a:rPr lang="en-US" dirty="0" err="1">
                <a:latin typeface="Times New Roman"/>
                <a:ea typeface="Times New Roman"/>
              </a:rPr>
              <a:t>catecholamines</a:t>
            </a:r>
            <a:r>
              <a:rPr lang="en-US" dirty="0">
                <a:latin typeface="Times New Roman"/>
                <a:ea typeface="Times New Roman"/>
              </a:rPr>
              <a:t> </a:t>
            </a:r>
            <a:r>
              <a:rPr lang="en-US" dirty="0" err="1">
                <a:latin typeface="Times New Roman"/>
                <a:ea typeface="Times New Roman"/>
              </a:rPr>
              <a:t>i.e</a:t>
            </a:r>
            <a:r>
              <a:rPr lang="en-US" dirty="0">
                <a:latin typeface="Times New Roman"/>
                <a:ea typeface="Times New Roman"/>
              </a:rPr>
              <a:t> </a:t>
            </a:r>
            <a:r>
              <a:rPr lang="en-US" dirty="0" err="1">
                <a:latin typeface="Times New Roman"/>
                <a:ea typeface="Times New Roman"/>
              </a:rPr>
              <a:t>dopamine,norepinephrine,&amp;epinephrine</a:t>
            </a:r>
            <a:r>
              <a:rPr lang="en-US" dirty="0" smtClean="0">
                <a:latin typeface="Times New Roman"/>
                <a:ea typeface="Times New Roman"/>
              </a:rPr>
              <a:t>)</a:t>
            </a:r>
          </a:p>
          <a:p>
            <a:pPr algn="l" rtl="0">
              <a:spcAft>
                <a:spcPts val="0"/>
              </a:spcAft>
            </a:pPr>
            <a:r>
              <a:rPr lang="en-US" dirty="0">
                <a:latin typeface="Times New Roman"/>
                <a:ea typeface="Times New Roman"/>
              </a:rPr>
              <a:t>L-dopa is converted to dopamine by &amp; </a:t>
            </a:r>
            <a:r>
              <a:rPr lang="en-US" dirty="0" err="1">
                <a:latin typeface="Times New Roman"/>
                <a:ea typeface="Times New Roman"/>
              </a:rPr>
              <a:t>enz</a:t>
            </a:r>
            <a:r>
              <a:rPr lang="en-US" dirty="0">
                <a:latin typeface="Times New Roman"/>
                <a:ea typeface="Times New Roman"/>
              </a:rPr>
              <a:t>. decarboxylase.</a:t>
            </a:r>
            <a:endParaRPr lang="en-US" sz="2800" dirty="0">
              <a:latin typeface="Times New Roman"/>
              <a:ea typeface="Times New Roman"/>
            </a:endParaRPr>
          </a:p>
          <a:p>
            <a:pPr marL="0" indent="0" algn="l" rtl="0">
              <a:spcAft>
                <a:spcPts val="0"/>
              </a:spcAft>
              <a:buNone/>
            </a:pPr>
            <a:endParaRPr lang="en-US" sz="2800" dirty="0">
              <a:latin typeface="Times New Roman"/>
              <a:ea typeface="Times New Roman"/>
            </a:endParaRPr>
          </a:p>
          <a:p>
            <a:pPr algn="l"/>
            <a:r>
              <a:rPr lang="en-US" dirty="0">
                <a:latin typeface="Times New Roman"/>
                <a:ea typeface="Times New Roman"/>
              </a:rPr>
              <a:t>Metabolism by MAO-A ,MAO-B,&amp; COMT to </a:t>
            </a:r>
            <a:r>
              <a:rPr lang="en-US" dirty="0" err="1">
                <a:latin typeface="Times New Roman"/>
                <a:ea typeface="Times New Roman"/>
              </a:rPr>
              <a:t>homovanillic</a:t>
            </a:r>
            <a:r>
              <a:rPr lang="en-US" dirty="0">
                <a:latin typeface="Times New Roman"/>
                <a:ea typeface="Times New Roman"/>
              </a:rPr>
              <a:t> acid (</a:t>
            </a:r>
            <a:r>
              <a:rPr lang="en-US" dirty="0" smtClean="0">
                <a:latin typeface="Times New Roman"/>
                <a:ea typeface="Times New Roman"/>
              </a:rPr>
              <a:t>HVA)</a:t>
            </a:r>
            <a:endParaRPr lang="ar-IQ" dirty="0"/>
          </a:p>
        </p:txBody>
      </p:sp>
    </p:spTree>
    <p:extLst>
      <p:ext uri="{BB962C8B-B14F-4D97-AF65-F5344CB8AC3E}">
        <p14:creationId xmlns:p14="http://schemas.microsoft.com/office/powerpoint/2010/main" val="2513897920"/>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TotalTime>
  <Words>863</Words>
  <Application>Microsoft Office PowerPoint</Application>
  <PresentationFormat>عرض على الشاشة (3:4)‏</PresentationFormat>
  <Paragraphs>60</Paragraphs>
  <Slides>17</Slides>
  <Notes>0</Notes>
  <HiddenSlides>0</HiddenSlides>
  <MMClips>0</MMClips>
  <ScaleCrop>false</ScaleCrop>
  <HeadingPairs>
    <vt:vector size="4" baseType="variant">
      <vt:variant>
        <vt:lpstr>نسق</vt:lpstr>
      </vt:variant>
      <vt:variant>
        <vt:i4>1</vt:i4>
      </vt:variant>
      <vt:variant>
        <vt:lpstr>عناوين الشرائح</vt:lpstr>
      </vt:variant>
      <vt:variant>
        <vt:i4>17</vt:i4>
      </vt:variant>
    </vt:vector>
  </HeadingPairs>
  <TitlesOfParts>
    <vt:vector size="18" baseType="lpstr">
      <vt:lpstr>سمة Office</vt:lpstr>
      <vt:lpstr>Behavioral sciences </vt:lpstr>
      <vt:lpstr>Behavioral neurochemistry </vt:lpstr>
      <vt:lpstr>عرض تقديمي في PowerPoint</vt:lpstr>
      <vt:lpstr>Neurotransmission </vt:lpstr>
      <vt:lpstr>Regulation of neurotransmitters</vt:lpstr>
      <vt:lpstr>عرض تقديمي في PowerPoint</vt:lpstr>
      <vt:lpstr>Biogenic amines</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Norepinephrine </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Comlexities in the nuerochemistry of behavioral disorders</dc:title>
  <dc:creator>2014</dc:creator>
  <cp:lastModifiedBy>2014</cp:lastModifiedBy>
  <cp:revision>19</cp:revision>
  <dcterms:created xsi:type="dcterms:W3CDTF">2014-09-21T19:22:48Z</dcterms:created>
  <dcterms:modified xsi:type="dcterms:W3CDTF">2017-10-08T08:35:10Z</dcterms:modified>
</cp:coreProperties>
</file>