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8D339E9-8920-49B1-85E3-867F49818620}" type="datetimeFigureOut">
              <a:rPr lang="ar-IQ" smtClean="0"/>
              <a:t>17/01/1436</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AADE0DF-EA0E-4C3B-8364-7AC2A752275C}" type="slidenum">
              <a:rPr lang="ar-IQ" smtClean="0"/>
              <a:t>‹#›</a:t>
            </a:fld>
            <a:endParaRPr lang="ar-IQ"/>
          </a:p>
        </p:txBody>
      </p:sp>
    </p:spTree>
    <p:extLst>
      <p:ext uri="{BB962C8B-B14F-4D97-AF65-F5344CB8AC3E}">
        <p14:creationId xmlns:p14="http://schemas.microsoft.com/office/powerpoint/2010/main" val="161453955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CAADE0DF-EA0E-4C3B-8364-7AC2A752275C}" type="slidenum">
              <a:rPr lang="ar-IQ" smtClean="0"/>
              <a:t>11</a:t>
            </a:fld>
            <a:endParaRPr lang="ar-IQ"/>
          </a:p>
        </p:txBody>
      </p:sp>
    </p:spTree>
    <p:extLst>
      <p:ext uri="{BB962C8B-B14F-4D97-AF65-F5344CB8AC3E}">
        <p14:creationId xmlns:p14="http://schemas.microsoft.com/office/powerpoint/2010/main" val="2229331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17/01/1436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17/01/1436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17/01/1436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17/01/1436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17/01/1436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17/01/1436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17/01/1436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17/01/1436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17/01/1436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17/01/1436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17/01/1436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17/01/1436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4334"/>
            <a:ext cx="7772400" cy="1470025"/>
          </a:xfrm>
        </p:spPr>
        <p:txBody>
          <a:bodyPr/>
          <a:lstStyle/>
          <a:p>
            <a:pPr rtl="0"/>
            <a:r>
              <a:rPr lang="en-US" dirty="0"/>
              <a:t>Serotonin</a:t>
            </a:r>
            <a:br>
              <a:rPr lang="en-US" dirty="0"/>
            </a:br>
            <a:endParaRPr lang="ar-IQ" dirty="0"/>
          </a:p>
        </p:txBody>
      </p:sp>
      <p:sp>
        <p:nvSpPr>
          <p:cNvPr id="3" name="عنوان فرعي 2"/>
          <p:cNvSpPr>
            <a:spLocks noGrp="1"/>
          </p:cNvSpPr>
          <p:nvPr>
            <p:ph type="subTitle" idx="1"/>
          </p:nvPr>
        </p:nvSpPr>
        <p:spPr>
          <a:xfrm>
            <a:off x="0" y="692696"/>
            <a:ext cx="9144000" cy="6165304"/>
          </a:xfrm>
        </p:spPr>
        <p:txBody>
          <a:bodyPr>
            <a:normAutofit/>
          </a:bodyPr>
          <a:lstStyle/>
          <a:p>
            <a:pPr rtl="0"/>
            <a:r>
              <a:rPr lang="en-US" dirty="0">
                <a:latin typeface="Times New Roman"/>
                <a:ea typeface="Times New Roman"/>
              </a:rPr>
              <a:t>Serotonin, an </a:t>
            </a:r>
            <a:r>
              <a:rPr lang="en-US" dirty="0" err="1">
                <a:latin typeface="Times New Roman"/>
                <a:ea typeface="Times New Roman"/>
              </a:rPr>
              <a:t>indolamine</a:t>
            </a:r>
            <a:r>
              <a:rPr lang="en-US" dirty="0">
                <a:latin typeface="Times New Roman"/>
                <a:ea typeface="Times New Roman"/>
              </a:rPr>
              <a:t>, plays a role in mood, </a:t>
            </a:r>
            <a:r>
              <a:rPr lang="en-US" dirty="0" err="1" smtClean="0">
                <a:latin typeface="Times New Roman"/>
                <a:ea typeface="Times New Roman"/>
              </a:rPr>
              <a:t>sleep,pain</a:t>
            </a:r>
            <a:r>
              <a:rPr lang="en-US" dirty="0" smtClean="0">
                <a:latin typeface="Times New Roman"/>
                <a:ea typeface="Times New Roman"/>
              </a:rPr>
              <a:t> </a:t>
            </a:r>
            <a:r>
              <a:rPr lang="en-US" dirty="0">
                <a:latin typeface="Times New Roman"/>
                <a:ea typeface="Times New Roman"/>
              </a:rPr>
              <a:t>sensitivity, appetite, sexuality, and impulse </a:t>
            </a:r>
            <a:r>
              <a:rPr lang="en-US" dirty="0" smtClean="0">
                <a:latin typeface="Times New Roman"/>
                <a:ea typeface="Times New Roman"/>
              </a:rPr>
              <a:t>control</a:t>
            </a:r>
          </a:p>
          <a:p>
            <a:pPr algn="l" rtl="0">
              <a:spcAft>
                <a:spcPts val="0"/>
              </a:spcAft>
            </a:pPr>
            <a:r>
              <a:rPr lang="en-US" dirty="0">
                <a:latin typeface="Times New Roman"/>
                <a:ea typeface="Times New Roman"/>
              </a:rPr>
              <a:t>tryptophan is converted to serotonin </a:t>
            </a:r>
            <a:r>
              <a:rPr lang="en-US" dirty="0" smtClean="0">
                <a:latin typeface="Times New Roman"/>
                <a:ea typeface="Times New Roman"/>
              </a:rPr>
              <a:t>(5-hydroxytryptamine</a:t>
            </a:r>
            <a:r>
              <a:rPr lang="en-US" dirty="0">
                <a:latin typeface="Times New Roman"/>
                <a:ea typeface="Times New Roman"/>
              </a:rPr>
              <a:t>) by the enzyme tryptophan hydroxylase as well as by an amino acid </a:t>
            </a:r>
            <a:r>
              <a:rPr lang="en-US" dirty="0" smtClean="0">
                <a:latin typeface="Times New Roman"/>
                <a:ea typeface="Times New Roman"/>
              </a:rPr>
              <a:t>decarboxylase.</a:t>
            </a:r>
          </a:p>
          <a:p>
            <a:pPr algn="l" rtl="0">
              <a:spcAft>
                <a:spcPts val="0"/>
              </a:spcAft>
            </a:pPr>
            <a:r>
              <a:rPr lang="en-US" dirty="0" smtClean="0">
                <a:latin typeface="Times New Roman"/>
                <a:ea typeface="Times New Roman"/>
              </a:rPr>
              <a:t>It </a:t>
            </a:r>
            <a:r>
              <a:rPr lang="en-US" dirty="0">
                <a:latin typeface="Times New Roman"/>
                <a:ea typeface="Times New Roman"/>
              </a:rPr>
              <a:t>catalyzed by MAO to 5-HIAA </a:t>
            </a:r>
            <a:endParaRPr lang="en-US" dirty="0" smtClean="0">
              <a:latin typeface="Times New Roman"/>
              <a:ea typeface="Times New Roman"/>
            </a:endParaRPr>
          </a:p>
          <a:p>
            <a:pPr algn="l" rtl="0">
              <a:spcAft>
                <a:spcPts val="0"/>
              </a:spcAft>
            </a:pPr>
            <a:r>
              <a:rPr lang="en-US" dirty="0" smtClean="0">
                <a:latin typeface="Times New Roman"/>
                <a:ea typeface="Times New Roman"/>
              </a:rPr>
              <a:t> </a:t>
            </a:r>
            <a:r>
              <a:rPr lang="en-US" dirty="0">
                <a:latin typeface="Times New Roman"/>
                <a:ea typeface="Times New Roman"/>
              </a:rPr>
              <a:t>5-HT may be inactivated by reuptake into the presynaptic neuron(TCAD &amp;SSRI inhibit this process).</a:t>
            </a:r>
            <a:endParaRPr lang="en-US" sz="2800" dirty="0">
              <a:latin typeface="Times New Roman"/>
              <a:ea typeface="Times New Roman"/>
            </a:endParaRPr>
          </a:p>
          <a:p>
            <a:pPr rtl="0"/>
            <a:endParaRPr lang="ar-IQ" dirty="0"/>
          </a:p>
        </p:txBody>
      </p:sp>
    </p:spTree>
    <p:extLst>
      <p:ext uri="{BB962C8B-B14F-4D97-AF65-F5344CB8AC3E}">
        <p14:creationId xmlns:p14="http://schemas.microsoft.com/office/powerpoint/2010/main" val="3161777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rtl="0">
              <a:spcAft>
                <a:spcPts val="0"/>
              </a:spcAft>
            </a:pPr>
            <a:r>
              <a:rPr lang="en-US" dirty="0" err="1">
                <a:latin typeface="Times New Roman"/>
                <a:ea typeface="Times New Roman"/>
              </a:rPr>
              <a:t>Thyrotropin</a:t>
            </a:r>
            <a:r>
              <a:rPr lang="en-US" dirty="0">
                <a:latin typeface="Times New Roman"/>
                <a:ea typeface="Times New Roman"/>
              </a:rPr>
              <a:t>-Releasing Hormone</a:t>
            </a:r>
            <a:r>
              <a:rPr lang="en-US" sz="4000" dirty="0">
                <a:latin typeface="Times New Roman"/>
                <a:ea typeface="Times New Roman"/>
              </a:rPr>
              <a:t/>
            </a:r>
            <a:br>
              <a:rPr lang="en-US" sz="4000" dirty="0">
                <a:latin typeface="Times New Roman"/>
                <a:ea typeface="Times New Roman"/>
              </a:rPr>
            </a:br>
            <a:r>
              <a:rPr lang="en-US" sz="4000" dirty="0" smtClean="0">
                <a:latin typeface="Times New Roman"/>
                <a:ea typeface="Times New Roman"/>
              </a:rPr>
              <a:t>(TRH)</a:t>
            </a:r>
            <a:endParaRPr lang="ar-IQ" dirty="0"/>
          </a:p>
        </p:txBody>
      </p:sp>
      <p:sp>
        <p:nvSpPr>
          <p:cNvPr id="3" name="عنصر نائب للمحتوى 2"/>
          <p:cNvSpPr>
            <a:spLocks noGrp="1"/>
          </p:cNvSpPr>
          <p:nvPr>
            <p:ph idx="1"/>
          </p:nvPr>
        </p:nvSpPr>
        <p:spPr/>
        <p:txBody>
          <a:bodyPr>
            <a:normAutofit fontScale="92500" lnSpcReduction="20000"/>
          </a:bodyPr>
          <a:lstStyle/>
          <a:p>
            <a:pPr algn="l" rtl="0"/>
            <a:r>
              <a:rPr lang="en-US" dirty="0">
                <a:latin typeface="Times New Roman"/>
                <a:ea typeface="Times New Roman"/>
              </a:rPr>
              <a:t>TRH is widely distributed in the </a:t>
            </a:r>
            <a:r>
              <a:rPr lang="en-US" dirty="0" smtClean="0">
                <a:latin typeface="Times New Roman"/>
                <a:ea typeface="Times New Roman"/>
              </a:rPr>
              <a:t>CNS</a:t>
            </a:r>
          </a:p>
          <a:p>
            <a:pPr algn="l" rtl="0"/>
            <a:r>
              <a:rPr lang="en-US" dirty="0">
                <a:latin typeface="Times New Roman"/>
                <a:ea typeface="Times New Roman"/>
              </a:rPr>
              <a:t>TRH receptor </a:t>
            </a:r>
            <a:r>
              <a:rPr lang="en-US" dirty="0" smtClean="0">
                <a:latin typeface="Times New Roman"/>
                <a:ea typeface="Times New Roman"/>
              </a:rPr>
              <a:t>is a G-protein–coupled </a:t>
            </a:r>
            <a:r>
              <a:rPr lang="en-US" dirty="0">
                <a:latin typeface="Times New Roman"/>
                <a:ea typeface="Times New Roman"/>
              </a:rPr>
              <a:t>receptor </a:t>
            </a:r>
            <a:endParaRPr lang="en-US" dirty="0" smtClean="0">
              <a:latin typeface="Times New Roman"/>
              <a:ea typeface="Times New Roman"/>
            </a:endParaRPr>
          </a:p>
          <a:p>
            <a:pPr algn="l" rtl="0"/>
            <a:r>
              <a:rPr lang="en-US" dirty="0">
                <a:latin typeface="Times New Roman"/>
                <a:ea typeface="Times New Roman"/>
              </a:rPr>
              <a:t>TRH stimulation test revealed blunting of the TSH response in approximately 25 percent of </a:t>
            </a:r>
            <a:r>
              <a:rPr lang="en-US" dirty="0" err="1">
                <a:latin typeface="Times New Roman"/>
                <a:ea typeface="Times New Roman"/>
              </a:rPr>
              <a:t>euthyroid</a:t>
            </a:r>
            <a:r>
              <a:rPr lang="en-US" dirty="0">
                <a:latin typeface="Times New Roman"/>
                <a:ea typeface="Times New Roman"/>
              </a:rPr>
              <a:t> patients with major depression. </a:t>
            </a:r>
            <a:endParaRPr lang="en-US" dirty="0" smtClean="0">
              <a:latin typeface="Times New Roman"/>
              <a:ea typeface="Times New Roman"/>
            </a:endParaRPr>
          </a:p>
          <a:p>
            <a:pPr algn="l" rtl="0"/>
            <a:r>
              <a:rPr lang="en-US" dirty="0" smtClean="0">
                <a:latin typeface="Times New Roman"/>
                <a:ea typeface="Times New Roman"/>
              </a:rPr>
              <a:t>TSH </a:t>
            </a:r>
            <a:r>
              <a:rPr lang="en-US" dirty="0">
                <a:latin typeface="Times New Roman"/>
                <a:ea typeface="Times New Roman"/>
              </a:rPr>
              <a:t>blunting is a reflection of pituitary TRH receptor </a:t>
            </a:r>
            <a:r>
              <a:rPr lang="en-US" dirty="0" err="1">
                <a:latin typeface="Times New Roman"/>
                <a:ea typeface="Times New Roman"/>
              </a:rPr>
              <a:t>downregulation</a:t>
            </a:r>
            <a:r>
              <a:rPr lang="en-US" dirty="0">
                <a:latin typeface="Times New Roman"/>
                <a:ea typeface="Times New Roman"/>
              </a:rPr>
              <a:t> as a result of </a:t>
            </a:r>
            <a:r>
              <a:rPr lang="en-US" dirty="0" err="1">
                <a:latin typeface="Times New Roman"/>
                <a:ea typeface="Times New Roman"/>
              </a:rPr>
              <a:t>hypersecretion</a:t>
            </a:r>
            <a:r>
              <a:rPr lang="en-US" dirty="0">
                <a:latin typeface="Times New Roman"/>
                <a:ea typeface="Times New Roman"/>
              </a:rPr>
              <a:t> of endogenous </a:t>
            </a:r>
            <a:r>
              <a:rPr lang="en-US" dirty="0" smtClean="0">
                <a:latin typeface="Times New Roman"/>
                <a:ea typeface="Times New Roman"/>
              </a:rPr>
              <a:t>TRH</a:t>
            </a:r>
          </a:p>
          <a:p>
            <a:pPr algn="l" rtl="0"/>
            <a:r>
              <a:rPr lang="en-US" dirty="0">
                <a:latin typeface="Times New Roman"/>
                <a:ea typeface="Times New Roman"/>
              </a:rPr>
              <a:t>There are elevations of CSF TRH concentration which may be relatively specific to depression</a:t>
            </a:r>
            <a:endParaRPr lang="ar-IQ" dirty="0"/>
          </a:p>
        </p:txBody>
      </p:sp>
    </p:spTree>
    <p:extLst>
      <p:ext uri="{BB962C8B-B14F-4D97-AF65-F5344CB8AC3E}">
        <p14:creationId xmlns:p14="http://schemas.microsoft.com/office/powerpoint/2010/main" val="2291599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rtl="0">
              <a:spcAft>
                <a:spcPts val="0"/>
              </a:spcAft>
            </a:pPr>
            <a:r>
              <a:rPr lang="en-US" dirty="0" err="1">
                <a:latin typeface="Times New Roman"/>
                <a:ea typeface="Times New Roman"/>
              </a:rPr>
              <a:t>Corticotropin</a:t>
            </a:r>
            <a:r>
              <a:rPr lang="en-US" dirty="0">
                <a:latin typeface="Times New Roman"/>
                <a:ea typeface="Times New Roman"/>
              </a:rPr>
              <a:t>-Releasing Factor</a:t>
            </a:r>
            <a:r>
              <a:rPr lang="en-US" sz="4000" dirty="0">
                <a:latin typeface="Times New Roman"/>
                <a:ea typeface="Times New Roman"/>
              </a:rPr>
              <a:t/>
            </a:r>
            <a:br>
              <a:rPr lang="en-US" sz="4000" dirty="0">
                <a:latin typeface="Times New Roman"/>
                <a:ea typeface="Times New Roman"/>
              </a:rPr>
            </a:br>
            <a:r>
              <a:rPr lang="en-US" sz="4000" dirty="0" smtClean="0">
                <a:latin typeface="Times New Roman"/>
                <a:ea typeface="Times New Roman"/>
              </a:rPr>
              <a:t>(CRF)</a:t>
            </a:r>
            <a:endParaRPr lang="ar-IQ" dirty="0"/>
          </a:p>
        </p:txBody>
      </p:sp>
      <p:sp>
        <p:nvSpPr>
          <p:cNvPr id="3" name="عنصر نائب للمحتوى 2"/>
          <p:cNvSpPr>
            <a:spLocks noGrp="1"/>
          </p:cNvSpPr>
          <p:nvPr>
            <p:ph idx="1"/>
          </p:nvPr>
        </p:nvSpPr>
        <p:spPr/>
        <p:txBody>
          <a:bodyPr>
            <a:normAutofit fontScale="85000" lnSpcReduction="20000"/>
          </a:bodyPr>
          <a:lstStyle/>
          <a:p>
            <a:pPr algn="l" rtl="0"/>
            <a:r>
              <a:rPr lang="en-US" dirty="0">
                <a:latin typeface="Times New Roman"/>
                <a:ea typeface="Times New Roman"/>
              </a:rPr>
              <a:t>CRF is the primary hypothalamic ACTH </a:t>
            </a:r>
            <a:r>
              <a:rPr lang="en-US" dirty="0" smtClean="0">
                <a:latin typeface="Times New Roman"/>
                <a:ea typeface="Times New Roman"/>
              </a:rPr>
              <a:t>secreting hormone</a:t>
            </a:r>
          </a:p>
          <a:p>
            <a:pPr algn="l" rtl="0">
              <a:spcAft>
                <a:spcPts val="0"/>
              </a:spcAft>
            </a:pPr>
            <a:r>
              <a:rPr lang="en-US" dirty="0">
                <a:latin typeface="Times New Roman"/>
                <a:ea typeface="Times New Roman"/>
              </a:rPr>
              <a:t>it also functions as an </a:t>
            </a:r>
            <a:r>
              <a:rPr lang="en-US" dirty="0" err="1">
                <a:latin typeface="Times New Roman"/>
                <a:ea typeface="Times New Roman"/>
              </a:rPr>
              <a:t>extrahypothalamic</a:t>
            </a:r>
            <a:r>
              <a:rPr lang="en-US" dirty="0">
                <a:latin typeface="Times New Roman"/>
                <a:ea typeface="Times New Roman"/>
              </a:rPr>
              <a:t> neurotransmitter in a CNS network </a:t>
            </a:r>
            <a:r>
              <a:rPr lang="en-US" dirty="0" err="1">
                <a:latin typeface="Times New Roman"/>
                <a:ea typeface="Times New Roman"/>
              </a:rPr>
              <a:t>that,apparently</a:t>
            </a:r>
            <a:r>
              <a:rPr lang="en-US" dirty="0">
                <a:latin typeface="Times New Roman"/>
                <a:ea typeface="Times New Roman"/>
              </a:rPr>
              <a:t>, </a:t>
            </a:r>
            <a:r>
              <a:rPr lang="en-US" dirty="0" smtClean="0">
                <a:latin typeface="Times New Roman"/>
                <a:ea typeface="Times New Roman"/>
              </a:rPr>
              <a:t>coordinates </a:t>
            </a:r>
            <a:r>
              <a:rPr lang="en-US" dirty="0">
                <a:latin typeface="Times New Roman"/>
                <a:ea typeface="Times New Roman"/>
              </a:rPr>
              <a:t>global responses to </a:t>
            </a:r>
            <a:r>
              <a:rPr lang="en-US" dirty="0" smtClean="0">
                <a:latin typeface="Times New Roman"/>
                <a:ea typeface="Times New Roman"/>
              </a:rPr>
              <a:t>stressors</a:t>
            </a:r>
          </a:p>
          <a:p>
            <a:pPr algn="l" rtl="0">
              <a:spcAft>
                <a:spcPts val="0"/>
              </a:spcAft>
            </a:pPr>
            <a:r>
              <a:rPr lang="en-US" dirty="0">
                <a:latin typeface="Times New Roman"/>
                <a:ea typeface="Times New Roman"/>
              </a:rPr>
              <a:t>CRF plays a complex role in integrating the endocrine, autonomic, immunological, and behavioral responses of an organism to </a:t>
            </a:r>
            <a:r>
              <a:rPr lang="en-US" dirty="0" smtClean="0">
                <a:latin typeface="Times New Roman"/>
                <a:ea typeface="Times New Roman"/>
              </a:rPr>
              <a:t>stress</a:t>
            </a:r>
          </a:p>
          <a:p>
            <a:pPr algn="l" rtl="0">
              <a:spcAft>
                <a:spcPts val="0"/>
              </a:spcAft>
            </a:pPr>
            <a:r>
              <a:rPr lang="en-US" dirty="0">
                <a:latin typeface="Times New Roman"/>
                <a:ea typeface="Times New Roman"/>
              </a:rPr>
              <a:t>. adult animals exposed to maternal separation early in life, an animal model for early adverse childhood experiences, exhibit elevated CRF concentrations  and exaggerated HPA response to stress</a:t>
            </a:r>
            <a:endParaRPr lang="ar-IQ" dirty="0"/>
          </a:p>
        </p:txBody>
      </p:sp>
    </p:spTree>
    <p:extLst>
      <p:ext uri="{BB962C8B-B14F-4D97-AF65-F5344CB8AC3E}">
        <p14:creationId xmlns:p14="http://schemas.microsoft.com/office/powerpoint/2010/main" val="2853286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l" rtl="0">
              <a:spcAft>
                <a:spcPts val="0"/>
              </a:spcAft>
            </a:pPr>
            <a:r>
              <a:rPr lang="en-US" dirty="0">
                <a:latin typeface="Times New Roman"/>
                <a:ea typeface="Times New Roman"/>
              </a:rPr>
              <a:t>Hyperactivity of the HPA </a:t>
            </a:r>
            <a:r>
              <a:rPr lang="en-US" dirty="0" smtClean="0">
                <a:latin typeface="Times New Roman"/>
                <a:ea typeface="Times New Roman"/>
              </a:rPr>
              <a:t>axis is one of the most consistent finding in major depression .</a:t>
            </a:r>
          </a:p>
          <a:p>
            <a:pPr algn="l" rtl="0">
              <a:spcAft>
                <a:spcPts val="0"/>
              </a:spcAft>
            </a:pPr>
            <a:r>
              <a:rPr lang="en-US" dirty="0" smtClean="0">
                <a:latin typeface="Times New Roman"/>
                <a:ea typeface="Times New Roman"/>
              </a:rPr>
              <a:t> </a:t>
            </a:r>
            <a:r>
              <a:rPr lang="en-US" dirty="0">
                <a:latin typeface="Times New Roman"/>
                <a:ea typeface="Times New Roman"/>
              </a:rPr>
              <a:t>The reported HPA axis alterations in major depression </a:t>
            </a:r>
            <a:r>
              <a:rPr lang="en-US" dirty="0" smtClean="0">
                <a:latin typeface="Times New Roman"/>
                <a:ea typeface="Times New Roman"/>
              </a:rPr>
              <a:t>include:</a:t>
            </a:r>
          </a:p>
          <a:p>
            <a:pPr algn="l" rtl="0">
              <a:spcAft>
                <a:spcPts val="0"/>
              </a:spcAft>
            </a:pPr>
            <a:r>
              <a:rPr lang="en-US" dirty="0" smtClean="0">
                <a:latin typeface="Times New Roman"/>
                <a:ea typeface="Times New Roman"/>
              </a:rPr>
              <a:t> </a:t>
            </a:r>
            <a:r>
              <a:rPr lang="en-US" dirty="0" err="1" smtClean="0">
                <a:latin typeface="Times New Roman"/>
                <a:ea typeface="Times New Roman"/>
              </a:rPr>
              <a:t>hypercortisolemia</a:t>
            </a:r>
            <a:endParaRPr lang="en-US" dirty="0" smtClean="0">
              <a:latin typeface="Times New Roman"/>
              <a:ea typeface="Times New Roman"/>
            </a:endParaRPr>
          </a:p>
          <a:p>
            <a:pPr algn="l" rtl="0">
              <a:spcAft>
                <a:spcPts val="0"/>
              </a:spcAft>
            </a:pPr>
            <a:r>
              <a:rPr lang="en-US" dirty="0" smtClean="0">
                <a:latin typeface="Times New Roman"/>
                <a:ea typeface="Times New Roman"/>
              </a:rPr>
              <a:t> </a:t>
            </a:r>
            <a:r>
              <a:rPr lang="en-US" dirty="0">
                <a:latin typeface="Times New Roman"/>
                <a:ea typeface="Times New Roman"/>
              </a:rPr>
              <a:t>resistance to dexamethasone suppression of cortisol </a:t>
            </a:r>
            <a:r>
              <a:rPr lang="en-US" dirty="0" smtClean="0">
                <a:latin typeface="Times New Roman"/>
                <a:ea typeface="Times New Roman"/>
              </a:rPr>
              <a:t>secretion </a:t>
            </a:r>
          </a:p>
          <a:p>
            <a:pPr algn="l" rtl="0">
              <a:spcAft>
                <a:spcPts val="0"/>
              </a:spcAft>
            </a:pPr>
            <a:r>
              <a:rPr lang="en-US" dirty="0" smtClean="0">
                <a:latin typeface="Times New Roman"/>
                <a:ea typeface="Times New Roman"/>
              </a:rPr>
              <a:t>blunted </a:t>
            </a:r>
            <a:r>
              <a:rPr lang="en-US" dirty="0">
                <a:latin typeface="Times New Roman"/>
                <a:ea typeface="Times New Roman"/>
              </a:rPr>
              <a:t>ACTH responses to intravenous CRF </a:t>
            </a:r>
            <a:r>
              <a:rPr lang="en-US" dirty="0" smtClean="0">
                <a:latin typeface="Times New Roman"/>
                <a:ea typeface="Times New Roman"/>
              </a:rPr>
              <a:t>challenge</a:t>
            </a:r>
          </a:p>
          <a:p>
            <a:pPr algn="l" rtl="0">
              <a:spcAft>
                <a:spcPts val="0"/>
              </a:spcAft>
            </a:pPr>
            <a:r>
              <a:rPr lang="en-US" dirty="0" smtClean="0">
                <a:latin typeface="Times New Roman"/>
                <a:ea typeface="Times New Roman"/>
              </a:rPr>
              <a:t> </a:t>
            </a:r>
            <a:r>
              <a:rPr lang="en-US" dirty="0">
                <a:latin typeface="Times New Roman"/>
                <a:ea typeface="Times New Roman"/>
              </a:rPr>
              <a:t>elevated CSF CRF concentrations</a:t>
            </a:r>
            <a:r>
              <a:rPr lang="en-US" dirty="0" smtClean="0">
                <a:latin typeface="Times New Roman"/>
                <a:ea typeface="Times New Roman"/>
              </a:rPr>
              <a:t>.</a:t>
            </a:r>
          </a:p>
          <a:p>
            <a:pPr algn="l" rtl="0">
              <a:spcAft>
                <a:spcPts val="0"/>
              </a:spcAft>
            </a:pPr>
            <a:r>
              <a:rPr lang="en-US" dirty="0" smtClean="0">
                <a:latin typeface="Times New Roman"/>
                <a:ea typeface="Times New Roman"/>
              </a:rPr>
              <a:t> </a:t>
            </a:r>
            <a:r>
              <a:rPr lang="en-US" dirty="0">
                <a:latin typeface="Times New Roman"/>
                <a:ea typeface="Times New Roman"/>
              </a:rPr>
              <a:t>the elevated CSF CRF concentrations in drug-free depressed patients are significantly decreased after successful treatment with electroconvulsive therapy (ECT) and antidepressant drugs.</a:t>
            </a:r>
            <a:endParaRPr lang="en-US" sz="2800" dirty="0">
              <a:latin typeface="Times New Roman"/>
              <a:ea typeface="Times New Roman"/>
            </a:endParaRPr>
          </a:p>
          <a:p>
            <a:pPr algn="l" rtl="0">
              <a:spcAft>
                <a:spcPts val="0"/>
              </a:spcAft>
            </a:pPr>
            <a:endParaRPr lang="en-US" sz="2800" dirty="0">
              <a:latin typeface="Times New Roman"/>
              <a:ea typeface="Times New Roman"/>
            </a:endParaRPr>
          </a:p>
          <a:p>
            <a:pPr algn="l" rtl="0"/>
            <a:endParaRPr lang="ar-IQ" dirty="0"/>
          </a:p>
        </p:txBody>
      </p:sp>
    </p:spTree>
    <p:extLst>
      <p:ext uri="{BB962C8B-B14F-4D97-AF65-F5344CB8AC3E}">
        <p14:creationId xmlns:p14="http://schemas.microsoft.com/office/powerpoint/2010/main" val="3193968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rtl="0">
              <a:spcAft>
                <a:spcPts val="0"/>
              </a:spcAft>
            </a:pPr>
            <a:r>
              <a:rPr lang="en-US" dirty="0">
                <a:latin typeface="Times New Roman"/>
                <a:ea typeface="Times New Roman"/>
              </a:rPr>
              <a:t>Oxytocin and Vasopressin</a:t>
            </a:r>
            <a:r>
              <a:rPr lang="en-US" sz="4000" dirty="0">
                <a:latin typeface="Times New Roman"/>
                <a:ea typeface="Times New Roman"/>
              </a:rPr>
              <a:t/>
            </a:r>
            <a:br>
              <a:rPr lang="en-US" sz="4000" dirty="0">
                <a:latin typeface="Times New Roman"/>
                <a:ea typeface="Times New Roman"/>
              </a:rPr>
            </a:br>
            <a:endParaRPr lang="ar-IQ" dirty="0"/>
          </a:p>
        </p:txBody>
      </p:sp>
      <p:sp>
        <p:nvSpPr>
          <p:cNvPr id="3" name="عنصر نائب للمحتوى 2"/>
          <p:cNvSpPr>
            <a:spLocks noGrp="1"/>
          </p:cNvSpPr>
          <p:nvPr>
            <p:ph idx="1"/>
          </p:nvPr>
        </p:nvSpPr>
        <p:spPr/>
        <p:txBody>
          <a:bodyPr>
            <a:normAutofit fontScale="85000" lnSpcReduction="10000"/>
          </a:bodyPr>
          <a:lstStyle/>
          <a:p>
            <a:pPr algn="l" rtl="0"/>
            <a:r>
              <a:rPr lang="en-US" dirty="0">
                <a:latin typeface="Times New Roman"/>
                <a:ea typeface="Times New Roman"/>
              </a:rPr>
              <a:t>alterations in CSF </a:t>
            </a:r>
            <a:r>
              <a:rPr lang="en-US" dirty="0" smtClean="0">
                <a:latin typeface="Times New Roman"/>
                <a:ea typeface="Times New Roman"/>
              </a:rPr>
              <a:t>vasopressin </a:t>
            </a:r>
            <a:r>
              <a:rPr lang="en-US" dirty="0">
                <a:latin typeface="Times New Roman"/>
                <a:ea typeface="Times New Roman"/>
              </a:rPr>
              <a:t>concentrations </a:t>
            </a:r>
            <a:r>
              <a:rPr lang="en-US" dirty="0" smtClean="0">
                <a:latin typeface="Times New Roman"/>
                <a:ea typeface="Times New Roman"/>
              </a:rPr>
              <a:t>found </a:t>
            </a:r>
            <a:r>
              <a:rPr lang="en-US" dirty="0">
                <a:latin typeface="Times New Roman"/>
                <a:ea typeface="Times New Roman"/>
              </a:rPr>
              <a:t>in </a:t>
            </a:r>
            <a:r>
              <a:rPr lang="en-US" dirty="0" smtClean="0">
                <a:latin typeface="Times New Roman"/>
                <a:ea typeface="Times New Roman"/>
              </a:rPr>
              <a:t> </a:t>
            </a:r>
            <a:r>
              <a:rPr lang="en-US" dirty="0">
                <a:latin typeface="Times New Roman"/>
                <a:ea typeface="Times New Roman"/>
              </a:rPr>
              <a:t>major depression, bipolar disorder, schizophrenia, anorexia, and Alzheimer’s </a:t>
            </a:r>
            <a:r>
              <a:rPr lang="en-US" dirty="0" smtClean="0">
                <a:latin typeface="Times New Roman"/>
                <a:ea typeface="Times New Roman"/>
              </a:rPr>
              <a:t>disease</a:t>
            </a:r>
          </a:p>
          <a:p>
            <a:pPr algn="l" rtl="0"/>
            <a:r>
              <a:rPr lang="en-US" dirty="0" smtClean="0">
                <a:latin typeface="Times New Roman"/>
                <a:ea typeface="Times New Roman"/>
              </a:rPr>
              <a:t>Oxytocin has </a:t>
            </a:r>
            <a:r>
              <a:rPr lang="en-US" dirty="0">
                <a:latin typeface="Times New Roman"/>
                <a:ea typeface="Times New Roman"/>
              </a:rPr>
              <a:t>role in facilitating specific, complex social </a:t>
            </a:r>
            <a:r>
              <a:rPr lang="en-US" dirty="0" smtClean="0">
                <a:latin typeface="Times New Roman"/>
                <a:ea typeface="Times New Roman"/>
              </a:rPr>
              <a:t>behaviors</a:t>
            </a:r>
          </a:p>
          <a:p>
            <a:pPr algn="l" rtl="0"/>
            <a:r>
              <a:rPr lang="en-US" dirty="0" smtClean="0">
                <a:latin typeface="Times New Roman"/>
                <a:ea typeface="Times New Roman"/>
              </a:rPr>
              <a:t>It facilitates </a:t>
            </a:r>
            <a:r>
              <a:rPr lang="en-US" dirty="0">
                <a:latin typeface="Times New Roman"/>
                <a:ea typeface="Times New Roman"/>
              </a:rPr>
              <a:t>female sexual behavior, </a:t>
            </a:r>
            <a:r>
              <a:rPr lang="en-US" dirty="0" smtClean="0">
                <a:latin typeface="Times New Roman"/>
                <a:ea typeface="Times New Roman"/>
              </a:rPr>
              <a:t>increases </a:t>
            </a:r>
            <a:r>
              <a:rPr lang="en-US" dirty="0">
                <a:latin typeface="Times New Roman"/>
                <a:ea typeface="Times New Roman"/>
              </a:rPr>
              <a:t>social interest, and </a:t>
            </a:r>
            <a:r>
              <a:rPr lang="en-US" dirty="0" smtClean="0">
                <a:latin typeface="Times New Roman"/>
                <a:ea typeface="Times New Roman"/>
              </a:rPr>
              <a:t>facilitates </a:t>
            </a:r>
            <a:r>
              <a:rPr lang="en-US" dirty="0">
                <a:latin typeface="Times New Roman"/>
                <a:ea typeface="Times New Roman"/>
              </a:rPr>
              <a:t>the onset of maternal </a:t>
            </a:r>
            <a:r>
              <a:rPr lang="en-US" dirty="0" smtClean="0">
                <a:latin typeface="Times New Roman"/>
                <a:ea typeface="Times New Roman"/>
              </a:rPr>
              <a:t>behavior</a:t>
            </a:r>
          </a:p>
          <a:p>
            <a:pPr algn="l" rtl="0"/>
            <a:r>
              <a:rPr lang="en-US" dirty="0">
                <a:latin typeface="Times New Roman"/>
                <a:ea typeface="Times New Roman"/>
              </a:rPr>
              <a:t>OT is involved in the regulation of the social brain, suggesting that </a:t>
            </a:r>
            <a:r>
              <a:rPr lang="en-US" dirty="0" err="1">
                <a:latin typeface="Times New Roman"/>
                <a:ea typeface="Times New Roman"/>
              </a:rPr>
              <a:t>dysregulation</a:t>
            </a:r>
            <a:r>
              <a:rPr lang="en-US" dirty="0">
                <a:latin typeface="Times New Roman"/>
                <a:ea typeface="Times New Roman"/>
              </a:rPr>
              <a:t> of this peptide could </a:t>
            </a:r>
            <a:r>
              <a:rPr lang="en-US" dirty="0" smtClean="0">
                <a:latin typeface="Times New Roman"/>
                <a:ea typeface="Times New Roman"/>
              </a:rPr>
              <a:t> </a:t>
            </a:r>
            <a:r>
              <a:rPr lang="en-US" dirty="0">
                <a:latin typeface="Times New Roman"/>
                <a:ea typeface="Times New Roman"/>
              </a:rPr>
              <a:t>explain social deficits in psychiatric disorders such as autism</a:t>
            </a:r>
            <a:endParaRPr lang="ar-IQ" dirty="0"/>
          </a:p>
        </p:txBody>
      </p:sp>
    </p:spTree>
    <p:extLst>
      <p:ext uri="{BB962C8B-B14F-4D97-AF65-F5344CB8AC3E}">
        <p14:creationId xmlns:p14="http://schemas.microsoft.com/office/powerpoint/2010/main" val="2550288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rtl="0">
              <a:spcAft>
                <a:spcPts val="0"/>
              </a:spcAft>
            </a:pPr>
            <a:r>
              <a:rPr lang="en-US" dirty="0" err="1">
                <a:latin typeface="Times New Roman"/>
                <a:ea typeface="Times New Roman"/>
              </a:rPr>
              <a:t>Neurotensin</a:t>
            </a:r>
            <a:r>
              <a:rPr lang="en-US" sz="4000" dirty="0">
                <a:latin typeface="Times New Roman"/>
                <a:ea typeface="Times New Roman"/>
              </a:rPr>
              <a:t/>
            </a:r>
            <a:br>
              <a:rPr lang="en-US" sz="4000" dirty="0">
                <a:latin typeface="Times New Roman"/>
                <a:ea typeface="Times New Roman"/>
              </a:rPr>
            </a:br>
            <a:endParaRPr lang="ar-IQ" dirty="0"/>
          </a:p>
        </p:txBody>
      </p:sp>
      <p:sp>
        <p:nvSpPr>
          <p:cNvPr id="3" name="عنصر نائب للمحتوى 2"/>
          <p:cNvSpPr>
            <a:spLocks noGrp="1"/>
          </p:cNvSpPr>
          <p:nvPr>
            <p:ph idx="1"/>
          </p:nvPr>
        </p:nvSpPr>
        <p:spPr/>
        <p:txBody>
          <a:bodyPr>
            <a:normAutofit fontScale="85000" lnSpcReduction="10000"/>
          </a:bodyPr>
          <a:lstStyle/>
          <a:p>
            <a:pPr algn="l" rtl="0"/>
            <a:r>
              <a:rPr lang="en-US" dirty="0">
                <a:latin typeface="Times New Roman"/>
                <a:ea typeface="Times New Roman"/>
              </a:rPr>
              <a:t>NT is </a:t>
            </a:r>
            <a:r>
              <a:rPr lang="en-US" dirty="0" err="1">
                <a:latin typeface="Times New Roman"/>
                <a:ea typeface="Times New Roman"/>
              </a:rPr>
              <a:t>colocalized</a:t>
            </a:r>
            <a:r>
              <a:rPr lang="en-US" dirty="0">
                <a:latin typeface="Times New Roman"/>
                <a:ea typeface="Times New Roman"/>
              </a:rPr>
              <a:t> in certain subsets of dopamine neurons and is </a:t>
            </a:r>
            <a:r>
              <a:rPr lang="en-US" dirty="0" err="1">
                <a:latin typeface="Times New Roman"/>
                <a:ea typeface="Times New Roman"/>
              </a:rPr>
              <a:t>coreleased</a:t>
            </a:r>
            <a:r>
              <a:rPr lang="en-US" dirty="0">
                <a:latin typeface="Times New Roman"/>
                <a:ea typeface="Times New Roman"/>
              </a:rPr>
              <a:t> with dopamine in the mesolimbic and medial prefrontal cortex dopamine-terminal regions that are implicated as the site of dopamine </a:t>
            </a:r>
            <a:r>
              <a:rPr lang="en-US" dirty="0" err="1">
                <a:latin typeface="Times New Roman"/>
                <a:ea typeface="Times New Roman"/>
              </a:rPr>
              <a:t>dysregulation</a:t>
            </a:r>
            <a:r>
              <a:rPr lang="en-US" dirty="0">
                <a:latin typeface="Times New Roman"/>
                <a:ea typeface="Times New Roman"/>
              </a:rPr>
              <a:t> in schizophrenia</a:t>
            </a:r>
            <a:r>
              <a:rPr lang="en-US" dirty="0" smtClean="0">
                <a:latin typeface="Times New Roman"/>
                <a:ea typeface="Times New Roman"/>
              </a:rPr>
              <a:t>.</a:t>
            </a:r>
          </a:p>
          <a:p>
            <a:pPr algn="l" rtl="0"/>
            <a:r>
              <a:rPr lang="en-US" dirty="0" smtClean="0">
                <a:latin typeface="Times New Roman"/>
                <a:ea typeface="Times New Roman"/>
              </a:rPr>
              <a:t> </a:t>
            </a:r>
            <a:r>
              <a:rPr lang="en-US" dirty="0">
                <a:latin typeface="Times New Roman"/>
                <a:ea typeface="Times New Roman"/>
              </a:rPr>
              <a:t>Both antipsychotic drugs and NT neurotransmission enhance sensorimotor gating. </a:t>
            </a:r>
            <a:endParaRPr lang="en-US" dirty="0" smtClean="0">
              <a:latin typeface="Times New Roman"/>
              <a:ea typeface="Times New Roman"/>
            </a:endParaRPr>
          </a:p>
          <a:p>
            <a:pPr algn="l" rtl="0"/>
            <a:r>
              <a:rPr lang="en-US" dirty="0" smtClean="0">
                <a:latin typeface="Times New Roman"/>
                <a:ea typeface="Times New Roman"/>
              </a:rPr>
              <a:t>Sensorimotor </a:t>
            </a:r>
            <a:r>
              <a:rPr lang="en-US" dirty="0">
                <a:latin typeface="Times New Roman"/>
                <a:ea typeface="Times New Roman"/>
              </a:rPr>
              <a:t>gating is the ability to screen or filter relevant sensory input, deficits of which may lead to an involuntary flooding of indifferent sensory data</a:t>
            </a:r>
            <a:endParaRPr lang="ar-IQ" dirty="0"/>
          </a:p>
        </p:txBody>
      </p:sp>
    </p:spTree>
    <p:extLst>
      <p:ext uri="{BB962C8B-B14F-4D97-AF65-F5344CB8AC3E}">
        <p14:creationId xmlns:p14="http://schemas.microsoft.com/office/powerpoint/2010/main" val="3410347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spcAft>
                <a:spcPts val="0"/>
              </a:spcAft>
            </a:pPr>
            <a:r>
              <a:rPr lang="en-US" dirty="0" smtClean="0">
                <a:latin typeface="Times New Roman"/>
                <a:ea typeface="Times New Roman"/>
              </a:rPr>
              <a:t>Cholecystokinin </a:t>
            </a:r>
            <a:r>
              <a:rPr lang="en-US" sz="2800" dirty="0">
                <a:latin typeface="Times New Roman"/>
                <a:ea typeface="Times New Roman"/>
              </a:rPr>
              <a:t>is often </a:t>
            </a:r>
            <a:r>
              <a:rPr lang="en-US" sz="2800" dirty="0" err="1">
                <a:latin typeface="Times New Roman"/>
                <a:ea typeface="Times New Roman"/>
              </a:rPr>
              <a:t>colocalized</a:t>
            </a:r>
            <a:r>
              <a:rPr lang="en-US" sz="2800" dirty="0">
                <a:latin typeface="Times New Roman"/>
                <a:ea typeface="Times New Roman"/>
              </a:rPr>
              <a:t> with dopamine in the VTA neurons </a:t>
            </a:r>
            <a:r>
              <a:rPr lang="en-US" sz="2800" dirty="0" smtClean="0">
                <a:latin typeface="Times New Roman"/>
                <a:ea typeface="Times New Roman"/>
              </a:rPr>
              <a:t> and it decrease dopamine release</a:t>
            </a:r>
          </a:p>
          <a:p>
            <a:pPr algn="l" rtl="0">
              <a:spcAft>
                <a:spcPts val="0"/>
              </a:spcAft>
            </a:pPr>
            <a:r>
              <a:rPr lang="en-US" sz="2800" dirty="0">
                <a:latin typeface="Times New Roman"/>
                <a:ea typeface="Times New Roman"/>
              </a:rPr>
              <a:t>Infusions of a CCK fragment </a:t>
            </a:r>
            <a:r>
              <a:rPr lang="en-US" sz="2800" dirty="0" smtClean="0">
                <a:latin typeface="Times New Roman"/>
                <a:ea typeface="Times New Roman"/>
              </a:rPr>
              <a:t> </a:t>
            </a:r>
            <a:r>
              <a:rPr lang="en-US" sz="2800" dirty="0">
                <a:latin typeface="Times New Roman"/>
                <a:ea typeface="Times New Roman"/>
              </a:rPr>
              <a:t>induce panic in healthy </a:t>
            </a:r>
            <a:r>
              <a:rPr lang="en-US" sz="2800" dirty="0" smtClean="0">
                <a:latin typeface="Times New Roman"/>
                <a:ea typeface="Times New Roman"/>
              </a:rPr>
              <a:t>individuals</a:t>
            </a:r>
          </a:p>
          <a:p>
            <a:pPr algn="l" rtl="0">
              <a:spcAft>
                <a:spcPts val="0"/>
              </a:spcAft>
            </a:pPr>
            <a:r>
              <a:rPr lang="en-US" sz="2800" dirty="0" smtClean="0">
                <a:latin typeface="Times New Roman"/>
                <a:ea typeface="Times New Roman"/>
              </a:rPr>
              <a:t>patients </a:t>
            </a:r>
            <a:r>
              <a:rPr lang="en-US" sz="2800" dirty="0">
                <a:latin typeface="Times New Roman"/>
                <a:ea typeface="Times New Roman"/>
              </a:rPr>
              <a:t>with panic disorder exhibit increased sensitivity to the CCK </a:t>
            </a:r>
            <a:r>
              <a:rPr lang="en-US" sz="2800" dirty="0" smtClean="0">
                <a:latin typeface="Times New Roman"/>
                <a:ea typeface="Times New Roman"/>
              </a:rPr>
              <a:t>fragment</a:t>
            </a:r>
            <a:endParaRPr lang="en-US" sz="2800" dirty="0">
              <a:latin typeface="Times New Roman"/>
              <a:ea typeface="Times New Roman"/>
            </a:endParaRPr>
          </a:p>
          <a:p>
            <a:pPr algn="l" rtl="0">
              <a:spcAft>
                <a:spcPts val="0"/>
              </a:spcAft>
            </a:pPr>
            <a:r>
              <a:rPr lang="en-US" sz="2400" b="1" i="1" dirty="0">
                <a:latin typeface="Times New Roman"/>
                <a:ea typeface="Times New Roman"/>
              </a:rPr>
              <a:t>testosterone</a:t>
            </a:r>
            <a:r>
              <a:rPr lang="en-US" sz="2400" dirty="0">
                <a:latin typeface="Times New Roman"/>
                <a:ea typeface="Times New Roman"/>
              </a:rPr>
              <a:t> level tends to be correlated with aggression in humans. Testosterone is important for sexual desire in men and women.</a:t>
            </a:r>
          </a:p>
          <a:p>
            <a:pPr algn="l" rtl="0">
              <a:spcAft>
                <a:spcPts val="0"/>
              </a:spcAft>
            </a:pPr>
            <a:endParaRPr lang="en-US" sz="2800" dirty="0" smtClean="0">
              <a:latin typeface="Times New Roman"/>
              <a:ea typeface="Times New Roman"/>
            </a:endParaRPr>
          </a:p>
          <a:p>
            <a:pPr algn="l" rtl="0">
              <a:spcAft>
                <a:spcPts val="0"/>
              </a:spcAft>
            </a:pPr>
            <a:endParaRPr lang="en-US" sz="2800" dirty="0">
              <a:latin typeface="Times New Roman"/>
              <a:ea typeface="Times New Roman"/>
            </a:endParaRPr>
          </a:p>
          <a:p>
            <a:pPr algn="l" rtl="0"/>
            <a:endParaRPr lang="ar-IQ" dirty="0"/>
          </a:p>
        </p:txBody>
      </p:sp>
    </p:spTree>
    <p:extLst>
      <p:ext uri="{BB962C8B-B14F-4D97-AF65-F5344CB8AC3E}">
        <p14:creationId xmlns:p14="http://schemas.microsoft.com/office/powerpoint/2010/main" val="4288488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a:latin typeface="Times New Roman"/>
                <a:ea typeface="Times New Roman"/>
              </a:rPr>
              <a:t>Estrogen and Progesterone</a:t>
            </a:r>
            <a:endParaRPr lang="ar-IQ" dirty="0"/>
          </a:p>
        </p:txBody>
      </p:sp>
      <p:sp>
        <p:nvSpPr>
          <p:cNvPr id="3" name="عنصر نائب للمحتوى 2"/>
          <p:cNvSpPr>
            <a:spLocks noGrp="1"/>
          </p:cNvSpPr>
          <p:nvPr>
            <p:ph idx="1"/>
          </p:nvPr>
        </p:nvSpPr>
        <p:spPr/>
        <p:txBody>
          <a:bodyPr>
            <a:normAutofit fontScale="92500" lnSpcReduction="20000"/>
          </a:bodyPr>
          <a:lstStyle/>
          <a:p>
            <a:pPr algn="l" rtl="0">
              <a:spcAft>
                <a:spcPts val="0"/>
              </a:spcAft>
            </a:pPr>
            <a:r>
              <a:rPr lang="en-US" dirty="0">
                <a:latin typeface="Times New Roman"/>
                <a:ea typeface="Times New Roman"/>
              </a:rPr>
              <a:t>modulate spatial cognition and verbal memory and are involved in impeding age-related neuronal degeneration. There is also increasing evidence that estrogen administration may decrease the risk and delay onset of dementia of the Alzheimer’s type in postmenopausal women, but acute treatment in dementia has been ineffective in reducing symptoms. Estrogen has mood-enhancing properties and can also increase sensitivity to serotonin, possibly by inhibiting monoamine oxidase</a:t>
            </a:r>
            <a:endParaRPr lang="en-US" sz="2800" dirty="0">
              <a:latin typeface="Times New Roman"/>
              <a:ea typeface="Times New Roman"/>
            </a:endParaRPr>
          </a:p>
          <a:p>
            <a:pPr algn="l" rtl="0"/>
            <a:endParaRPr lang="ar-IQ" dirty="0"/>
          </a:p>
        </p:txBody>
      </p:sp>
    </p:spTree>
    <p:extLst>
      <p:ext uri="{BB962C8B-B14F-4D97-AF65-F5344CB8AC3E}">
        <p14:creationId xmlns:p14="http://schemas.microsoft.com/office/powerpoint/2010/main" val="3716644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rtl="0">
              <a:spcAft>
                <a:spcPts val="0"/>
              </a:spcAft>
            </a:pPr>
            <a:r>
              <a:rPr lang="en-US" dirty="0">
                <a:latin typeface="Times New Roman"/>
                <a:ea typeface="Times New Roman"/>
              </a:rPr>
              <a:t>MELATONIN</a:t>
            </a:r>
            <a:r>
              <a:rPr lang="en-US" sz="4000" dirty="0">
                <a:latin typeface="Times New Roman"/>
                <a:ea typeface="Times New Roman"/>
              </a:rPr>
              <a:t/>
            </a:r>
            <a:br>
              <a:rPr lang="en-US" sz="4000" dirty="0">
                <a:latin typeface="Times New Roman"/>
                <a:ea typeface="Times New Roman"/>
              </a:rPr>
            </a:br>
            <a:endParaRPr lang="ar-IQ" dirty="0"/>
          </a:p>
        </p:txBody>
      </p:sp>
      <p:sp>
        <p:nvSpPr>
          <p:cNvPr id="3" name="عنصر نائب للمحتوى 2"/>
          <p:cNvSpPr>
            <a:spLocks noGrp="1"/>
          </p:cNvSpPr>
          <p:nvPr>
            <p:ph idx="1"/>
          </p:nvPr>
        </p:nvSpPr>
        <p:spPr/>
        <p:txBody>
          <a:bodyPr>
            <a:normAutofit fontScale="70000" lnSpcReduction="20000"/>
          </a:bodyPr>
          <a:lstStyle/>
          <a:p>
            <a:pPr algn="l" rtl="0"/>
            <a:r>
              <a:rPr lang="en-US" dirty="0">
                <a:latin typeface="Times New Roman"/>
                <a:ea typeface="Times New Roman"/>
              </a:rPr>
              <a:t>is a pineal hormone that </a:t>
            </a:r>
            <a:r>
              <a:rPr lang="en-US" dirty="0" smtClean="0">
                <a:latin typeface="Times New Roman"/>
                <a:ea typeface="Times New Roman"/>
              </a:rPr>
              <a:t>controls </a:t>
            </a:r>
            <a:r>
              <a:rPr lang="en-US" dirty="0" err="1" smtClean="0">
                <a:latin typeface="Times New Roman"/>
                <a:ea typeface="Times New Roman"/>
              </a:rPr>
              <a:t>photoperiodically</a:t>
            </a:r>
            <a:r>
              <a:rPr lang="en-US" dirty="0" smtClean="0">
                <a:latin typeface="Times New Roman"/>
                <a:ea typeface="Times New Roman"/>
              </a:rPr>
              <a:t> </a:t>
            </a:r>
            <a:r>
              <a:rPr lang="en-US" dirty="0">
                <a:latin typeface="Times New Roman"/>
                <a:ea typeface="Times New Roman"/>
              </a:rPr>
              <a:t>medicated endocrine events </a:t>
            </a:r>
            <a:r>
              <a:rPr lang="en-US" dirty="0" smtClean="0">
                <a:latin typeface="Times New Roman"/>
                <a:ea typeface="Times New Roman"/>
              </a:rPr>
              <a:t>.</a:t>
            </a:r>
          </a:p>
          <a:p>
            <a:pPr algn="l" rtl="0"/>
            <a:r>
              <a:rPr lang="en-US" dirty="0" smtClean="0">
                <a:latin typeface="Times New Roman"/>
                <a:ea typeface="Times New Roman"/>
              </a:rPr>
              <a:t> </a:t>
            </a:r>
            <a:r>
              <a:rPr lang="en-US" dirty="0">
                <a:latin typeface="Times New Roman"/>
                <a:ea typeface="Times New Roman"/>
              </a:rPr>
              <a:t>It also modulates immune function, mood, and reproductive performance; is a potent antioxidant and free-radical scavenger; and may have </a:t>
            </a:r>
            <a:r>
              <a:rPr lang="en-US" dirty="0" err="1">
                <a:latin typeface="Times New Roman"/>
                <a:ea typeface="Times New Roman"/>
              </a:rPr>
              <a:t>oncostatic</a:t>
            </a:r>
            <a:r>
              <a:rPr lang="en-US" dirty="0">
                <a:latin typeface="Times New Roman"/>
                <a:ea typeface="Times New Roman"/>
              </a:rPr>
              <a:t> effects. Melatonin has analgesic effects . </a:t>
            </a:r>
            <a:endParaRPr lang="en-US" dirty="0" smtClean="0">
              <a:latin typeface="Times New Roman"/>
              <a:ea typeface="Times New Roman"/>
            </a:endParaRPr>
          </a:p>
          <a:p>
            <a:pPr algn="l" rtl="0"/>
            <a:r>
              <a:rPr lang="en-US" dirty="0" smtClean="0">
                <a:latin typeface="Times New Roman"/>
                <a:ea typeface="Times New Roman"/>
              </a:rPr>
              <a:t>Altered </a:t>
            </a:r>
            <a:r>
              <a:rPr lang="en-US" dirty="0">
                <a:latin typeface="Times New Roman"/>
                <a:ea typeface="Times New Roman"/>
              </a:rPr>
              <a:t>secretory patterns and levels of melatonin </a:t>
            </a:r>
            <a:r>
              <a:rPr lang="en-US" dirty="0" smtClean="0">
                <a:latin typeface="Times New Roman"/>
                <a:ea typeface="Times New Roman"/>
              </a:rPr>
              <a:t>found in </a:t>
            </a:r>
            <a:r>
              <a:rPr lang="en-US" dirty="0">
                <a:latin typeface="Times New Roman"/>
                <a:ea typeface="Times New Roman"/>
              </a:rPr>
              <a:t>unipolar and bipolar depression, seasonal affective disorder, bulimia, anorexia, schizophrenia, panic disorder, and obsessive compulsive disorder</a:t>
            </a:r>
            <a:r>
              <a:rPr lang="en-US" dirty="0" smtClean="0">
                <a:latin typeface="Times New Roman"/>
                <a:ea typeface="Times New Roman"/>
              </a:rPr>
              <a:t>.</a:t>
            </a:r>
          </a:p>
          <a:p>
            <a:pPr algn="l" rtl="0">
              <a:spcAft>
                <a:spcPts val="0"/>
              </a:spcAft>
            </a:pPr>
            <a:r>
              <a:rPr lang="en-US" dirty="0" smtClean="0">
                <a:latin typeface="Times New Roman"/>
                <a:ea typeface="Times New Roman"/>
              </a:rPr>
              <a:t>Melatonin is </a:t>
            </a:r>
            <a:r>
              <a:rPr lang="en-US" dirty="0">
                <a:latin typeface="Times New Roman"/>
                <a:ea typeface="Times New Roman"/>
              </a:rPr>
              <a:t>useful </a:t>
            </a:r>
            <a:r>
              <a:rPr lang="en-US" dirty="0" smtClean="0">
                <a:latin typeface="Times New Roman"/>
                <a:ea typeface="Times New Roman"/>
              </a:rPr>
              <a:t> </a:t>
            </a:r>
            <a:r>
              <a:rPr lang="en-US" dirty="0">
                <a:latin typeface="Times New Roman"/>
                <a:ea typeface="Times New Roman"/>
              </a:rPr>
              <a:t>in the treatment of circadian phase disorders, such as jet </a:t>
            </a:r>
            <a:r>
              <a:rPr lang="en-US" dirty="0" smtClean="0">
                <a:latin typeface="Times New Roman"/>
                <a:ea typeface="Times New Roman"/>
              </a:rPr>
              <a:t>lag</a:t>
            </a:r>
            <a:endParaRPr lang="en-US" dirty="0">
              <a:latin typeface="Times New Roman"/>
              <a:ea typeface="Times New Roman"/>
            </a:endParaRPr>
          </a:p>
          <a:p>
            <a:pPr algn="l" rtl="0">
              <a:spcAft>
                <a:spcPts val="0"/>
              </a:spcAft>
            </a:pPr>
            <a:r>
              <a:rPr lang="en-US" dirty="0" smtClean="0">
                <a:latin typeface="Times New Roman"/>
                <a:ea typeface="Times New Roman"/>
              </a:rPr>
              <a:t> </a:t>
            </a:r>
            <a:r>
              <a:rPr lang="en-US" dirty="0">
                <a:latin typeface="Times New Roman"/>
                <a:ea typeface="Times New Roman"/>
              </a:rPr>
              <a:t>intake of melatonin increases the speed of falling asleep, as well as its duration and quality.</a:t>
            </a:r>
            <a:endParaRPr lang="en-US" sz="2800" dirty="0">
              <a:latin typeface="Times New Roman"/>
              <a:ea typeface="Times New Roman"/>
            </a:endParaRPr>
          </a:p>
          <a:p>
            <a:pPr algn="l" rtl="0">
              <a:spcAft>
                <a:spcPts val="0"/>
              </a:spcAft>
            </a:pPr>
            <a:r>
              <a:rPr lang="en-US" dirty="0">
                <a:latin typeface="Times New Roman"/>
                <a:ea typeface="Times New Roman"/>
              </a:rPr>
              <a:t> </a:t>
            </a:r>
            <a:endParaRPr lang="en-US" sz="2800" dirty="0">
              <a:latin typeface="Times New Roman"/>
              <a:ea typeface="Times New Roman"/>
            </a:endParaRPr>
          </a:p>
          <a:p>
            <a:pPr algn="l" rtl="0"/>
            <a:endParaRPr lang="ar-IQ" dirty="0"/>
          </a:p>
        </p:txBody>
      </p:sp>
    </p:spTree>
    <p:extLst>
      <p:ext uri="{BB962C8B-B14F-4D97-AF65-F5344CB8AC3E}">
        <p14:creationId xmlns:p14="http://schemas.microsoft.com/office/powerpoint/2010/main" val="3697619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l" rtl="0"/>
            <a:r>
              <a:rPr lang="en-US" dirty="0">
                <a:latin typeface="Times New Roman"/>
                <a:ea typeface="Times New Roman"/>
              </a:rPr>
              <a:t>most serotonergic cell bodies in the brain are located in the dorsal </a:t>
            </a:r>
            <a:r>
              <a:rPr lang="en-US" b="1" i="1" dirty="0">
                <a:latin typeface="Times New Roman"/>
                <a:ea typeface="Times New Roman"/>
              </a:rPr>
              <a:t>raphe</a:t>
            </a:r>
            <a:r>
              <a:rPr lang="en-US" dirty="0">
                <a:latin typeface="Times New Roman"/>
                <a:ea typeface="Times New Roman"/>
              </a:rPr>
              <a:t> nucleus in the upper pons and lower midbrain </a:t>
            </a:r>
            <a:endParaRPr lang="en-US" dirty="0" smtClean="0">
              <a:latin typeface="Times New Roman"/>
              <a:ea typeface="Times New Roman"/>
            </a:endParaRPr>
          </a:p>
          <a:p>
            <a:pPr algn="l" rtl="0">
              <a:spcAft>
                <a:spcPts val="0"/>
              </a:spcAft>
            </a:pPr>
            <a:r>
              <a:rPr lang="en-US" dirty="0">
                <a:latin typeface="Times New Roman"/>
                <a:ea typeface="Times New Roman"/>
              </a:rPr>
              <a:t>there more than 11 different type of 5-HT </a:t>
            </a:r>
            <a:r>
              <a:rPr lang="en-US" dirty="0" err="1">
                <a:latin typeface="Times New Roman"/>
                <a:ea typeface="Times New Roman"/>
              </a:rPr>
              <a:t>receptors.the</a:t>
            </a:r>
            <a:r>
              <a:rPr lang="en-US" dirty="0">
                <a:latin typeface="Times New Roman"/>
                <a:ea typeface="Times New Roman"/>
              </a:rPr>
              <a:t> predominant action of 5-HT on receptors is inhibition.</a:t>
            </a:r>
            <a:endParaRPr lang="en-US" sz="2800" dirty="0">
              <a:latin typeface="Times New Roman"/>
              <a:ea typeface="Times New Roman"/>
            </a:endParaRPr>
          </a:p>
          <a:p>
            <a:pPr algn="l" rtl="0">
              <a:spcAft>
                <a:spcPts val="0"/>
              </a:spcAft>
            </a:pPr>
            <a:r>
              <a:rPr lang="en-US" dirty="0">
                <a:latin typeface="Times New Roman"/>
                <a:ea typeface="Times New Roman"/>
              </a:rPr>
              <a:t> </a:t>
            </a:r>
            <a:endParaRPr lang="en-US" sz="2800" dirty="0">
              <a:latin typeface="Times New Roman"/>
              <a:ea typeface="Times New Roman"/>
            </a:endParaRPr>
          </a:p>
          <a:p>
            <a:pPr algn="l" rtl="0"/>
            <a:r>
              <a:rPr lang="en-US" dirty="0">
                <a:latin typeface="Times New Roman"/>
                <a:ea typeface="Times New Roman"/>
              </a:rPr>
              <a:t>Increased brain serotonin concentrations are associated with positive effects like improved mood and sleep, as well as negative effects like decreased sexual function (particularly delayed orgasm) and, in high concentrations, psychotic </a:t>
            </a:r>
            <a:r>
              <a:rPr lang="en-US" dirty="0" smtClean="0">
                <a:latin typeface="Times New Roman"/>
                <a:ea typeface="Times New Roman"/>
              </a:rPr>
              <a:t>symptoms(atypical </a:t>
            </a:r>
            <a:r>
              <a:rPr lang="en-US" dirty="0" err="1" smtClean="0">
                <a:latin typeface="Times New Roman"/>
                <a:ea typeface="Times New Roman"/>
              </a:rPr>
              <a:t>antipschotic</a:t>
            </a:r>
            <a:r>
              <a:rPr lang="en-US" dirty="0" smtClean="0">
                <a:latin typeface="Times New Roman"/>
                <a:ea typeface="Times New Roman"/>
              </a:rPr>
              <a:t> act on this)</a:t>
            </a:r>
            <a:endParaRPr lang="ar-IQ" dirty="0"/>
          </a:p>
        </p:txBody>
      </p:sp>
    </p:spTree>
    <p:extLst>
      <p:ext uri="{BB962C8B-B14F-4D97-AF65-F5344CB8AC3E}">
        <p14:creationId xmlns:p14="http://schemas.microsoft.com/office/powerpoint/2010/main" val="2545837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l" rtl="0"/>
            <a:r>
              <a:rPr lang="en-US" dirty="0">
                <a:latin typeface="Times New Roman"/>
                <a:ea typeface="Times New Roman"/>
              </a:rPr>
              <a:t> Decreased serotonin availability is associated with depression of mood, poor impulse control, violent behavior, alcoholism, chronic pain syndromes, sleep disorders, and anxiety disorders like OCD. </a:t>
            </a:r>
            <a:endParaRPr lang="en-US" dirty="0" smtClean="0">
              <a:latin typeface="Times New Roman"/>
              <a:ea typeface="Times New Roman"/>
            </a:endParaRPr>
          </a:p>
          <a:p>
            <a:pPr algn="l" rtl="0"/>
            <a:r>
              <a:rPr lang="en-US" dirty="0" smtClean="0">
                <a:latin typeface="Times New Roman"/>
                <a:ea typeface="Times New Roman"/>
              </a:rPr>
              <a:t>Through </a:t>
            </a:r>
            <a:r>
              <a:rPr lang="en-US" dirty="0">
                <a:latin typeface="Times New Roman"/>
                <a:ea typeface="Times New Roman"/>
              </a:rPr>
              <a:t>different mechanisms, all antidepressant medications currently in use increase the availability of serotonin and other biogenic amines in the synaptic cleft </a:t>
            </a:r>
            <a:endParaRPr lang="ar-IQ" dirty="0"/>
          </a:p>
        </p:txBody>
      </p:sp>
    </p:spTree>
    <p:extLst>
      <p:ext uri="{BB962C8B-B14F-4D97-AF65-F5344CB8AC3E}">
        <p14:creationId xmlns:p14="http://schemas.microsoft.com/office/powerpoint/2010/main" val="1452025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a:latin typeface="Times New Roman"/>
                <a:ea typeface="Times New Roman"/>
              </a:rPr>
              <a:t>Acetylcholine</a:t>
            </a:r>
            <a:endParaRPr lang="ar-IQ" dirty="0"/>
          </a:p>
        </p:txBody>
      </p:sp>
      <p:sp>
        <p:nvSpPr>
          <p:cNvPr id="3" name="عنصر نائب للمحتوى 2"/>
          <p:cNvSpPr>
            <a:spLocks noGrp="1"/>
          </p:cNvSpPr>
          <p:nvPr>
            <p:ph idx="1"/>
          </p:nvPr>
        </p:nvSpPr>
        <p:spPr/>
        <p:txBody>
          <a:bodyPr>
            <a:normAutofit fontScale="85000" lnSpcReduction="10000"/>
          </a:bodyPr>
          <a:lstStyle/>
          <a:p>
            <a:pPr algn="l" rtl="0"/>
            <a:r>
              <a:rPr lang="en-US" dirty="0">
                <a:latin typeface="Times New Roman"/>
                <a:ea typeface="Times New Roman"/>
              </a:rPr>
              <a:t>Acetylcholine is used by nerve-skeleton-muscle junctions</a:t>
            </a:r>
            <a:r>
              <a:rPr lang="en-US" dirty="0" smtClean="0">
                <a:latin typeface="Times New Roman"/>
                <a:ea typeface="Times New Roman"/>
              </a:rPr>
              <a:t>.</a:t>
            </a:r>
          </a:p>
          <a:p>
            <a:pPr algn="l" rtl="0"/>
            <a:r>
              <a:rPr lang="en-US" dirty="0" smtClean="0">
                <a:latin typeface="Times New Roman"/>
                <a:ea typeface="Times New Roman"/>
              </a:rPr>
              <a:t> </a:t>
            </a:r>
            <a:r>
              <a:rPr lang="en-US" dirty="0">
                <a:latin typeface="Times New Roman"/>
                <a:ea typeface="Times New Roman"/>
              </a:rPr>
              <a:t>Cholinergic neurons synthesize </a:t>
            </a:r>
            <a:r>
              <a:rPr lang="en-US" dirty="0" err="1">
                <a:latin typeface="Times New Roman"/>
                <a:ea typeface="Times New Roman"/>
              </a:rPr>
              <a:t>ACh</a:t>
            </a:r>
            <a:r>
              <a:rPr lang="en-US" dirty="0">
                <a:latin typeface="Times New Roman"/>
                <a:ea typeface="Times New Roman"/>
              </a:rPr>
              <a:t> from acetyl coenzyme A and choline using the enzyme choline </a:t>
            </a:r>
            <a:r>
              <a:rPr lang="en-US" dirty="0" err="1">
                <a:latin typeface="Times New Roman"/>
                <a:ea typeface="Times New Roman"/>
              </a:rPr>
              <a:t>acetyltransferase</a:t>
            </a:r>
            <a:r>
              <a:rPr lang="en-US" dirty="0">
                <a:latin typeface="Times New Roman"/>
                <a:ea typeface="Times New Roman"/>
              </a:rPr>
              <a:t>. The enzyme </a:t>
            </a:r>
            <a:r>
              <a:rPr lang="en-US" dirty="0" err="1">
                <a:latin typeface="Times New Roman"/>
                <a:ea typeface="Times New Roman"/>
              </a:rPr>
              <a:t>acetylcholinesterase</a:t>
            </a:r>
            <a:r>
              <a:rPr lang="en-US" dirty="0">
                <a:latin typeface="Times New Roman"/>
                <a:ea typeface="Times New Roman"/>
              </a:rPr>
              <a:t> (</a:t>
            </a:r>
            <a:r>
              <a:rPr lang="en-US" dirty="0" err="1">
                <a:latin typeface="Times New Roman"/>
                <a:ea typeface="Times New Roman"/>
              </a:rPr>
              <a:t>AChE</a:t>
            </a:r>
            <a:r>
              <a:rPr lang="en-US" dirty="0">
                <a:latin typeface="Times New Roman"/>
                <a:ea typeface="Times New Roman"/>
              </a:rPr>
              <a:t>) breaks </a:t>
            </a:r>
            <a:r>
              <a:rPr lang="en-US" dirty="0" err="1">
                <a:latin typeface="Times New Roman"/>
                <a:ea typeface="Times New Roman"/>
              </a:rPr>
              <a:t>ACh</a:t>
            </a:r>
            <a:r>
              <a:rPr lang="en-US" dirty="0">
                <a:latin typeface="Times New Roman"/>
                <a:ea typeface="Times New Roman"/>
              </a:rPr>
              <a:t> down into choline and </a:t>
            </a:r>
            <a:r>
              <a:rPr lang="en-US" dirty="0" smtClean="0">
                <a:latin typeface="Times New Roman"/>
                <a:ea typeface="Times New Roman"/>
              </a:rPr>
              <a:t>acetate</a:t>
            </a:r>
          </a:p>
          <a:p>
            <a:pPr algn="l" rtl="0"/>
            <a:r>
              <a:rPr lang="en-US" dirty="0" smtClean="0">
                <a:latin typeface="Times New Roman"/>
                <a:ea typeface="Times New Roman"/>
              </a:rPr>
              <a:t> </a:t>
            </a:r>
            <a:r>
              <a:rPr lang="en-US" dirty="0">
                <a:latin typeface="Times New Roman"/>
                <a:ea typeface="Times New Roman"/>
              </a:rPr>
              <a:t>cholinergic mechanisms are critical in cognitive </a:t>
            </a:r>
            <a:r>
              <a:rPr lang="en-US" dirty="0" smtClean="0">
                <a:latin typeface="Times New Roman"/>
                <a:ea typeface="Times New Roman"/>
              </a:rPr>
              <a:t>functioning</a:t>
            </a:r>
          </a:p>
          <a:p>
            <a:pPr algn="l" rtl="0"/>
            <a:r>
              <a:rPr lang="en-US" dirty="0">
                <a:latin typeface="Times New Roman"/>
                <a:ea typeface="Times New Roman"/>
              </a:rPr>
              <a:t>Alzheimer's </a:t>
            </a:r>
            <a:r>
              <a:rPr lang="en-US" dirty="0" smtClean="0">
                <a:latin typeface="Times New Roman"/>
                <a:ea typeface="Times New Roman"/>
              </a:rPr>
              <a:t>disease</a:t>
            </a:r>
            <a:r>
              <a:rPr lang="en-US" dirty="0">
                <a:latin typeface="Times New Roman"/>
                <a:ea typeface="Times New Roman"/>
              </a:rPr>
              <a:t>,</a:t>
            </a:r>
            <a:r>
              <a:rPr lang="en-US" dirty="0" smtClean="0">
                <a:latin typeface="Times New Roman"/>
                <a:ea typeface="Times New Roman"/>
              </a:rPr>
              <a:t> </a:t>
            </a:r>
            <a:r>
              <a:rPr lang="en-US" dirty="0">
                <a:latin typeface="Times New Roman"/>
                <a:ea typeface="Times New Roman"/>
              </a:rPr>
              <a:t>Down's syndrome, movement disorders, and sleep disorders </a:t>
            </a:r>
            <a:r>
              <a:rPr lang="en-US" dirty="0" smtClean="0">
                <a:latin typeface="Times New Roman"/>
                <a:ea typeface="Times New Roman"/>
              </a:rPr>
              <a:t> </a:t>
            </a:r>
            <a:r>
              <a:rPr lang="en-US" dirty="0">
                <a:latin typeface="Times New Roman"/>
                <a:ea typeface="Times New Roman"/>
              </a:rPr>
              <a:t>are related to decreased availability of </a:t>
            </a:r>
            <a:r>
              <a:rPr lang="en-US" dirty="0" err="1">
                <a:latin typeface="Times New Roman"/>
                <a:ea typeface="Times New Roman"/>
              </a:rPr>
              <a:t>ACh</a:t>
            </a:r>
            <a:endParaRPr lang="ar-IQ" dirty="0"/>
          </a:p>
        </p:txBody>
      </p:sp>
    </p:spTree>
    <p:extLst>
      <p:ext uri="{BB962C8B-B14F-4D97-AF65-F5344CB8AC3E}">
        <p14:creationId xmlns:p14="http://schemas.microsoft.com/office/powerpoint/2010/main" val="595414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pPr algn="l" rtl="0"/>
            <a:r>
              <a:rPr lang="en-US" dirty="0">
                <a:latin typeface="Times New Roman"/>
                <a:ea typeface="Times New Roman"/>
              </a:rPr>
              <a:t>blocking the action of </a:t>
            </a:r>
            <a:r>
              <a:rPr lang="en-US" dirty="0" err="1">
                <a:latin typeface="Times New Roman"/>
                <a:ea typeface="Times New Roman"/>
              </a:rPr>
              <a:t>AChE</a:t>
            </a:r>
            <a:r>
              <a:rPr lang="en-US" dirty="0">
                <a:latin typeface="Times New Roman"/>
                <a:ea typeface="Times New Roman"/>
              </a:rPr>
              <a:t> with drugs such as donepezil (Aricept</a:t>
            </a:r>
            <a:r>
              <a:rPr lang="en-US" dirty="0" smtClean="0">
                <a:latin typeface="Times New Roman"/>
                <a:ea typeface="Times New Roman"/>
              </a:rPr>
              <a:t>) and </a:t>
            </a:r>
            <a:r>
              <a:rPr lang="en-US" dirty="0" err="1">
                <a:latin typeface="Times New Roman"/>
                <a:ea typeface="Times New Roman"/>
              </a:rPr>
              <a:t>rivastigmine</a:t>
            </a:r>
            <a:r>
              <a:rPr lang="en-US" dirty="0">
                <a:latin typeface="Times New Roman"/>
                <a:ea typeface="Times New Roman"/>
              </a:rPr>
              <a:t> (Exelon</a:t>
            </a:r>
            <a:r>
              <a:rPr lang="en-US" dirty="0" smtClean="0">
                <a:latin typeface="Times New Roman"/>
                <a:ea typeface="Times New Roman"/>
              </a:rPr>
              <a:t>)  </a:t>
            </a:r>
            <a:r>
              <a:rPr lang="en-US" dirty="0">
                <a:latin typeface="Times New Roman"/>
                <a:ea typeface="Times New Roman"/>
              </a:rPr>
              <a:t>can delay progression of the disease </a:t>
            </a:r>
            <a:endParaRPr lang="en-US" dirty="0" smtClean="0">
              <a:latin typeface="Times New Roman"/>
              <a:ea typeface="Times New Roman"/>
            </a:endParaRPr>
          </a:p>
          <a:p>
            <a:pPr algn="l" rtl="0"/>
            <a:r>
              <a:rPr lang="en-US" dirty="0">
                <a:latin typeface="Times New Roman"/>
                <a:ea typeface="Times New Roman"/>
              </a:rPr>
              <a:t>Muscarinic </a:t>
            </a:r>
            <a:r>
              <a:rPr lang="en-US" dirty="0" err="1">
                <a:latin typeface="Times New Roman"/>
                <a:ea typeface="Times New Roman"/>
              </a:rPr>
              <a:t>ACh</a:t>
            </a:r>
            <a:r>
              <a:rPr lang="en-US" dirty="0">
                <a:latin typeface="Times New Roman"/>
                <a:ea typeface="Times New Roman"/>
              </a:rPr>
              <a:t> receptors play a greater role in behavior and in the side effects of psychoactive agents than nicotinic </a:t>
            </a:r>
            <a:r>
              <a:rPr lang="en-US" dirty="0" err="1">
                <a:latin typeface="Times New Roman"/>
                <a:ea typeface="Times New Roman"/>
              </a:rPr>
              <a:t>ACh</a:t>
            </a:r>
            <a:r>
              <a:rPr lang="en-US" dirty="0">
                <a:latin typeface="Times New Roman"/>
                <a:ea typeface="Times New Roman"/>
              </a:rPr>
              <a:t> </a:t>
            </a:r>
            <a:r>
              <a:rPr lang="en-US" dirty="0" smtClean="0">
                <a:latin typeface="Times New Roman"/>
                <a:ea typeface="Times New Roman"/>
              </a:rPr>
              <a:t>receptors</a:t>
            </a:r>
          </a:p>
          <a:p>
            <a:pPr algn="l" rtl="0">
              <a:spcAft>
                <a:spcPts val="0"/>
              </a:spcAft>
            </a:pPr>
            <a:r>
              <a:rPr lang="en-US" dirty="0">
                <a:latin typeface="Times New Roman"/>
                <a:ea typeface="Times New Roman"/>
              </a:rPr>
              <a:t>Blockade of muscarinic receptors with drugs such as antipsychotics and tricyclic antidepressants results in the classic anticholinergic side effects seen with use of these drugs, including dry mouth, blurred vision, urinary hesitancy, and constipation.</a:t>
            </a:r>
            <a:endParaRPr lang="en-US" sz="2800" dirty="0">
              <a:latin typeface="Times New Roman"/>
              <a:ea typeface="Times New Roman"/>
            </a:endParaRPr>
          </a:p>
          <a:p>
            <a:pPr algn="l" rtl="0"/>
            <a:endParaRPr lang="ar-IQ" dirty="0"/>
          </a:p>
        </p:txBody>
      </p:sp>
    </p:spTree>
    <p:extLst>
      <p:ext uri="{BB962C8B-B14F-4D97-AF65-F5344CB8AC3E}">
        <p14:creationId xmlns:p14="http://schemas.microsoft.com/office/powerpoint/2010/main" val="145648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a:latin typeface="Times New Roman"/>
                <a:ea typeface="Times New Roman"/>
              </a:rPr>
              <a:t>Amino acid neurotransmitters </a:t>
            </a:r>
            <a:endParaRPr lang="ar-IQ" dirty="0"/>
          </a:p>
        </p:txBody>
      </p:sp>
      <p:sp>
        <p:nvSpPr>
          <p:cNvPr id="3" name="عنصر نائب للمحتوى 2"/>
          <p:cNvSpPr>
            <a:spLocks noGrp="1"/>
          </p:cNvSpPr>
          <p:nvPr>
            <p:ph idx="1"/>
          </p:nvPr>
        </p:nvSpPr>
        <p:spPr/>
        <p:txBody>
          <a:bodyPr>
            <a:normAutofit fontScale="85000" lnSpcReduction="20000"/>
          </a:bodyPr>
          <a:lstStyle/>
          <a:p>
            <a:pPr algn="l" rtl="0"/>
            <a:r>
              <a:rPr lang="en-US" dirty="0">
                <a:latin typeface="Times New Roman"/>
                <a:ea typeface="Times New Roman"/>
              </a:rPr>
              <a:t>Amino acid neurotransmitters like g-</a:t>
            </a:r>
            <a:r>
              <a:rPr lang="en-US" dirty="0" err="1">
                <a:latin typeface="Times New Roman"/>
                <a:ea typeface="Times New Roman"/>
              </a:rPr>
              <a:t>aminobutyric</a:t>
            </a:r>
            <a:r>
              <a:rPr lang="en-US" dirty="0">
                <a:latin typeface="Times New Roman"/>
                <a:ea typeface="Times New Roman"/>
              </a:rPr>
              <a:t> acid (GABA), glycine, and glutamate are involved in most synapses in the </a:t>
            </a:r>
            <a:r>
              <a:rPr lang="en-US" dirty="0" smtClean="0">
                <a:latin typeface="Times New Roman"/>
                <a:ea typeface="Times New Roman"/>
              </a:rPr>
              <a:t>brain</a:t>
            </a:r>
          </a:p>
          <a:p>
            <a:pPr algn="l" rtl="0">
              <a:spcAft>
                <a:spcPts val="0"/>
              </a:spcAft>
            </a:pPr>
            <a:r>
              <a:rPr lang="en-US" dirty="0">
                <a:latin typeface="Times New Roman"/>
                <a:ea typeface="Times New Roman"/>
              </a:rPr>
              <a:t>G-</a:t>
            </a:r>
            <a:r>
              <a:rPr lang="en-US" dirty="0" err="1">
                <a:latin typeface="Times New Roman"/>
                <a:ea typeface="Times New Roman"/>
              </a:rPr>
              <a:t>Aminobutyric</a:t>
            </a:r>
            <a:r>
              <a:rPr lang="en-US" dirty="0">
                <a:latin typeface="Times New Roman"/>
                <a:ea typeface="Times New Roman"/>
              </a:rPr>
              <a:t> acid is the principal inhibitory neurotransmitter in the CNS and </a:t>
            </a:r>
            <a:r>
              <a:rPr lang="en-US" dirty="0" smtClean="0">
                <a:latin typeface="Times New Roman"/>
                <a:ea typeface="Times New Roman"/>
              </a:rPr>
              <a:t>is </a:t>
            </a:r>
            <a:r>
              <a:rPr lang="en-US" dirty="0">
                <a:latin typeface="Times New Roman"/>
                <a:ea typeface="Times New Roman"/>
              </a:rPr>
              <a:t>associated with the symptoms of anxiety. The effectiveness of the antianxiety agents, like the benzodiazepines </a:t>
            </a:r>
            <a:r>
              <a:rPr lang="en-US" dirty="0" smtClean="0">
                <a:latin typeface="Times New Roman"/>
                <a:ea typeface="Times New Roman"/>
              </a:rPr>
              <a:t>(diazepam ) </a:t>
            </a:r>
            <a:r>
              <a:rPr lang="en-US" dirty="0">
                <a:latin typeface="Times New Roman"/>
                <a:ea typeface="Times New Roman"/>
              </a:rPr>
              <a:t>and </a:t>
            </a:r>
            <a:r>
              <a:rPr lang="en-US" dirty="0" smtClean="0">
                <a:latin typeface="Times New Roman"/>
                <a:ea typeface="Times New Roman"/>
              </a:rPr>
              <a:t>barbiturates, </a:t>
            </a:r>
            <a:r>
              <a:rPr lang="en-US" dirty="0">
                <a:latin typeface="Times New Roman"/>
                <a:ea typeface="Times New Roman"/>
              </a:rPr>
              <a:t>involves their ability to increase the affinity of GABA for its binding site, allowing chloride to enter the neuron. As a result, the neuron becomes hyperpolarized and inhibited, decreasing neuronal firing and ultimately decreasing anxiety.</a:t>
            </a:r>
            <a:endParaRPr lang="en-US" sz="2800" dirty="0">
              <a:latin typeface="Times New Roman"/>
              <a:ea typeface="Times New Roman"/>
            </a:endParaRPr>
          </a:p>
          <a:p>
            <a:pPr algn="l" rtl="0"/>
            <a:endParaRPr lang="ar-IQ" dirty="0"/>
          </a:p>
        </p:txBody>
      </p:sp>
    </p:spTree>
    <p:extLst>
      <p:ext uri="{BB962C8B-B14F-4D97-AF65-F5344CB8AC3E}">
        <p14:creationId xmlns:p14="http://schemas.microsoft.com/office/powerpoint/2010/main" val="1133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endParaRPr lang="ar-IQ" dirty="0"/>
          </a:p>
        </p:txBody>
      </p:sp>
      <p:sp>
        <p:nvSpPr>
          <p:cNvPr id="3" name="عنصر نائب للمحتوى 2"/>
          <p:cNvSpPr>
            <a:spLocks noGrp="1"/>
          </p:cNvSpPr>
          <p:nvPr>
            <p:ph idx="1"/>
          </p:nvPr>
        </p:nvSpPr>
        <p:spPr/>
        <p:txBody>
          <a:bodyPr>
            <a:normAutofit fontScale="77500" lnSpcReduction="20000"/>
          </a:bodyPr>
          <a:lstStyle/>
          <a:p>
            <a:pPr algn="l" rtl="0"/>
            <a:r>
              <a:rPr lang="en-US" dirty="0">
                <a:latin typeface="Times New Roman"/>
                <a:ea typeface="Times New Roman"/>
              </a:rPr>
              <a:t>Glycine is an inhibitory neurotransmitter found primarily in the spinal cord. It works on its own and as a regulator of the excitatory neurotransmitter </a:t>
            </a:r>
            <a:r>
              <a:rPr lang="en-US" dirty="0" smtClean="0">
                <a:latin typeface="Times New Roman"/>
                <a:ea typeface="Times New Roman"/>
              </a:rPr>
              <a:t>glutamate</a:t>
            </a:r>
          </a:p>
          <a:p>
            <a:pPr algn="l" rtl="0">
              <a:spcAft>
                <a:spcPts val="0"/>
              </a:spcAft>
            </a:pPr>
            <a:r>
              <a:rPr lang="en-US" dirty="0">
                <a:latin typeface="Times New Roman"/>
                <a:ea typeface="Times New Roman"/>
              </a:rPr>
              <a:t>Glutamate </a:t>
            </a:r>
            <a:r>
              <a:rPr lang="en-US" dirty="0" smtClean="0">
                <a:latin typeface="Times New Roman"/>
                <a:ea typeface="Times New Roman"/>
              </a:rPr>
              <a:t>has </a:t>
            </a:r>
            <a:r>
              <a:rPr lang="en-US" dirty="0">
                <a:latin typeface="Times New Roman"/>
                <a:ea typeface="Times New Roman"/>
              </a:rPr>
              <a:t>been associated with epilepsy, neurodegenerative illnesses, memory formation, mechanisms of cell death, and schizophrenia. Symptoms of schizophrenia have been </a:t>
            </a:r>
            <a:r>
              <a:rPr lang="en-US" dirty="0" smtClean="0">
                <a:latin typeface="Times New Roman"/>
                <a:ea typeface="Times New Roman"/>
              </a:rPr>
              <a:t>linked </a:t>
            </a:r>
            <a:r>
              <a:rPr lang="en-US" dirty="0">
                <a:latin typeface="Times New Roman"/>
                <a:ea typeface="Times New Roman"/>
              </a:rPr>
              <a:t>to alterations in the major glutamate receptor, N-methyl-D-aspartate (NMDA). </a:t>
            </a:r>
            <a:endParaRPr lang="en-US" dirty="0" smtClean="0">
              <a:latin typeface="Times New Roman"/>
              <a:ea typeface="Times New Roman"/>
            </a:endParaRPr>
          </a:p>
          <a:p>
            <a:pPr algn="l" rtl="0">
              <a:spcAft>
                <a:spcPts val="0"/>
              </a:spcAft>
            </a:pPr>
            <a:r>
              <a:rPr lang="en-US" dirty="0" smtClean="0">
                <a:latin typeface="Times New Roman"/>
                <a:ea typeface="Times New Roman"/>
              </a:rPr>
              <a:t>Drugs </a:t>
            </a:r>
            <a:r>
              <a:rPr lang="en-US" dirty="0">
                <a:latin typeface="Times New Roman"/>
                <a:ea typeface="Times New Roman"/>
              </a:rPr>
              <a:t>that block NMDA induce psychotic symptoms in healthy volunteers </a:t>
            </a:r>
          </a:p>
          <a:p>
            <a:pPr algn="l" rtl="0">
              <a:spcAft>
                <a:spcPts val="0"/>
              </a:spcAft>
            </a:pPr>
            <a:r>
              <a:rPr lang="en-US" dirty="0" smtClean="0">
                <a:latin typeface="Times New Roman"/>
                <a:ea typeface="Times New Roman"/>
              </a:rPr>
              <a:t>genes </a:t>
            </a:r>
            <a:r>
              <a:rPr lang="en-US" dirty="0">
                <a:latin typeface="Times New Roman"/>
                <a:ea typeface="Times New Roman"/>
              </a:rPr>
              <a:t>linked to the development of schizophrenia are associated with disruption of the NMDA-receptor pathway .</a:t>
            </a:r>
            <a:endParaRPr lang="en-US" sz="2800" dirty="0">
              <a:latin typeface="Times New Roman"/>
              <a:ea typeface="Times New Roman"/>
            </a:endParaRPr>
          </a:p>
          <a:p>
            <a:pPr algn="l" rtl="0"/>
            <a:endParaRPr lang="ar-IQ" dirty="0"/>
          </a:p>
        </p:txBody>
      </p:sp>
    </p:spTree>
    <p:extLst>
      <p:ext uri="{BB962C8B-B14F-4D97-AF65-F5344CB8AC3E}">
        <p14:creationId xmlns:p14="http://schemas.microsoft.com/office/powerpoint/2010/main" val="955048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rtl="0">
              <a:spcAft>
                <a:spcPts val="0"/>
              </a:spcAft>
            </a:pPr>
            <a:r>
              <a:rPr lang="en-US" dirty="0">
                <a:latin typeface="Times New Roman"/>
                <a:ea typeface="Times New Roman"/>
              </a:rPr>
              <a:t>Neuropeptides</a:t>
            </a:r>
            <a:r>
              <a:rPr lang="en-US" sz="4000" dirty="0">
                <a:latin typeface="Times New Roman"/>
                <a:ea typeface="Times New Roman"/>
              </a:rPr>
              <a:t/>
            </a:r>
            <a:br>
              <a:rPr lang="en-US" sz="4000" dirty="0">
                <a:latin typeface="Times New Roman"/>
                <a:ea typeface="Times New Roman"/>
              </a:rPr>
            </a:br>
            <a:endParaRPr lang="ar-IQ" dirty="0"/>
          </a:p>
        </p:txBody>
      </p:sp>
      <p:sp>
        <p:nvSpPr>
          <p:cNvPr id="3" name="عنصر نائب للمحتوى 2"/>
          <p:cNvSpPr>
            <a:spLocks noGrp="1"/>
          </p:cNvSpPr>
          <p:nvPr>
            <p:ph idx="1"/>
          </p:nvPr>
        </p:nvSpPr>
        <p:spPr/>
        <p:txBody>
          <a:bodyPr>
            <a:normAutofit fontScale="92500" lnSpcReduction="10000"/>
          </a:bodyPr>
          <a:lstStyle/>
          <a:p>
            <a:pPr algn="l" rtl="0"/>
            <a:r>
              <a:rPr lang="en-US" dirty="0">
                <a:latin typeface="Times New Roman"/>
                <a:ea typeface="Times New Roman"/>
              </a:rPr>
              <a:t>Neuropeptides that act on behavior include the endogenous opioids, the </a:t>
            </a:r>
            <a:r>
              <a:rPr lang="en-US" dirty="0" err="1">
                <a:latin typeface="Times New Roman"/>
                <a:ea typeface="Times New Roman"/>
              </a:rPr>
              <a:t>enkephalins</a:t>
            </a:r>
            <a:r>
              <a:rPr lang="en-US" dirty="0">
                <a:latin typeface="Times New Roman"/>
                <a:ea typeface="Times New Roman"/>
              </a:rPr>
              <a:t> and </a:t>
            </a:r>
            <a:r>
              <a:rPr lang="en-US" dirty="0" smtClean="0">
                <a:latin typeface="Times New Roman"/>
                <a:ea typeface="Times New Roman"/>
              </a:rPr>
              <a:t>endorphins.</a:t>
            </a:r>
          </a:p>
          <a:p>
            <a:pPr algn="l" rtl="0"/>
            <a:r>
              <a:rPr lang="en-US" dirty="0" smtClean="0">
                <a:latin typeface="Times New Roman"/>
                <a:ea typeface="Times New Roman"/>
              </a:rPr>
              <a:t> </a:t>
            </a:r>
            <a:r>
              <a:rPr lang="en-US" dirty="0">
                <a:latin typeface="Times New Roman"/>
                <a:ea typeface="Times New Roman"/>
              </a:rPr>
              <a:t>These neurotransmitters are produced by the brain itself, serve to decrease pain and anxiety, and have a role in addiction and </a:t>
            </a:r>
            <a:r>
              <a:rPr lang="en-US" dirty="0" smtClean="0">
                <a:latin typeface="Times New Roman"/>
                <a:ea typeface="Times New Roman"/>
              </a:rPr>
              <a:t>mood</a:t>
            </a:r>
          </a:p>
          <a:p>
            <a:pPr algn="l" rtl="0"/>
            <a:r>
              <a:rPr lang="en-US" dirty="0">
                <a:latin typeface="Times New Roman"/>
                <a:ea typeface="Times New Roman"/>
              </a:rPr>
              <a:t>Placebo effects (i.e., subjective responsiveness to inactive pharmacologic agents) may be mediated by the endogenous opioid and dopaminergic systems</a:t>
            </a:r>
            <a:endParaRPr lang="ar-IQ" dirty="0"/>
          </a:p>
        </p:txBody>
      </p:sp>
    </p:spTree>
    <p:extLst>
      <p:ext uri="{BB962C8B-B14F-4D97-AF65-F5344CB8AC3E}">
        <p14:creationId xmlns:p14="http://schemas.microsoft.com/office/powerpoint/2010/main" val="310093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l" rtl="0"/>
            <a:r>
              <a:rPr lang="en-US" dirty="0">
                <a:latin typeface="Times New Roman"/>
                <a:ea typeface="Times New Roman"/>
              </a:rPr>
              <a:t>the biosynthesis of a neuropeptide involves transcription of an mRNA from a specific gene, translation of a polypeptide </a:t>
            </a:r>
            <a:r>
              <a:rPr lang="en-US" dirty="0" err="1">
                <a:latin typeface="Times New Roman"/>
                <a:ea typeface="Times New Roman"/>
              </a:rPr>
              <a:t>preprohormone</a:t>
            </a:r>
            <a:r>
              <a:rPr lang="en-US" dirty="0">
                <a:latin typeface="Times New Roman"/>
                <a:ea typeface="Times New Roman"/>
              </a:rPr>
              <a:t> encoded by that mRNA, and then posttranslational processing involving </a:t>
            </a:r>
            <a:r>
              <a:rPr lang="en-US" dirty="0" err="1">
                <a:latin typeface="Times New Roman"/>
                <a:ea typeface="Times New Roman"/>
              </a:rPr>
              <a:t>proteolytic</a:t>
            </a:r>
            <a:r>
              <a:rPr lang="en-US" dirty="0">
                <a:latin typeface="Times New Roman"/>
                <a:ea typeface="Times New Roman"/>
              </a:rPr>
              <a:t> cleavage of the </a:t>
            </a:r>
            <a:r>
              <a:rPr lang="en-US" dirty="0" err="1">
                <a:latin typeface="Times New Roman"/>
                <a:ea typeface="Times New Roman"/>
              </a:rPr>
              <a:t>preprohormone</a:t>
            </a:r>
            <a:r>
              <a:rPr lang="en-US" dirty="0">
                <a:latin typeface="Times New Roman"/>
                <a:ea typeface="Times New Roman"/>
              </a:rPr>
              <a:t> to yield the active </a:t>
            </a:r>
            <a:r>
              <a:rPr lang="en-US" dirty="0" smtClean="0">
                <a:latin typeface="Times New Roman"/>
                <a:ea typeface="Times New Roman"/>
              </a:rPr>
              <a:t>neuropeptide</a:t>
            </a:r>
          </a:p>
          <a:p>
            <a:pPr algn="l" rtl="0">
              <a:spcAft>
                <a:spcPts val="0"/>
              </a:spcAft>
            </a:pPr>
            <a:r>
              <a:rPr lang="en-US" dirty="0" smtClean="0">
                <a:latin typeface="Times New Roman"/>
                <a:ea typeface="Times New Roman"/>
              </a:rPr>
              <a:t> </a:t>
            </a:r>
            <a:r>
              <a:rPr lang="en-US" dirty="0">
                <a:latin typeface="Times New Roman"/>
                <a:ea typeface="Times New Roman"/>
              </a:rPr>
              <a:t>released peptides are degraded into smaller fragments and, eventually, into single amino acids by specific enzymes termed peptidases.</a:t>
            </a:r>
            <a:endParaRPr lang="en-US" sz="2800" dirty="0">
              <a:latin typeface="Times New Roman"/>
              <a:ea typeface="Times New Roman"/>
            </a:endParaRPr>
          </a:p>
          <a:p>
            <a:pPr algn="l" rtl="0"/>
            <a:endParaRPr lang="ar-IQ" dirty="0"/>
          </a:p>
        </p:txBody>
      </p:sp>
    </p:spTree>
    <p:extLst>
      <p:ext uri="{BB962C8B-B14F-4D97-AF65-F5344CB8AC3E}">
        <p14:creationId xmlns:p14="http://schemas.microsoft.com/office/powerpoint/2010/main" val="216675644"/>
      </p:ext>
    </p:extLst>
  </p:cSld>
  <p:clrMapOvr>
    <a:masterClrMapping/>
  </p:clrMapOvr>
</p:sld>
</file>

<file path=ppt/theme/theme1.xml><?xml version="1.0" encoding="utf-8"?>
<a:theme xmlns:a="http://schemas.openxmlformats.org/drawingml/2006/main" name="سمة Office">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1240</Words>
  <Application>Microsoft Office PowerPoint</Application>
  <PresentationFormat>عرض على الشاشة (3:4)‏</PresentationFormat>
  <Paragraphs>74</Paragraphs>
  <Slides>17</Slides>
  <Notes>1</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سمة Office</vt:lpstr>
      <vt:lpstr>Serotonin </vt:lpstr>
      <vt:lpstr>عرض تقديمي في PowerPoint</vt:lpstr>
      <vt:lpstr>عرض تقديمي في PowerPoint</vt:lpstr>
      <vt:lpstr>Acetylcholine</vt:lpstr>
      <vt:lpstr>عرض تقديمي في PowerPoint</vt:lpstr>
      <vt:lpstr>Amino acid neurotransmitters </vt:lpstr>
      <vt:lpstr>عرض تقديمي في PowerPoint</vt:lpstr>
      <vt:lpstr>Neuropeptides </vt:lpstr>
      <vt:lpstr>عرض تقديمي في PowerPoint</vt:lpstr>
      <vt:lpstr>Thyrotropin-Releasing Hormone (TRH)</vt:lpstr>
      <vt:lpstr>Corticotropin-Releasing Factor (CRF)</vt:lpstr>
      <vt:lpstr>عرض تقديمي في PowerPoint</vt:lpstr>
      <vt:lpstr>Oxytocin and Vasopressin </vt:lpstr>
      <vt:lpstr>Neurotensin </vt:lpstr>
      <vt:lpstr>عرض تقديمي في PowerPoint</vt:lpstr>
      <vt:lpstr>Estrogen and Progesterone</vt:lpstr>
      <vt:lpstr>MELATONIN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Serotonin </dc:title>
  <dc:creator>2014</dc:creator>
  <cp:lastModifiedBy>2014</cp:lastModifiedBy>
  <cp:revision>11</cp:revision>
  <dcterms:created xsi:type="dcterms:W3CDTF">2014-11-09T04:36:48Z</dcterms:created>
  <dcterms:modified xsi:type="dcterms:W3CDTF">2014-11-09T06:32:59Z</dcterms:modified>
</cp:coreProperties>
</file>