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2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17/11/1440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17/11/1440</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936103"/>
          </a:xfrm>
        </p:spPr>
        <p:txBody>
          <a:bodyPr/>
          <a:lstStyle/>
          <a:p>
            <a:r>
              <a:rPr lang="en-US" dirty="0" smtClean="0"/>
              <a:t>schizophrenia</a:t>
            </a:r>
            <a:endParaRPr lang="ar-IQ" dirty="0"/>
          </a:p>
        </p:txBody>
      </p:sp>
      <p:sp>
        <p:nvSpPr>
          <p:cNvPr id="3" name="عنوان فرعي 2"/>
          <p:cNvSpPr>
            <a:spLocks noGrp="1"/>
          </p:cNvSpPr>
          <p:nvPr>
            <p:ph type="subTitle" idx="1"/>
          </p:nvPr>
        </p:nvSpPr>
        <p:spPr>
          <a:xfrm>
            <a:off x="107504" y="908720"/>
            <a:ext cx="8856984" cy="5688632"/>
          </a:xfrm>
        </p:spPr>
        <p:txBody>
          <a:bodyPr>
            <a:normAutofit/>
          </a:bodyPr>
          <a:lstStyle/>
          <a:p>
            <a:pPr algn="justLow">
              <a:spcBef>
                <a:spcPts val="1200"/>
              </a:spcBef>
              <a:spcAft>
                <a:spcPts val="0"/>
              </a:spcAft>
            </a:pPr>
            <a:r>
              <a:rPr lang="en-US" b="1" dirty="0">
                <a:latin typeface="Times New Roman"/>
                <a:ea typeface="Times New Roman"/>
                <a:cs typeface="Traditional Arabic"/>
              </a:rPr>
              <a:t>Schizophrenia is a clinical syndrome of variable, but profoundly disruptive, psychopathology that involves cognition, emotion, perception, and other aspects of behavior. The expression of these manifestations varies across patients and over time, but the effect of the illness is always severe and is usually long-lasting.</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1740981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Low">
              <a:spcBef>
                <a:spcPts val="1200"/>
              </a:spcBef>
              <a:spcAft>
                <a:spcPts val="0"/>
              </a:spcAft>
            </a:pPr>
            <a:r>
              <a:rPr lang="en-GB" dirty="0">
                <a:latin typeface="Times New Roman"/>
                <a:ea typeface="Times New Roman"/>
                <a:cs typeface="Traditional Arabic"/>
              </a:rPr>
              <a:t>Schneider’s first rank symptoms (SFRS) are incorporated in the ICD-10 and DSM1V diagnostic criteria of schizophrenia.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These symptoms include hearing own thoughts spoken loud; third-person hallucinations; hallucinations in the form of commentary; somatic hallucinations; thoughts withdrawal or insertion; thoughts broadcasting; delusional perceptions; and </a:t>
            </a:r>
            <a:r>
              <a:rPr lang="en-GB" dirty="0" err="1">
                <a:latin typeface="Times New Roman"/>
                <a:ea typeface="Times New Roman"/>
                <a:cs typeface="Traditional Arabic"/>
              </a:rPr>
              <a:t>feelings,impulses</a:t>
            </a:r>
            <a:r>
              <a:rPr lang="en-GB" dirty="0">
                <a:latin typeface="Times New Roman"/>
                <a:ea typeface="Times New Roman"/>
                <a:cs typeface="Traditional Arabic"/>
              </a:rPr>
              <a:t> and actions are experienced as made by or influenced by external agents</a:t>
            </a:r>
            <a:r>
              <a:rPr lang="en-GB" dirty="0" smtClean="0">
                <a:latin typeface="Times New Roman"/>
                <a:ea typeface="Times New Roman"/>
                <a:cs typeface="Traditional Arabic"/>
              </a:rPr>
              <a:t>.</a:t>
            </a:r>
            <a:r>
              <a:rPr lang="en-GB" dirty="0">
                <a:latin typeface="Times New Roman"/>
                <a:ea typeface="Times New Roman"/>
                <a:cs typeface="Traditional Arabic"/>
              </a:rPr>
              <a:t> Some SFRS are present in some patients with mania.</a:t>
            </a:r>
            <a:endParaRPr lang="en-US" sz="2800" dirty="0">
              <a:latin typeface="Times New Roman"/>
              <a:ea typeface="Times New Roman"/>
              <a:cs typeface="Traditional Arabic"/>
            </a:endParaRPr>
          </a:p>
          <a:p>
            <a:pPr algn="justLow">
              <a:spcBef>
                <a:spcPts val="1200"/>
              </a:spcBef>
              <a:spcAft>
                <a:spcPts val="0"/>
              </a:spcAft>
            </a:pPr>
            <a:r>
              <a:rPr lang="en-GB" dirty="0" smtClean="0">
                <a:latin typeface="Times New Roman"/>
                <a:ea typeface="Times New Roman"/>
                <a:cs typeface="Traditional Arabic"/>
              </a:rPr>
              <a:t>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3516432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Low">
              <a:spcBef>
                <a:spcPts val="1200"/>
              </a:spcBef>
              <a:spcAft>
                <a:spcPts val="0"/>
              </a:spcAft>
            </a:pPr>
            <a:r>
              <a:rPr lang="en-GB" dirty="0">
                <a:latin typeface="Times New Roman"/>
                <a:ea typeface="Times New Roman"/>
                <a:cs typeface="Traditional Arabic"/>
              </a:rPr>
              <a:t> Subtypes of schizophrenia include hebephrenic, catatonic, paranoid, and simple schizophrenia.</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Hebephrenic(disorganized) type shows silly and childish behaviour with affective symptoms, thought disorder, and fragmented delusions and hallucinations.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Catatonic symptoms are prominent in the catatonic type.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Paranoid schizophrenia is characterised by well-organised and elaborate delusions (systematised, there is a theme) and a relatively normal affect and thought process.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Simple schizophrenia develops insidiously and presents as gradual deterioration of functioning in school, work, and socially. Positive symptoms are absent.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347452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spcBef>
                <a:spcPts val="1200"/>
              </a:spcBef>
              <a:spcAft>
                <a:spcPts val="0"/>
              </a:spcAft>
            </a:pPr>
            <a:r>
              <a:rPr lang="en-GB" b="1" dirty="0">
                <a:latin typeface="Times New Roman"/>
                <a:ea typeface="Times New Roman"/>
                <a:cs typeface="Traditional Arabic"/>
              </a:rPr>
              <a:t>AETIOLOGY</a:t>
            </a:r>
            <a:r>
              <a:rPr lang="en-GB" dirty="0">
                <a:latin typeface="Times New Roman"/>
                <a:ea typeface="Times New Roman"/>
                <a:cs typeface="Traditional Arabic"/>
              </a:rPr>
              <a:t>: The aetiology of schizophrenia is not well understood, but the available evidence indicates a strong genetic predisposition. The average lifetime risk is about 5 </a:t>
            </a:r>
            <a:r>
              <a:rPr lang="en-GB" dirty="0" err="1">
                <a:latin typeface="Times New Roman"/>
                <a:ea typeface="Times New Roman"/>
                <a:cs typeface="Traditional Arabic"/>
              </a:rPr>
              <a:t>percent</a:t>
            </a:r>
            <a:r>
              <a:rPr lang="en-GB" dirty="0">
                <a:latin typeface="Times New Roman"/>
                <a:ea typeface="Times New Roman"/>
                <a:cs typeface="Traditional Arabic"/>
              </a:rPr>
              <a:t> among first-degree relatives of schizophrenics compared with 0.2-0.6 </a:t>
            </a:r>
            <a:r>
              <a:rPr lang="en-GB" dirty="0" err="1">
                <a:latin typeface="Times New Roman"/>
                <a:ea typeface="Times New Roman"/>
                <a:cs typeface="Traditional Arabic"/>
              </a:rPr>
              <a:t>percent</a:t>
            </a:r>
            <a:r>
              <a:rPr lang="en-GB" dirty="0">
                <a:latin typeface="Times New Roman"/>
                <a:ea typeface="Times New Roman"/>
                <a:cs typeface="Traditional Arabic"/>
              </a:rPr>
              <a:t> among first-degree relatives of control. Family studies showed that 16.2 </a:t>
            </a:r>
            <a:r>
              <a:rPr lang="en-GB" dirty="0" err="1">
                <a:latin typeface="Times New Roman"/>
                <a:ea typeface="Times New Roman"/>
                <a:cs typeface="Traditional Arabic"/>
              </a:rPr>
              <a:t>percent</a:t>
            </a:r>
            <a:r>
              <a:rPr lang="en-GB" dirty="0">
                <a:latin typeface="Times New Roman"/>
                <a:ea typeface="Times New Roman"/>
                <a:cs typeface="Traditional Arabic"/>
              </a:rPr>
              <a:t> of children of schizophrenic mothers developed schizophrenia compared with 1.9 per cent among controls.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There is also excess (21.3%) of children with schizoid, schizotypal, and paranoid personality disorders than among controls (5%).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Twin studies showed higher concordance for schizophrenia in monozygotic twins (about 50%) than in dizygotic twins (about 10%).</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1791843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spcBef>
                <a:spcPts val="1200"/>
              </a:spcBef>
              <a:spcAft>
                <a:spcPts val="0"/>
              </a:spcAft>
            </a:pPr>
            <a:r>
              <a:rPr lang="en-GB" dirty="0">
                <a:latin typeface="Times New Roman"/>
                <a:ea typeface="Times New Roman"/>
                <a:cs typeface="Traditional Arabic"/>
              </a:rPr>
              <a:t> The offspring of the healthy twin carry the same degree of risk to develop schizophrenia as the affected twin.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Adoption studies showed that there is excess of schizophrenia, schizoaffective psychosis, and schizotypal personality disorders in the biological relatives of schizophrenic </a:t>
            </a:r>
            <a:r>
              <a:rPr lang="en-GB" dirty="0" err="1">
                <a:latin typeface="Times New Roman"/>
                <a:ea typeface="Times New Roman"/>
                <a:cs typeface="Traditional Arabic"/>
              </a:rPr>
              <a:t>probands</a:t>
            </a:r>
            <a:r>
              <a:rPr lang="en-GB" dirty="0">
                <a:latin typeface="Times New Roman"/>
                <a:ea typeface="Times New Roman"/>
                <a:cs typeface="Traditional Arabic"/>
              </a:rPr>
              <a:t>.</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Hebephrenic and catatonic schizophrenia carry a higher genetic loading than paranoid type.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There is no agreement about the mode of inheritance of schizophrenia and three theories are proposed.</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 monogenic theory suggests a single gene of variable penetrance to account for the variable degree of risk in the relatives of the </a:t>
            </a:r>
            <a:r>
              <a:rPr lang="en-GB" dirty="0" err="1">
                <a:latin typeface="Times New Roman"/>
                <a:ea typeface="Times New Roman"/>
                <a:cs typeface="Traditional Arabic"/>
              </a:rPr>
              <a:t>proband</a:t>
            </a:r>
            <a:r>
              <a:rPr lang="en-GB" dirty="0">
                <a:latin typeface="Times New Roman"/>
                <a:ea typeface="Times New Roman"/>
                <a:cs typeface="Traditional Arabic"/>
              </a:rPr>
              <a:t> (first-degree, second-degree).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368762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spcBef>
                <a:spcPts val="1200"/>
              </a:spcBef>
              <a:spcAft>
                <a:spcPts val="0"/>
              </a:spcAft>
            </a:pPr>
            <a:r>
              <a:rPr lang="en-GB" dirty="0">
                <a:latin typeface="Times New Roman"/>
                <a:ea typeface="Times New Roman"/>
                <a:cs typeface="Traditional Arabic"/>
              </a:rPr>
              <a:t>The polygenic theory suggests that schizophrenia is the result of the cumulative effect of several genes and is expressed when a certain threshold of susceptibility is exceeded.</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Whereas the monogenic and polygenic theories suggest that schizophrenia is a single disease, the heterogenic theory suggests that schizophrenia is a group of disorders.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These disorders have different genetic make-up and this may account for the difference in the expression of this disease.</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Molecular genetic studies so far did not locate a gene or genes linked to schizophrenia.</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Gross examination of the brain of schizophrenics showed smaller weight, enlarged lateral ventricles, and reduced volume of the hippocampus and </a:t>
            </a:r>
            <a:r>
              <a:rPr lang="en-GB" dirty="0" err="1">
                <a:latin typeface="Times New Roman"/>
                <a:ea typeface="Times New Roman"/>
                <a:cs typeface="Traditional Arabic"/>
              </a:rPr>
              <a:t>parahippocampal</a:t>
            </a:r>
            <a:r>
              <a:rPr lang="en-GB" dirty="0">
                <a:latin typeface="Times New Roman"/>
                <a:ea typeface="Times New Roman"/>
                <a:cs typeface="Traditional Arabic"/>
              </a:rPr>
              <a:t> </a:t>
            </a:r>
            <a:r>
              <a:rPr lang="en-GB" dirty="0" err="1">
                <a:latin typeface="Times New Roman"/>
                <a:ea typeface="Times New Roman"/>
                <a:cs typeface="Traditional Arabic"/>
              </a:rPr>
              <a:t>gyrus</a:t>
            </a:r>
            <a:r>
              <a:rPr lang="en-GB" dirty="0">
                <a:latin typeface="Times New Roman"/>
                <a:ea typeface="Times New Roman"/>
                <a:cs typeface="Traditional Arabic"/>
              </a:rPr>
              <a:t>.</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181150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Low">
              <a:spcBef>
                <a:spcPts val="1200"/>
              </a:spcBef>
              <a:spcAft>
                <a:spcPts val="0"/>
              </a:spcAft>
            </a:pPr>
            <a:r>
              <a:rPr lang="en-GB" dirty="0">
                <a:latin typeface="Times New Roman"/>
                <a:ea typeface="Times New Roman"/>
                <a:cs typeface="Traditional Arabic"/>
              </a:rPr>
              <a:t>These changes tend to be more evident on the left side of the brain. </a:t>
            </a:r>
            <a:r>
              <a:rPr lang="en-GB" dirty="0" err="1">
                <a:latin typeface="Times New Roman"/>
                <a:ea typeface="Times New Roman"/>
                <a:cs typeface="Traditional Arabic"/>
              </a:rPr>
              <a:t>Histopathological</a:t>
            </a:r>
            <a:r>
              <a:rPr lang="en-GB" dirty="0">
                <a:latin typeface="Times New Roman"/>
                <a:ea typeface="Times New Roman"/>
                <a:cs typeface="Traditional Arabic"/>
              </a:rPr>
              <a:t> examination showed disturbance of </a:t>
            </a:r>
            <a:r>
              <a:rPr lang="en-GB" dirty="0" err="1">
                <a:latin typeface="Times New Roman"/>
                <a:ea typeface="Times New Roman"/>
                <a:cs typeface="Traditional Arabic"/>
              </a:rPr>
              <a:t>cytoarchitecture</a:t>
            </a:r>
            <a:r>
              <a:rPr lang="en-GB" dirty="0">
                <a:latin typeface="Times New Roman"/>
                <a:ea typeface="Times New Roman"/>
                <a:cs typeface="Traditional Arabic"/>
              </a:rPr>
              <a:t> in the hippocampus, frontal cortex, cingulate </a:t>
            </a:r>
            <a:r>
              <a:rPr lang="en-GB" dirty="0" err="1">
                <a:latin typeface="Times New Roman"/>
                <a:ea typeface="Times New Roman"/>
                <a:cs typeface="Traditional Arabic"/>
              </a:rPr>
              <a:t>gyrus</a:t>
            </a:r>
            <a:r>
              <a:rPr lang="en-GB" dirty="0">
                <a:latin typeface="Times New Roman"/>
                <a:ea typeface="Times New Roman"/>
                <a:cs typeface="Traditional Arabic"/>
              </a:rPr>
              <a:t>, and </a:t>
            </a:r>
            <a:r>
              <a:rPr lang="en-GB" dirty="0" err="1">
                <a:latin typeface="Times New Roman"/>
                <a:ea typeface="Times New Roman"/>
                <a:cs typeface="Traditional Arabic"/>
              </a:rPr>
              <a:t>entorhinal</a:t>
            </a:r>
            <a:r>
              <a:rPr lang="en-GB" dirty="0">
                <a:latin typeface="Times New Roman"/>
                <a:ea typeface="Times New Roman"/>
                <a:cs typeface="Traditional Arabic"/>
              </a:rPr>
              <a:t> cortex. MRI studies showed reduced temporal lobe volume and abnormalities in the frontal lobe, basal ganglia, and thalamus.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Enlargement of the lateral ventricles is associated with male sex, early age of onset, neuropsychological impairment, and poor response to treatment.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MRI changes are associated with poor response to treatment and neuropsychological impairment.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572260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spcBef>
                <a:spcPts val="1200"/>
              </a:spcBef>
              <a:spcAft>
                <a:spcPts val="0"/>
              </a:spcAft>
            </a:pPr>
            <a:r>
              <a:rPr lang="en-GB" dirty="0">
                <a:latin typeface="Times New Roman"/>
                <a:ea typeface="Times New Roman"/>
                <a:cs typeface="Traditional Arabic"/>
              </a:rPr>
              <a:t>Studies showed that schizophrenic patients often have some soft neurological signs. Soft neurological signs are not associated with neurological deficit and include minor changes in the EEG, balance, eye-tracking movements, tendon reflexes, </a:t>
            </a:r>
            <a:r>
              <a:rPr lang="en-GB" dirty="0" err="1">
                <a:latin typeface="Times New Roman"/>
                <a:ea typeface="Times New Roman"/>
                <a:cs typeface="Traditional Arabic"/>
              </a:rPr>
              <a:t>stereognosis</a:t>
            </a:r>
            <a:r>
              <a:rPr lang="en-GB" dirty="0">
                <a:latin typeface="Times New Roman"/>
                <a:ea typeface="Times New Roman"/>
                <a:cs typeface="Traditional Arabic"/>
              </a:rPr>
              <a:t>, proprioception, and </a:t>
            </a:r>
            <a:r>
              <a:rPr lang="en-GB" dirty="0" err="1">
                <a:latin typeface="Times New Roman"/>
                <a:ea typeface="Times New Roman"/>
                <a:cs typeface="Traditional Arabic"/>
              </a:rPr>
              <a:t>graphaesthesia</a:t>
            </a:r>
            <a:r>
              <a:rPr lang="en-GB" dirty="0">
                <a:latin typeface="Times New Roman"/>
                <a:ea typeface="Times New Roman"/>
                <a:cs typeface="Traditional Arabic"/>
              </a:rPr>
              <a:t>.</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Studies of brain functions with PET and SPET showed reduced blood flow in the frontal and prefrontal cortex (</a:t>
            </a:r>
            <a:r>
              <a:rPr lang="en-GB" dirty="0" err="1">
                <a:latin typeface="Times New Roman"/>
                <a:ea typeface="Times New Roman"/>
                <a:cs typeface="Traditional Arabic"/>
              </a:rPr>
              <a:t>hypofrontality</a:t>
            </a:r>
            <a:r>
              <a:rPr lang="en-GB" dirty="0">
                <a:latin typeface="Times New Roman"/>
                <a:ea typeface="Times New Roman"/>
                <a:cs typeface="Traditional Arabic"/>
              </a:rPr>
              <a:t>) during tasks (Wisconsin Card sorting Test) that require participation of these areas.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A study of monozygotic twins discordant for schizophrenia showed that affected twins had reduced prefrontal blood flow and reduced hippocampal volume.</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These findings suggest that symptoms of schizophrenia are associated with abnormal function of the temporal and frontal lobes.</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4227649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Low">
              <a:spcBef>
                <a:spcPts val="1200"/>
              </a:spcBef>
              <a:spcAft>
                <a:spcPts val="0"/>
              </a:spcAft>
            </a:pPr>
            <a:r>
              <a:rPr lang="en-GB" dirty="0">
                <a:latin typeface="Times New Roman"/>
                <a:ea typeface="Times New Roman"/>
                <a:cs typeface="Traditional Arabic"/>
              </a:rPr>
              <a:t>It is suggested that disorders of attention and conscious awareness, or the breakdown of internal representation of mental events predispose to the development of psychotic symptoms.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It is also suggested that symptoms of frontal lobe lesions resemble the negative symptoms of schizophrenia.</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3423941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lgn="justLow">
              <a:spcBef>
                <a:spcPts val="1200"/>
              </a:spcBef>
              <a:spcAft>
                <a:spcPts val="0"/>
              </a:spcAft>
            </a:pPr>
            <a:r>
              <a:rPr lang="en-GB" dirty="0">
                <a:latin typeface="Times New Roman"/>
                <a:ea typeface="Times New Roman"/>
                <a:cs typeface="Traditional Arabic"/>
              </a:rPr>
              <a:t>BIOCHEMICAL CHANGES IN SCHIOPHRENIA: The dopamine hypothesis suggests that schizophrenia result from excessive activity at dopamine synapses.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This hypothesis is based on the following observations.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(1)Amphetamine and cocaine (</a:t>
            </a:r>
            <a:r>
              <a:rPr lang="en-GB" dirty="0" err="1">
                <a:latin typeface="Times New Roman"/>
                <a:ea typeface="Times New Roman"/>
                <a:cs typeface="Traditional Arabic"/>
              </a:rPr>
              <a:t>psychostumulants</a:t>
            </a:r>
            <a:r>
              <a:rPr lang="en-GB" dirty="0">
                <a:latin typeface="Times New Roman"/>
                <a:ea typeface="Times New Roman"/>
                <a:cs typeface="Traditional Arabic"/>
              </a:rPr>
              <a:t>) abuse may produce a psychotic disorder indistinguishable from schizophrenia and worsen or cause relapse of the disease.</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(2) The therapeutic effect of antipsychotic drugs is by blocking postsynaptic dopamine receptors.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Amphetamine and cocaine release monoamines, particularly dopamine and noradrenaline, at the synapses in the brain and increase their turnover.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 precursor of dopamine, L-dopa and the directly acting dopamine agonist </a:t>
            </a:r>
            <a:r>
              <a:rPr lang="en-GB" dirty="0" err="1">
                <a:latin typeface="Times New Roman"/>
                <a:ea typeface="Times New Roman"/>
                <a:cs typeface="Traditional Arabic"/>
              </a:rPr>
              <a:t>bromocriptine</a:t>
            </a:r>
            <a:r>
              <a:rPr lang="en-GB" dirty="0">
                <a:latin typeface="Times New Roman"/>
                <a:ea typeface="Times New Roman"/>
                <a:cs typeface="Traditional Arabic"/>
              </a:rPr>
              <a:t> may cause psychosis in patients taking these drugs.  However, these observations do not necessarily prove that the abnormality in schizophrenia is primarily in the dopamine transmission system.</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3922962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gn="justLow">
              <a:spcBef>
                <a:spcPts val="1200"/>
              </a:spcBef>
              <a:spcAft>
                <a:spcPts val="0"/>
              </a:spcAft>
            </a:pPr>
            <a:r>
              <a:rPr lang="en-GB" dirty="0">
                <a:latin typeface="Times New Roman"/>
                <a:ea typeface="Times New Roman"/>
                <a:cs typeface="Traditional Arabic"/>
              </a:rPr>
              <a:t>The therapeutic potency of antipsychotic drugs correlate with their affinity to bind to and block dopamine D</a:t>
            </a:r>
            <a:r>
              <a:rPr lang="en-GB" baseline="-25000" dirty="0">
                <a:latin typeface="Times New Roman"/>
                <a:ea typeface="Times New Roman"/>
                <a:cs typeface="Traditional Arabic"/>
              </a:rPr>
              <a:t>2</a:t>
            </a:r>
            <a:r>
              <a:rPr lang="en-GB" dirty="0">
                <a:latin typeface="Times New Roman"/>
                <a:ea typeface="Times New Roman"/>
                <a:cs typeface="Traditional Arabic"/>
              </a:rPr>
              <a:t> receptors.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These drugs are also effective in mania.</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Post-mortem biochemical studies of brains of schizophrenic patients revealed increased dopamine receptor density in the caudate nucleus, putamen, and nucleus </a:t>
            </a:r>
            <a:r>
              <a:rPr lang="en-GB" dirty="0" err="1">
                <a:latin typeface="Times New Roman"/>
                <a:ea typeface="Times New Roman"/>
                <a:cs typeface="Traditional Arabic"/>
              </a:rPr>
              <a:t>accumbens</a:t>
            </a:r>
            <a:r>
              <a:rPr lang="en-GB" dirty="0">
                <a:latin typeface="Times New Roman"/>
                <a:ea typeface="Times New Roman"/>
                <a:cs typeface="Traditional Arabic"/>
              </a:rPr>
              <a:t>.</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There is also increased concentration of dopamine in the amygdala of the left hemisphere and caudate nucleus.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Treatment with antipsychotic drugs may increase the density of dopamine receptors.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Recent studies examined the role of the excitatory amino acid neurotransmitter glutamate. Glutamate has extensive interactions with dopamine pathways.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Phencyclidine (angle dust) and ketamine are glutamate receptor antagonists and produce delusions and hallucinations as well as negative symptoms.</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983206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symptoms</a:t>
            </a:r>
            <a:endParaRPr lang="ar-IQ" dirty="0"/>
          </a:p>
        </p:txBody>
      </p:sp>
      <p:sp>
        <p:nvSpPr>
          <p:cNvPr id="3" name="عنصر نائب للمحتوى 2"/>
          <p:cNvSpPr>
            <a:spLocks noGrp="1"/>
          </p:cNvSpPr>
          <p:nvPr>
            <p:ph idx="1"/>
          </p:nvPr>
        </p:nvSpPr>
        <p:spPr/>
        <p:txBody>
          <a:bodyPr>
            <a:normAutofit fontScale="77500" lnSpcReduction="20000"/>
          </a:bodyPr>
          <a:lstStyle/>
          <a:p>
            <a:pPr algn="justLow">
              <a:spcBef>
                <a:spcPts val="1200"/>
              </a:spcBef>
              <a:spcAft>
                <a:spcPts val="0"/>
              </a:spcAft>
            </a:pPr>
            <a:r>
              <a:rPr lang="en-GB" dirty="0">
                <a:latin typeface="Times New Roman"/>
                <a:ea typeface="Times New Roman"/>
                <a:cs typeface="Traditional Arabic"/>
              </a:rPr>
              <a:t>Schizophrenia is the most common psychotic illness and characterised by two sets of symptoms; symptoms present during the acute phase; and those present when the illness is well established (chronic).</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Symptoms of the acute phase (positive symptoms) include hallucinations, delusions, disturbance of thinking, and perplexity (muddled, wondering, uncertainty, vagueness).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Chronic symptoms develop insidiously and are more damaging to performance and social functioning. Chronic symptoms include loss of social drive (loss of volition, </a:t>
            </a:r>
            <a:r>
              <a:rPr lang="en-GB" dirty="0" err="1">
                <a:latin typeface="Times New Roman"/>
                <a:ea typeface="Times New Roman"/>
                <a:cs typeface="Traditional Arabic"/>
              </a:rPr>
              <a:t>abulia</a:t>
            </a:r>
            <a:r>
              <a:rPr lang="en-GB" dirty="0">
                <a:latin typeface="Times New Roman"/>
                <a:ea typeface="Times New Roman"/>
                <a:cs typeface="Traditional Arabic"/>
              </a:rPr>
              <a:t>), blunted emotions and affect, odd behaviour, and apathy (negative symptoms</a:t>
            </a:r>
            <a:r>
              <a:rPr lang="en-GB" dirty="0" smtClean="0">
                <a:latin typeface="Times New Roman"/>
                <a:ea typeface="Times New Roman"/>
                <a:cs typeface="Traditional Arabic"/>
              </a:rPr>
              <a:t>).</a:t>
            </a:r>
            <a:endParaRPr lang="ar-IQ" dirty="0" smtClean="0">
              <a:latin typeface="Times New Roman"/>
              <a:ea typeface="Times New Roman"/>
              <a:cs typeface="Traditional Arabic"/>
            </a:endParaRPr>
          </a:p>
          <a:p>
            <a:pPr algn="justLow">
              <a:spcBef>
                <a:spcPts val="1200"/>
              </a:spcBef>
              <a:spcAft>
                <a:spcPts val="0"/>
              </a:spcAft>
            </a:pP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973823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0000" lnSpcReduction="20000"/>
          </a:bodyPr>
          <a:lstStyle/>
          <a:p>
            <a:pPr algn="justLow">
              <a:spcBef>
                <a:spcPts val="1200"/>
              </a:spcBef>
              <a:spcAft>
                <a:spcPts val="0"/>
              </a:spcAft>
            </a:pPr>
            <a:r>
              <a:rPr lang="en-GB" dirty="0">
                <a:latin typeface="Times New Roman"/>
                <a:ea typeface="Times New Roman"/>
                <a:cs typeface="Traditional Arabic"/>
              </a:rPr>
              <a:t>ENVIRONEMENTAL AETIOLOGICAL FACTORS: Studies of birth complications in schizophrenic and controls are in inconsistent.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An older study found more obstetric complications in schizophrenics than in controls, but a recent study did not confirm this finding.</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However, in the presence of family history of schizophrenia, obstetric complications may increase the risk of developing schizophrenia and lateral ventricle enlargement.</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Studies of the season of birth showed that more schizophrenics were born in winter than in summer.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Viral infections are more frequent in winter months and it is suggested that prenatal exposure to infection increase the incidence of schizophrenia.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This suggestion has not been confirmed.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 association between personality disorders and schizophrenia is not clear, but studies suggested that abnormal premorbid personality is more common in schizophrenics.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 incidence of schizophrenia is about equal in both sexes.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However, males have earlier age of onset, poor premorbid personality, more frequent severe relapses, and more evidence of structural brain abnormality.</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Schizophrenic women have later-onset, more affective and paranoid symptoms, and better prognosis.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4254944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spcBef>
                <a:spcPts val="1200"/>
              </a:spcBef>
              <a:spcAft>
                <a:spcPts val="0"/>
              </a:spcAft>
            </a:pPr>
            <a:r>
              <a:rPr lang="en-GB" b="1" dirty="0">
                <a:latin typeface="Times New Roman"/>
                <a:ea typeface="Times New Roman"/>
                <a:cs typeface="Traditional Arabic"/>
              </a:rPr>
              <a:t>FAMILY THEORIES:</a:t>
            </a:r>
            <a:r>
              <a:rPr lang="en-GB" dirty="0">
                <a:latin typeface="Times New Roman"/>
                <a:ea typeface="Times New Roman"/>
                <a:cs typeface="Traditional Arabic"/>
              </a:rPr>
              <a:t> These propose that schizophrenia is the result of abnormal relationship (deviant role relationship) or abnormal communication (disordered communication) in the family.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Two family patterns are described; marital skew where one parent was dominant and the other submissive; and marital schism where parents maintained contrary view and the child is caught in the middle.</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Abnormal communication between the child and the parents  sends contradictory signals (love and rejection, double bind)  to the child who learns to respond ambiguously.</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Disordered social communication (vague, lose, indefinite, fragmented) also occurred between the parents and affected the child.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852558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en-GB" b="1" dirty="0">
                <a:latin typeface="Times New Roman"/>
                <a:ea typeface="Times New Roman"/>
              </a:rPr>
              <a:t>SOCIAL FACTORS:</a:t>
            </a:r>
            <a:r>
              <a:rPr lang="en-GB" dirty="0">
                <a:latin typeface="Times New Roman"/>
                <a:ea typeface="Times New Roman"/>
              </a:rPr>
              <a:t> Culture is unlikely to play a role in the aetiology of schizophrenia because the incidence rates of the disease are similar in countries with different cultures. However, cultural factors (religion, traditions, custom) may influence the contents of delusions, hallucinations, and thought disorder. The higher incidence and prevalence of schizophrenia in lower social class is probably the result of the disease rather than the cause of it. The effects of the disease on schooling and occupation lower social status.  Schizophrenics are over-represented in inner-city areas, but whether this is because of social and occupational decline (drifting), or because of environmental etiological factors is not clear. Studies showed that the incidence of schizophrenia is higher among migrants compared to the incidence in their native country and in the native population of the host country.</a:t>
            </a:r>
            <a:endParaRPr lang="ar-IQ" dirty="0"/>
          </a:p>
        </p:txBody>
      </p:sp>
    </p:spTree>
    <p:extLst>
      <p:ext uri="{BB962C8B-B14F-4D97-AF65-F5344CB8AC3E}">
        <p14:creationId xmlns:p14="http://schemas.microsoft.com/office/powerpoint/2010/main" val="1358234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Low">
              <a:spcBef>
                <a:spcPts val="1200"/>
              </a:spcBef>
              <a:spcAft>
                <a:spcPts val="0"/>
              </a:spcAft>
            </a:pPr>
            <a:r>
              <a:rPr lang="en-GB" dirty="0">
                <a:latin typeface="Times New Roman"/>
                <a:ea typeface="Times New Roman"/>
                <a:cs typeface="Traditional Arabic"/>
              </a:rPr>
              <a:t>The roles of premorbid personality, stress of migration, social isolation, and racial discrimination are not clear. Psychological life stresses appear to increase the risk of developing first episodes and precipitating relapses of schizophrenia. Severity of symptoms of chronic patients correlated with stressful life event. In summary, the aetiology of schizophrenia is not clear, but the available knowledge favours a strong genetic predisposition with contribution from environmental factors.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3739880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en-GB" b="1" dirty="0">
                <a:latin typeface="Times New Roman"/>
                <a:ea typeface="Times New Roman"/>
              </a:rPr>
              <a:t>DIFFERENTIAL DIAGNOSIS: </a:t>
            </a:r>
            <a:r>
              <a:rPr lang="en-GB" dirty="0">
                <a:latin typeface="Times New Roman"/>
                <a:ea typeface="Times New Roman"/>
              </a:rPr>
              <a:t>The positive symptoms are the hallmark of the acute phase of schizophrenia and are usually present with the negative symptoms in the chronic phase. For the purpose of diagnosis, these symptoms should be present with intact consciousness and clinically normal cognitive functions. Other disorders that may present with positive symptoms are organic and mood disorders. Acute brain syndromes as herpes simplex encephalitis, delirium, and drugs intoxication (amphetamine, LSD) often present with delusions and hallucinations. Complex partial seizure may present with psychotic symptoms. Diffuse brain diseases as dementia, systemic lupus </a:t>
            </a:r>
            <a:r>
              <a:rPr lang="en-GB" dirty="0" err="1">
                <a:latin typeface="Times New Roman"/>
                <a:ea typeface="Times New Roman"/>
              </a:rPr>
              <a:t>erythematosus</a:t>
            </a:r>
            <a:r>
              <a:rPr lang="en-GB" dirty="0">
                <a:latin typeface="Times New Roman"/>
                <a:ea typeface="Times New Roman"/>
              </a:rPr>
              <a:t>, general paralysis of insane, and AIDS may present with psychotic symptoms</a:t>
            </a:r>
            <a:endParaRPr lang="ar-IQ" dirty="0"/>
          </a:p>
        </p:txBody>
      </p:sp>
    </p:spTree>
    <p:extLst>
      <p:ext uri="{BB962C8B-B14F-4D97-AF65-F5344CB8AC3E}">
        <p14:creationId xmlns:p14="http://schemas.microsoft.com/office/powerpoint/2010/main" val="1101650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Low">
              <a:spcBef>
                <a:spcPts val="1200"/>
              </a:spcBef>
              <a:spcAft>
                <a:spcPts val="0"/>
              </a:spcAft>
            </a:pPr>
            <a:r>
              <a:rPr lang="en-GB" dirty="0">
                <a:latin typeface="Times New Roman"/>
                <a:ea typeface="Times New Roman"/>
                <a:cs typeface="Traditional Arabic"/>
              </a:rPr>
              <a:t>. Alcohol abuse may be associated with psychotic symptoms during intoxication, withdrawal, and in </a:t>
            </a:r>
            <a:r>
              <a:rPr lang="en-GB" dirty="0" err="1">
                <a:latin typeface="Times New Roman"/>
                <a:ea typeface="Times New Roman"/>
                <a:cs typeface="Traditional Arabic"/>
              </a:rPr>
              <a:t>korsakov</a:t>
            </a:r>
            <a:r>
              <a:rPr lang="en-GB" dirty="0">
                <a:latin typeface="Times New Roman"/>
                <a:ea typeface="Times New Roman"/>
                <a:cs typeface="Traditional Arabic"/>
              </a:rPr>
              <a:t>-Wernicke syndrome. Organic brain disorders are often associated with cognitive impairment, clouding of consciousness, and abnormal neurological findings. Mood disorders with psychotic symptoms are differentiated from schizophrenia by the dominance of affective symptoms, delusions and hallucinations confirm guilt, worthlessness or grandiosity, and the contents are accepted by the patient. Patients with schizophrenia reject the contents of their delusions and hallucinations. Schizophrenia with dominant negative symptoms may be confused with personality disorders.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3647752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Low">
              <a:spcBef>
                <a:spcPts val="1200"/>
              </a:spcBef>
              <a:spcAft>
                <a:spcPts val="0"/>
              </a:spcAft>
            </a:pPr>
            <a:r>
              <a:rPr lang="en-GB" b="1" dirty="0">
                <a:latin typeface="Times New Roman"/>
                <a:ea typeface="Times New Roman"/>
                <a:cs typeface="Traditional Arabic"/>
              </a:rPr>
              <a:t>TREATMENT OF SCHIZOPHRENIA</a:t>
            </a:r>
            <a:endParaRPr lang="en-US" sz="2800" dirty="0">
              <a:latin typeface="Times New Roman"/>
              <a:ea typeface="Times New Roman"/>
              <a:cs typeface="Traditional Arabic"/>
            </a:endParaRPr>
          </a:p>
          <a:p>
            <a:r>
              <a:rPr lang="en-GB" b="1" dirty="0">
                <a:latin typeface="Times New Roman"/>
                <a:ea typeface="Times New Roman"/>
              </a:rPr>
              <a:t>ANTISPYCHOTIC DRUGS:</a:t>
            </a:r>
            <a:r>
              <a:rPr lang="en-GB" dirty="0">
                <a:latin typeface="Times New Roman"/>
                <a:ea typeface="Times New Roman"/>
              </a:rPr>
              <a:t> The antipsychotic drugs are the backbone of any treatment regime for schizophrenia. Regimes that include rehabilitation and social support are only helpful after the florid symptoms have subsided. Interpretative psychotherapy and emotionally and socially demanding programmes are inappropriate and worsen the symptoms. Most antipsychotic drugs are lipophilic (lipid-soluble) and easily absorbed from the gut to reach liver through the portal circulation. They undergo first-pass metabolism (before reaching the blood circulation) which reduces the amount of the parent drug in the blood</a:t>
            </a:r>
            <a:endParaRPr lang="ar-IQ" dirty="0"/>
          </a:p>
        </p:txBody>
      </p:sp>
    </p:spTree>
    <p:extLst>
      <p:ext uri="{BB962C8B-B14F-4D97-AF65-F5344CB8AC3E}">
        <p14:creationId xmlns:p14="http://schemas.microsoft.com/office/powerpoint/2010/main" val="32105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en-GB" dirty="0">
                <a:latin typeface="Times New Roman"/>
                <a:ea typeface="Times New Roman"/>
              </a:rPr>
              <a:t>Antipsychotic drugs block dopaminergic receptors (D receptor antagonists), and some of which have selective affinity to a particular type of receptors. It is noted that their therapeutic potency is related to their affinity to block D</a:t>
            </a:r>
            <a:r>
              <a:rPr lang="en-GB" baseline="-25000" dirty="0">
                <a:latin typeface="Times New Roman"/>
                <a:ea typeface="Times New Roman"/>
              </a:rPr>
              <a:t>2 </a:t>
            </a:r>
            <a:r>
              <a:rPr lang="en-GB" dirty="0">
                <a:latin typeface="Times New Roman"/>
                <a:ea typeface="Times New Roman"/>
              </a:rPr>
              <a:t>receptors. D</a:t>
            </a:r>
            <a:r>
              <a:rPr lang="en-GB" baseline="-25000" dirty="0">
                <a:latin typeface="Times New Roman"/>
                <a:ea typeface="Times New Roman"/>
              </a:rPr>
              <a:t>2</a:t>
            </a:r>
            <a:r>
              <a:rPr lang="en-GB" dirty="0">
                <a:latin typeface="Times New Roman"/>
                <a:ea typeface="Times New Roman"/>
              </a:rPr>
              <a:t> type dopamine receptors are also found </a:t>
            </a:r>
            <a:r>
              <a:rPr lang="en-GB" dirty="0" err="1">
                <a:latin typeface="Times New Roman"/>
                <a:ea typeface="Times New Roman"/>
              </a:rPr>
              <a:t>presynaptically</a:t>
            </a:r>
            <a:r>
              <a:rPr lang="en-GB" dirty="0">
                <a:latin typeface="Times New Roman"/>
                <a:ea typeface="Times New Roman"/>
              </a:rPr>
              <a:t> on dopamine neurones. These act as </a:t>
            </a:r>
            <a:r>
              <a:rPr lang="en-GB" dirty="0" err="1">
                <a:latin typeface="Times New Roman"/>
                <a:ea typeface="Times New Roman"/>
              </a:rPr>
              <a:t>autoreceptors</a:t>
            </a:r>
            <a:r>
              <a:rPr lang="en-GB" dirty="0">
                <a:latin typeface="Times New Roman"/>
                <a:ea typeface="Times New Roman"/>
              </a:rPr>
              <a:t> and inhibit the release of dopamine (negative feedback). Antipsychotic drugs also block D</a:t>
            </a:r>
            <a:r>
              <a:rPr lang="en-GB" baseline="-25000" dirty="0">
                <a:latin typeface="Times New Roman"/>
                <a:ea typeface="Times New Roman"/>
              </a:rPr>
              <a:t>2</a:t>
            </a:r>
            <a:r>
              <a:rPr lang="en-GB" dirty="0">
                <a:latin typeface="Times New Roman"/>
                <a:ea typeface="Times New Roman"/>
              </a:rPr>
              <a:t> </a:t>
            </a:r>
            <a:r>
              <a:rPr lang="en-GB" dirty="0" err="1">
                <a:latin typeface="Times New Roman"/>
                <a:ea typeface="Times New Roman"/>
              </a:rPr>
              <a:t>autoreceptors</a:t>
            </a:r>
            <a:r>
              <a:rPr lang="en-GB" dirty="0">
                <a:latin typeface="Times New Roman"/>
                <a:ea typeface="Times New Roman"/>
              </a:rPr>
              <a:t>. Antipsychotic drugs also block noradrenergic and cholinergic receptors causing autonomic nervous system side effects. </a:t>
            </a:r>
            <a:endParaRPr lang="ar-IQ" dirty="0"/>
          </a:p>
        </p:txBody>
      </p:sp>
    </p:spTree>
    <p:extLst>
      <p:ext uri="{BB962C8B-B14F-4D97-AF65-F5344CB8AC3E}">
        <p14:creationId xmlns:p14="http://schemas.microsoft.com/office/powerpoint/2010/main" val="288797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en-GB" dirty="0">
                <a:latin typeface="Times New Roman"/>
                <a:ea typeface="Times New Roman"/>
              </a:rPr>
              <a:t>Dopaminergic receptors blockade in the basal ganglia produces extrapyramidal side effects. Antipsychotic drugs include </a:t>
            </a:r>
            <a:r>
              <a:rPr lang="en-GB" dirty="0" err="1">
                <a:latin typeface="Times New Roman"/>
                <a:ea typeface="Times New Roman"/>
              </a:rPr>
              <a:t>phenothiazines</a:t>
            </a:r>
            <a:r>
              <a:rPr lang="en-GB" dirty="0">
                <a:latin typeface="Times New Roman"/>
                <a:ea typeface="Times New Roman"/>
              </a:rPr>
              <a:t>, </a:t>
            </a:r>
            <a:r>
              <a:rPr lang="en-GB" dirty="0" err="1">
                <a:latin typeface="Times New Roman"/>
                <a:ea typeface="Times New Roman"/>
              </a:rPr>
              <a:t>thioxanthines</a:t>
            </a:r>
            <a:r>
              <a:rPr lang="en-GB" dirty="0">
                <a:latin typeface="Times New Roman"/>
                <a:ea typeface="Times New Roman"/>
              </a:rPr>
              <a:t>, </a:t>
            </a:r>
            <a:r>
              <a:rPr lang="en-GB" dirty="0" err="1">
                <a:latin typeface="Times New Roman"/>
                <a:ea typeface="Times New Roman"/>
              </a:rPr>
              <a:t>butyrophenones</a:t>
            </a:r>
            <a:r>
              <a:rPr lang="en-GB" dirty="0">
                <a:latin typeface="Times New Roman"/>
                <a:ea typeface="Times New Roman"/>
              </a:rPr>
              <a:t>, substituted </a:t>
            </a:r>
            <a:r>
              <a:rPr lang="en-GB" dirty="0" err="1">
                <a:latin typeface="Times New Roman"/>
                <a:ea typeface="Times New Roman"/>
              </a:rPr>
              <a:t>benzamides</a:t>
            </a:r>
            <a:r>
              <a:rPr lang="en-GB" dirty="0">
                <a:latin typeface="Times New Roman"/>
                <a:ea typeface="Times New Roman"/>
              </a:rPr>
              <a:t>, </a:t>
            </a:r>
            <a:r>
              <a:rPr lang="en-GB" dirty="0" err="1">
                <a:latin typeface="Times New Roman"/>
                <a:ea typeface="Times New Roman"/>
              </a:rPr>
              <a:t>butylpiperidines</a:t>
            </a:r>
            <a:r>
              <a:rPr lang="en-GB" dirty="0">
                <a:latin typeface="Times New Roman"/>
                <a:ea typeface="Times New Roman"/>
              </a:rPr>
              <a:t>, and the atypical antipsychotics. There are three phenothiazine groups of drugs, which vary in their sedating and extrapyramidal side effects. </a:t>
            </a:r>
            <a:r>
              <a:rPr lang="en-GB" dirty="0" err="1">
                <a:latin typeface="Times New Roman"/>
                <a:ea typeface="Times New Roman"/>
              </a:rPr>
              <a:t>Aminoalkyl</a:t>
            </a:r>
            <a:r>
              <a:rPr lang="en-GB" dirty="0">
                <a:latin typeface="Times New Roman"/>
                <a:ea typeface="Times New Roman"/>
              </a:rPr>
              <a:t> compounds represented by chlorpromazine are the most sedating and have moderate extrapyramidal and marked anticholinergic side effects. Their effective dosage is the highest in the group. </a:t>
            </a:r>
            <a:r>
              <a:rPr lang="en-GB" dirty="0" err="1">
                <a:latin typeface="Times New Roman"/>
                <a:ea typeface="Times New Roman"/>
              </a:rPr>
              <a:t>Piperidine</a:t>
            </a:r>
            <a:r>
              <a:rPr lang="en-GB" dirty="0">
                <a:latin typeface="Times New Roman"/>
                <a:ea typeface="Times New Roman"/>
              </a:rPr>
              <a:t> compounds represented by </a:t>
            </a:r>
            <a:r>
              <a:rPr lang="en-GB" dirty="0" err="1">
                <a:latin typeface="Times New Roman"/>
                <a:ea typeface="Times New Roman"/>
              </a:rPr>
              <a:t>thioridazine</a:t>
            </a:r>
            <a:r>
              <a:rPr lang="en-GB" dirty="0">
                <a:latin typeface="Times New Roman"/>
                <a:ea typeface="Times New Roman"/>
              </a:rPr>
              <a:t> are moderately sedating and have marked anticholinergic and weaker extrapyramidal side effects. </a:t>
            </a:r>
            <a:endParaRPr lang="ar-IQ" dirty="0"/>
          </a:p>
        </p:txBody>
      </p:sp>
    </p:spTree>
    <p:extLst>
      <p:ext uri="{BB962C8B-B14F-4D97-AF65-F5344CB8AC3E}">
        <p14:creationId xmlns:p14="http://schemas.microsoft.com/office/powerpoint/2010/main" val="2429297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en-GB" dirty="0">
                <a:latin typeface="Times New Roman"/>
                <a:ea typeface="Times New Roman"/>
              </a:rPr>
              <a:t>Their effective dosage is moderate. </a:t>
            </a:r>
            <a:r>
              <a:rPr lang="en-GB" dirty="0" err="1">
                <a:latin typeface="Times New Roman"/>
                <a:ea typeface="Times New Roman"/>
              </a:rPr>
              <a:t>Piperazine</a:t>
            </a:r>
            <a:r>
              <a:rPr lang="en-GB" dirty="0">
                <a:latin typeface="Times New Roman"/>
                <a:ea typeface="Times New Roman"/>
              </a:rPr>
              <a:t> compounds represented by </a:t>
            </a:r>
            <a:r>
              <a:rPr lang="en-GB" dirty="0" err="1">
                <a:latin typeface="Times New Roman"/>
                <a:ea typeface="Times New Roman"/>
              </a:rPr>
              <a:t>trifluoperazine</a:t>
            </a:r>
            <a:r>
              <a:rPr lang="en-GB" dirty="0">
                <a:latin typeface="Times New Roman"/>
                <a:ea typeface="Times New Roman"/>
              </a:rPr>
              <a:t> are the least sedating and have the weakest anticholinergic and strongest extrapyramidal side effects. Their effective dose is small. The </a:t>
            </a:r>
            <a:r>
              <a:rPr lang="en-GB" dirty="0" err="1">
                <a:latin typeface="Times New Roman"/>
                <a:ea typeface="Times New Roman"/>
              </a:rPr>
              <a:t>thioxanthines</a:t>
            </a:r>
            <a:r>
              <a:rPr lang="en-GB" dirty="0">
                <a:latin typeface="Times New Roman"/>
                <a:ea typeface="Times New Roman"/>
              </a:rPr>
              <a:t> are represented by </a:t>
            </a:r>
            <a:r>
              <a:rPr lang="en-GB" dirty="0" err="1">
                <a:latin typeface="Times New Roman"/>
                <a:ea typeface="Times New Roman"/>
              </a:rPr>
              <a:t>flupenthixole</a:t>
            </a:r>
            <a:r>
              <a:rPr lang="en-GB" dirty="0">
                <a:latin typeface="Times New Roman"/>
                <a:ea typeface="Times New Roman"/>
              </a:rPr>
              <a:t> and </a:t>
            </a:r>
            <a:r>
              <a:rPr lang="en-GB" dirty="0" err="1">
                <a:latin typeface="Times New Roman"/>
                <a:ea typeface="Times New Roman"/>
              </a:rPr>
              <a:t>clopenthixole</a:t>
            </a:r>
            <a:r>
              <a:rPr lang="en-GB" dirty="0">
                <a:latin typeface="Times New Roman"/>
                <a:ea typeface="Times New Roman"/>
              </a:rPr>
              <a:t> and are similar in structure and properties to the </a:t>
            </a:r>
            <a:r>
              <a:rPr lang="en-GB" dirty="0" err="1">
                <a:latin typeface="Times New Roman"/>
                <a:ea typeface="Times New Roman"/>
              </a:rPr>
              <a:t>phenothiazines</a:t>
            </a:r>
            <a:r>
              <a:rPr lang="en-GB" dirty="0">
                <a:latin typeface="Times New Roman"/>
                <a:ea typeface="Times New Roman"/>
              </a:rPr>
              <a:t>. The </a:t>
            </a:r>
            <a:r>
              <a:rPr lang="en-GB" dirty="0" err="1">
                <a:latin typeface="Times New Roman"/>
                <a:ea typeface="Times New Roman"/>
              </a:rPr>
              <a:t>butyrophenones</a:t>
            </a:r>
            <a:r>
              <a:rPr lang="en-GB" dirty="0">
                <a:latin typeface="Times New Roman"/>
                <a:ea typeface="Times New Roman"/>
              </a:rPr>
              <a:t> represented by haloperidol are potent antipsychotic with marked extrapyramidal and very little sedating side effects. The </a:t>
            </a:r>
            <a:r>
              <a:rPr lang="en-GB" dirty="0" err="1">
                <a:latin typeface="Times New Roman"/>
                <a:ea typeface="Times New Roman"/>
              </a:rPr>
              <a:t>butylpiperidines</a:t>
            </a:r>
            <a:r>
              <a:rPr lang="en-GB" dirty="0">
                <a:latin typeface="Times New Roman"/>
                <a:ea typeface="Times New Roman"/>
              </a:rPr>
              <a:t> represented by </a:t>
            </a:r>
            <a:r>
              <a:rPr lang="en-GB" dirty="0" err="1">
                <a:latin typeface="Times New Roman"/>
                <a:ea typeface="Times New Roman"/>
              </a:rPr>
              <a:t>pimozide</a:t>
            </a:r>
            <a:r>
              <a:rPr lang="en-GB" dirty="0">
                <a:latin typeface="Times New Roman"/>
                <a:ea typeface="Times New Roman"/>
              </a:rPr>
              <a:t> are structurally related to the </a:t>
            </a:r>
            <a:r>
              <a:rPr lang="en-GB" dirty="0" err="1">
                <a:latin typeface="Times New Roman"/>
                <a:ea typeface="Times New Roman"/>
              </a:rPr>
              <a:t>butyrophenones</a:t>
            </a:r>
            <a:r>
              <a:rPr lang="en-GB" dirty="0">
                <a:latin typeface="Times New Roman"/>
                <a:ea typeface="Times New Roman"/>
              </a:rPr>
              <a:t> but have longer half-life to be given once daily. The substituted </a:t>
            </a:r>
            <a:r>
              <a:rPr lang="en-GB" dirty="0" err="1">
                <a:latin typeface="Times New Roman"/>
                <a:ea typeface="Times New Roman"/>
              </a:rPr>
              <a:t>benzamides</a:t>
            </a:r>
            <a:r>
              <a:rPr lang="en-GB" dirty="0">
                <a:latin typeface="Times New Roman"/>
                <a:ea typeface="Times New Roman"/>
              </a:rPr>
              <a:t> represented by </a:t>
            </a:r>
            <a:r>
              <a:rPr lang="en-GB" dirty="0" err="1">
                <a:latin typeface="Times New Roman"/>
                <a:ea typeface="Times New Roman"/>
              </a:rPr>
              <a:t>sulpride</a:t>
            </a:r>
            <a:r>
              <a:rPr lang="en-GB" dirty="0">
                <a:latin typeface="Times New Roman"/>
                <a:ea typeface="Times New Roman"/>
              </a:rPr>
              <a:t> and </a:t>
            </a:r>
            <a:r>
              <a:rPr lang="en-GB" dirty="0" err="1">
                <a:latin typeface="Times New Roman"/>
                <a:ea typeface="Times New Roman"/>
              </a:rPr>
              <a:t>remoxipride</a:t>
            </a:r>
            <a:r>
              <a:rPr lang="en-GB" dirty="0">
                <a:latin typeface="Times New Roman"/>
                <a:ea typeface="Times New Roman"/>
              </a:rPr>
              <a:t> are highly selective D</a:t>
            </a:r>
            <a:r>
              <a:rPr lang="en-GB" baseline="-25000" dirty="0">
                <a:latin typeface="Times New Roman"/>
                <a:ea typeface="Times New Roman"/>
              </a:rPr>
              <a:t>2</a:t>
            </a:r>
            <a:r>
              <a:rPr lang="en-GB" dirty="0">
                <a:latin typeface="Times New Roman"/>
                <a:ea typeface="Times New Roman"/>
              </a:rPr>
              <a:t> receptors antagonist. They are less likely to cause extrapyramidal disorders and have no sedating and anticholinergic side effects. </a:t>
            </a:r>
            <a:endParaRPr lang="ar-IQ" dirty="0"/>
          </a:p>
        </p:txBody>
      </p:sp>
    </p:spTree>
    <p:extLst>
      <p:ext uri="{BB962C8B-B14F-4D97-AF65-F5344CB8AC3E}">
        <p14:creationId xmlns:p14="http://schemas.microsoft.com/office/powerpoint/2010/main" val="134793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Low">
              <a:spcBef>
                <a:spcPts val="1200"/>
              </a:spcBef>
              <a:spcAft>
                <a:spcPts val="0"/>
              </a:spcAft>
            </a:pPr>
            <a:r>
              <a:rPr lang="en-US" dirty="0">
                <a:latin typeface="Times New Roman"/>
                <a:ea typeface="Times New Roman"/>
                <a:cs typeface="Traditional Arabic"/>
              </a:rPr>
              <a:t>Schizophrenia is a leading worldwide public health problem that exacts enormous personal and economic costs. Schizophrenia affects just less than 1 percent of the world’s population.</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 incidence is equal in men and women but the mean age of onset is earlier in men.</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 lifetime risk of developing schizophrenia is probably between 7.0 and 13.0 per 1000.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Using similar diagnostic criteria, WHO studies showed similar prevalence in different countries.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656067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en-GB" dirty="0">
                <a:latin typeface="Times New Roman"/>
                <a:ea typeface="Times New Roman"/>
              </a:rPr>
              <a:t>The therapeutic effects and the extrapyramidal side effects of the antipsychotic drugs are presumably related to their </a:t>
            </a:r>
            <a:r>
              <a:rPr lang="en-GB" dirty="0" err="1">
                <a:latin typeface="Times New Roman"/>
                <a:ea typeface="Times New Roman"/>
              </a:rPr>
              <a:t>antidopaminergic</a:t>
            </a:r>
            <a:r>
              <a:rPr lang="en-GB" dirty="0">
                <a:latin typeface="Times New Roman"/>
                <a:ea typeface="Times New Roman"/>
              </a:rPr>
              <a:t> properties. The atypical antipsychotics are so called because although they block D</a:t>
            </a:r>
            <a:r>
              <a:rPr lang="en-GB" baseline="-25000" dirty="0">
                <a:latin typeface="Times New Roman"/>
                <a:ea typeface="Times New Roman"/>
              </a:rPr>
              <a:t>2</a:t>
            </a:r>
            <a:r>
              <a:rPr lang="en-GB" dirty="0">
                <a:latin typeface="Times New Roman"/>
                <a:ea typeface="Times New Roman"/>
              </a:rPr>
              <a:t> dopaminergic receptors are less likely to cause extrapyramidal side effects. Atypical antipsychotics currently include </a:t>
            </a:r>
            <a:r>
              <a:rPr lang="en-GB" dirty="0" err="1">
                <a:latin typeface="Times New Roman"/>
                <a:ea typeface="Times New Roman"/>
              </a:rPr>
              <a:t>amisulpride</a:t>
            </a:r>
            <a:r>
              <a:rPr lang="en-GB" dirty="0">
                <a:latin typeface="Times New Roman"/>
                <a:ea typeface="Times New Roman"/>
              </a:rPr>
              <a:t>, clozapine, olanzapine, </a:t>
            </a:r>
            <a:r>
              <a:rPr lang="en-GB" dirty="0" err="1">
                <a:latin typeface="Times New Roman"/>
                <a:ea typeface="Times New Roman"/>
              </a:rPr>
              <a:t>quetiapine</a:t>
            </a:r>
            <a:r>
              <a:rPr lang="en-GB" dirty="0">
                <a:latin typeface="Times New Roman"/>
                <a:ea typeface="Times New Roman"/>
              </a:rPr>
              <a:t>, </a:t>
            </a:r>
            <a:r>
              <a:rPr lang="en-GB" dirty="0" err="1">
                <a:latin typeface="Times New Roman"/>
                <a:ea typeface="Times New Roman"/>
              </a:rPr>
              <a:t>respiridone</a:t>
            </a:r>
            <a:r>
              <a:rPr lang="en-GB" dirty="0">
                <a:latin typeface="Times New Roman"/>
                <a:ea typeface="Times New Roman"/>
              </a:rPr>
              <a:t>, and </a:t>
            </a:r>
            <a:r>
              <a:rPr lang="en-GB" dirty="0" err="1">
                <a:latin typeface="Times New Roman"/>
                <a:ea typeface="Times New Roman"/>
              </a:rPr>
              <a:t>sertindole</a:t>
            </a:r>
            <a:r>
              <a:rPr lang="en-GB" dirty="0">
                <a:latin typeface="Times New Roman"/>
                <a:ea typeface="Times New Roman"/>
              </a:rPr>
              <a:t>. Their main therapeutic advantage is their presumed efficacy on the negative as well as the positive symptoms of schizophrenia. The relapse rate is lower in patients on antipsychotic medications. Depot preparations (long acting) as </a:t>
            </a:r>
            <a:r>
              <a:rPr lang="en-GB" dirty="0" err="1">
                <a:latin typeface="Times New Roman"/>
                <a:ea typeface="Times New Roman"/>
              </a:rPr>
              <a:t>fluphenazine</a:t>
            </a:r>
            <a:r>
              <a:rPr lang="en-GB" dirty="0">
                <a:latin typeface="Times New Roman"/>
                <a:ea typeface="Times New Roman"/>
              </a:rPr>
              <a:t> </a:t>
            </a:r>
            <a:r>
              <a:rPr lang="en-GB" dirty="0" err="1">
                <a:latin typeface="Times New Roman"/>
                <a:ea typeface="Times New Roman"/>
              </a:rPr>
              <a:t>decanoate</a:t>
            </a:r>
            <a:r>
              <a:rPr lang="en-GB" dirty="0">
                <a:latin typeface="Times New Roman"/>
                <a:ea typeface="Times New Roman"/>
              </a:rPr>
              <a:t> and haloperidol </a:t>
            </a:r>
            <a:r>
              <a:rPr lang="en-GB" dirty="0" err="1">
                <a:latin typeface="Times New Roman"/>
                <a:ea typeface="Times New Roman"/>
              </a:rPr>
              <a:t>decanoate</a:t>
            </a:r>
            <a:r>
              <a:rPr lang="en-GB" dirty="0">
                <a:latin typeface="Times New Roman"/>
                <a:ea typeface="Times New Roman"/>
              </a:rPr>
              <a:t> are used when compliance to take the medication is a problem. Intramuscular injection of chlorpromazine, </a:t>
            </a:r>
            <a:r>
              <a:rPr lang="en-GB" dirty="0" err="1">
                <a:latin typeface="Times New Roman"/>
                <a:ea typeface="Times New Roman"/>
              </a:rPr>
              <a:t>droperidol</a:t>
            </a:r>
            <a:r>
              <a:rPr lang="en-GB" dirty="0">
                <a:latin typeface="Times New Roman"/>
                <a:ea typeface="Times New Roman"/>
              </a:rPr>
              <a:t>, or haloperidol is used to quickly sedate a disturbed patient.</a:t>
            </a:r>
            <a:endParaRPr lang="ar-IQ" dirty="0"/>
          </a:p>
        </p:txBody>
      </p:sp>
    </p:spTree>
    <p:extLst>
      <p:ext uri="{BB962C8B-B14F-4D97-AF65-F5344CB8AC3E}">
        <p14:creationId xmlns:p14="http://schemas.microsoft.com/office/powerpoint/2010/main" val="3449292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en-GB" dirty="0">
                <a:latin typeface="Times New Roman"/>
                <a:ea typeface="Times New Roman"/>
              </a:rPr>
              <a:t>The extrapyramidal side effects include </a:t>
            </a:r>
            <a:r>
              <a:rPr lang="en-GB" dirty="0" err="1">
                <a:latin typeface="Times New Roman"/>
                <a:ea typeface="Times New Roman"/>
              </a:rPr>
              <a:t>parkinsonian</a:t>
            </a:r>
            <a:r>
              <a:rPr lang="en-GB" dirty="0">
                <a:latin typeface="Times New Roman"/>
                <a:ea typeface="Times New Roman"/>
              </a:rPr>
              <a:t> syndrome, acute dystonia, </a:t>
            </a:r>
            <a:r>
              <a:rPr lang="en-GB" dirty="0" err="1">
                <a:latin typeface="Times New Roman"/>
                <a:ea typeface="Times New Roman"/>
              </a:rPr>
              <a:t>akathisia</a:t>
            </a:r>
            <a:r>
              <a:rPr lang="en-GB" dirty="0">
                <a:latin typeface="Times New Roman"/>
                <a:ea typeface="Times New Roman"/>
              </a:rPr>
              <a:t>, and tardive dyskinesia (TD). </a:t>
            </a:r>
            <a:r>
              <a:rPr lang="en-GB" dirty="0" err="1">
                <a:latin typeface="Times New Roman"/>
                <a:ea typeface="Times New Roman"/>
              </a:rPr>
              <a:t>Parkinsonian</a:t>
            </a:r>
            <a:r>
              <a:rPr lang="en-GB" dirty="0">
                <a:latin typeface="Times New Roman"/>
                <a:ea typeface="Times New Roman"/>
              </a:rPr>
              <a:t> syndrome is the most common side effect and is clinically similar to Parkinson disease. It presents as </a:t>
            </a:r>
            <a:r>
              <a:rPr lang="en-GB" dirty="0" err="1">
                <a:latin typeface="Times New Roman"/>
                <a:ea typeface="Times New Roman"/>
              </a:rPr>
              <a:t>bradykinesia</a:t>
            </a:r>
            <a:r>
              <a:rPr lang="en-GB" dirty="0">
                <a:latin typeface="Times New Roman"/>
                <a:ea typeface="Times New Roman"/>
              </a:rPr>
              <a:t> (reduced mobility) or </a:t>
            </a:r>
            <a:r>
              <a:rPr lang="en-GB" dirty="0" err="1">
                <a:latin typeface="Times New Roman"/>
                <a:ea typeface="Times New Roman"/>
              </a:rPr>
              <a:t>akinesia</a:t>
            </a:r>
            <a:r>
              <a:rPr lang="en-GB" dirty="0">
                <a:latin typeface="Times New Roman"/>
                <a:ea typeface="Times New Roman"/>
              </a:rPr>
              <a:t> (no mobility), slowness of movements, rigidity, and tremor. Symptoms appear a few months after starting treatment. It responds to dose reduction and anticholinergic </a:t>
            </a:r>
            <a:r>
              <a:rPr lang="en-GB" dirty="0" err="1">
                <a:latin typeface="Times New Roman"/>
                <a:ea typeface="Times New Roman"/>
              </a:rPr>
              <a:t>antiparkinsonian</a:t>
            </a:r>
            <a:r>
              <a:rPr lang="en-GB" dirty="0">
                <a:latin typeface="Times New Roman"/>
                <a:ea typeface="Times New Roman"/>
              </a:rPr>
              <a:t> drugs (</a:t>
            </a:r>
            <a:r>
              <a:rPr lang="en-GB" dirty="0" err="1">
                <a:latin typeface="Times New Roman"/>
                <a:ea typeface="Times New Roman"/>
              </a:rPr>
              <a:t>benzhexol</a:t>
            </a:r>
            <a:r>
              <a:rPr lang="en-GB" dirty="0">
                <a:latin typeface="Times New Roman"/>
                <a:ea typeface="Times New Roman"/>
              </a:rPr>
              <a:t>, </a:t>
            </a:r>
            <a:r>
              <a:rPr lang="en-GB" dirty="0" err="1">
                <a:latin typeface="Times New Roman"/>
                <a:ea typeface="Times New Roman"/>
              </a:rPr>
              <a:t>procyclidine</a:t>
            </a:r>
            <a:r>
              <a:rPr lang="en-GB" dirty="0">
                <a:latin typeface="Times New Roman"/>
                <a:ea typeface="Times New Roman"/>
              </a:rPr>
              <a:t>). Acute dystonia (abnormal posture of parts of the body) is more common in young males, and appears early in treatment and sometimes after a single dose. It may involve the tongue (painful protrusion), twisting and retraction of the neck and head (torticollis), upward and sideways rolling of the eye balls (oculogyric crisis), or twisting and arching of the trunk (</a:t>
            </a:r>
            <a:r>
              <a:rPr lang="en-GB" dirty="0" err="1">
                <a:latin typeface="Times New Roman"/>
                <a:ea typeface="Times New Roman"/>
              </a:rPr>
              <a:t>opisthotonus</a:t>
            </a:r>
            <a:r>
              <a:rPr lang="en-GB" dirty="0">
                <a:latin typeface="Times New Roman"/>
                <a:ea typeface="Times New Roman"/>
              </a:rPr>
              <a:t>). Acute dystonia responds promptly to intravenous anticholinergic </a:t>
            </a:r>
            <a:r>
              <a:rPr lang="en-GB" dirty="0" err="1">
                <a:latin typeface="Times New Roman"/>
                <a:ea typeface="Times New Roman"/>
              </a:rPr>
              <a:t>antiparkinsonian</a:t>
            </a:r>
            <a:r>
              <a:rPr lang="en-GB" dirty="0">
                <a:latin typeface="Times New Roman"/>
                <a:ea typeface="Times New Roman"/>
              </a:rPr>
              <a:t> drugs and antihistamines</a:t>
            </a:r>
            <a:endParaRPr lang="ar-IQ" dirty="0"/>
          </a:p>
        </p:txBody>
      </p:sp>
    </p:spTree>
    <p:extLst>
      <p:ext uri="{BB962C8B-B14F-4D97-AF65-F5344CB8AC3E}">
        <p14:creationId xmlns:p14="http://schemas.microsoft.com/office/powerpoint/2010/main" val="2762018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en-GB" dirty="0" err="1">
                <a:latin typeface="Times New Roman"/>
                <a:ea typeface="Times New Roman"/>
              </a:rPr>
              <a:t>Akathisia</a:t>
            </a:r>
            <a:r>
              <a:rPr lang="en-GB" dirty="0">
                <a:latin typeface="Times New Roman"/>
                <a:ea typeface="Times New Roman"/>
              </a:rPr>
              <a:t> (motor restlessness, fidgeting) is an uncontrolled urge to change body-posture and position. It may appear early or late after starting treatment and may respond to dose reduction and </a:t>
            </a:r>
            <a:r>
              <a:rPr lang="en-GB" dirty="0" err="1">
                <a:latin typeface="Times New Roman"/>
                <a:ea typeface="Times New Roman"/>
              </a:rPr>
              <a:t>antiparkinsonian</a:t>
            </a:r>
            <a:r>
              <a:rPr lang="en-GB" dirty="0">
                <a:latin typeface="Times New Roman"/>
                <a:ea typeface="Times New Roman"/>
              </a:rPr>
              <a:t> drugs. Tardive (late to develop) dyskinesia is more common among women and elderly patients and usually appear after long-term treatment with antipsychotic drugs. . Risk factors for the development of TD include older age, diffuse brain damage, and the presence of affective disorder. It is suggested that after long-term blockade of the dopaminergic receptors, these become supersensitive to the effect of dopamine causing TD. TD may present as chewing and sucking movements, facial grimacing, and </a:t>
            </a:r>
            <a:r>
              <a:rPr lang="en-GB" dirty="0" err="1">
                <a:latin typeface="Times New Roman"/>
                <a:ea typeface="Times New Roman"/>
              </a:rPr>
              <a:t>choreoathetosis</a:t>
            </a:r>
            <a:r>
              <a:rPr lang="en-GB" dirty="0">
                <a:latin typeface="Times New Roman"/>
                <a:ea typeface="Times New Roman"/>
              </a:rPr>
              <a:t>. TD may worsen or improve after withdrawal of the antipsychotic drugs. Treatment with anticholinergic </a:t>
            </a:r>
            <a:r>
              <a:rPr lang="en-GB" dirty="0" err="1">
                <a:latin typeface="Times New Roman"/>
                <a:ea typeface="Times New Roman"/>
              </a:rPr>
              <a:t>antiparkinsonian</a:t>
            </a:r>
            <a:r>
              <a:rPr lang="en-GB" dirty="0">
                <a:latin typeface="Times New Roman"/>
                <a:ea typeface="Times New Roman"/>
              </a:rPr>
              <a:t> drugs (</a:t>
            </a:r>
            <a:r>
              <a:rPr lang="en-GB" dirty="0" err="1">
                <a:latin typeface="Times New Roman"/>
                <a:ea typeface="Times New Roman"/>
              </a:rPr>
              <a:t>benzhexol</a:t>
            </a:r>
            <a:r>
              <a:rPr lang="en-GB" dirty="0">
                <a:latin typeface="Times New Roman"/>
                <a:ea typeface="Times New Roman"/>
              </a:rPr>
              <a:t>), and dopamine agonist drugs (</a:t>
            </a:r>
            <a:r>
              <a:rPr lang="en-GB" dirty="0" err="1">
                <a:latin typeface="Times New Roman"/>
                <a:ea typeface="Times New Roman"/>
              </a:rPr>
              <a:t>apomorphine</a:t>
            </a:r>
            <a:r>
              <a:rPr lang="en-GB" dirty="0">
                <a:latin typeface="Times New Roman"/>
                <a:ea typeface="Times New Roman"/>
              </a:rPr>
              <a:t>, </a:t>
            </a:r>
            <a:r>
              <a:rPr lang="en-GB" dirty="0" err="1">
                <a:latin typeface="Times New Roman"/>
                <a:ea typeface="Times New Roman"/>
              </a:rPr>
              <a:t>bromocriptine</a:t>
            </a:r>
            <a:r>
              <a:rPr lang="en-GB" dirty="0">
                <a:latin typeface="Times New Roman"/>
                <a:ea typeface="Times New Roman"/>
              </a:rPr>
              <a:t>, L-dopa) may aggravate TD. Well-established TD is resistant to treatment. Drugs used for the treatment of TD include lithium, carbamazepine, sodium </a:t>
            </a:r>
            <a:r>
              <a:rPr lang="en-GB" dirty="0" err="1">
                <a:latin typeface="Times New Roman"/>
                <a:ea typeface="Times New Roman"/>
              </a:rPr>
              <a:t>valproate,Atypical</a:t>
            </a:r>
            <a:r>
              <a:rPr lang="en-GB" dirty="0">
                <a:latin typeface="Times New Roman"/>
                <a:ea typeface="Times New Roman"/>
              </a:rPr>
              <a:t> antipsychotic, </a:t>
            </a:r>
            <a:r>
              <a:rPr lang="en-GB" dirty="0" err="1">
                <a:latin typeface="Times New Roman"/>
                <a:ea typeface="Times New Roman"/>
              </a:rPr>
              <a:t>tetrabenazine</a:t>
            </a:r>
            <a:r>
              <a:rPr lang="en-GB" dirty="0">
                <a:latin typeface="Times New Roman"/>
                <a:ea typeface="Times New Roman"/>
              </a:rPr>
              <a:t> (depletes dopamine), and </a:t>
            </a:r>
            <a:r>
              <a:rPr lang="en-GB" dirty="0">
                <a:latin typeface="Times New Roman"/>
                <a:ea typeface="Times New Roman"/>
                <a:cs typeface="Times New Roman"/>
                <a:sym typeface="Symbol"/>
              </a:rPr>
              <a:t></a:t>
            </a:r>
            <a:r>
              <a:rPr lang="en-GB" dirty="0">
                <a:latin typeface="Times New Roman"/>
                <a:ea typeface="Times New Roman"/>
              </a:rPr>
              <a:t>-blockers</a:t>
            </a:r>
            <a:endParaRPr lang="ar-IQ" dirty="0"/>
          </a:p>
        </p:txBody>
      </p:sp>
    </p:spTree>
    <p:extLst>
      <p:ext uri="{BB962C8B-B14F-4D97-AF65-F5344CB8AC3E}">
        <p14:creationId xmlns:p14="http://schemas.microsoft.com/office/powerpoint/2010/main" val="3352066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en-GB" dirty="0">
                <a:latin typeface="Times New Roman"/>
                <a:ea typeface="Times New Roman"/>
              </a:rPr>
              <a:t>Most patients taking antipsychotic drugs either have tolerable or no extrapyramidal side effects and the routine prophylactic use of </a:t>
            </a:r>
            <a:r>
              <a:rPr lang="en-GB" dirty="0" err="1">
                <a:latin typeface="Times New Roman"/>
                <a:ea typeface="Times New Roman"/>
              </a:rPr>
              <a:t>antiparkinsonian</a:t>
            </a:r>
            <a:r>
              <a:rPr lang="en-GB" dirty="0">
                <a:latin typeface="Times New Roman"/>
                <a:ea typeface="Times New Roman"/>
              </a:rPr>
              <a:t> drugs is not justified. Other side effects of antipsychotics include anti-adrenergic symptoms (postural hypotension, tachycardia, nasal congestion, delayed or no ejaculation), and anticholinergic symptoms (dry mouth, reduced sweating, constipation, blurred vision). Patients with hypertrophy of the prostate may have urinary hesitation or retention because of the anticholinergic side-effects (poor bladder contraction). Uncommon side effects include hypothermia, cardiac </a:t>
            </a:r>
            <a:r>
              <a:rPr lang="en-GB" dirty="0" err="1">
                <a:latin typeface="Times New Roman"/>
                <a:ea typeface="Times New Roman"/>
              </a:rPr>
              <a:t>arrythmias</a:t>
            </a:r>
            <a:r>
              <a:rPr lang="en-GB" dirty="0">
                <a:latin typeface="Times New Roman"/>
                <a:ea typeface="Times New Roman"/>
              </a:rPr>
              <a:t>, </a:t>
            </a:r>
            <a:r>
              <a:rPr lang="en-GB" dirty="0" err="1">
                <a:latin typeface="Times New Roman"/>
                <a:ea typeface="Times New Roman"/>
              </a:rPr>
              <a:t>galactorrhoea</a:t>
            </a:r>
            <a:r>
              <a:rPr lang="en-GB" dirty="0">
                <a:latin typeface="Times New Roman"/>
                <a:ea typeface="Times New Roman"/>
              </a:rPr>
              <a:t>, seizures in epileptic patients, photosensitivity and pigments accumulation (skin, eye lens, cornea), retinal degeneration, blood </a:t>
            </a:r>
            <a:r>
              <a:rPr lang="en-GB" dirty="0" err="1">
                <a:latin typeface="Times New Roman"/>
                <a:ea typeface="Times New Roman"/>
              </a:rPr>
              <a:t>dyscrasias</a:t>
            </a:r>
            <a:r>
              <a:rPr lang="en-GB" dirty="0">
                <a:latin typeface="Times New Roman"/>
                <a:ea typeface="Times New Roman"/>
              </a:rPr>
              <a:t>, and </a:t>
            </a:r>
            <a:r>
              <a:rPr lang="en-GB" dirty="0" err="1">
                <a:latin typeface="Times New Roman"/>
                <a:ea typeface="Times New Roman"/>
              </a:rPr>
              <a:t>cholystatic</a:t>
            </a:r>
            <a:r>
              <a:rPr lang="en-GB" dirty="0">
                <a:latin typeface="Times New Roman"/>
                <a:ea typeface="Times New Roman"/>
              </a:rPr>
              <a:t> jaundice</a:t>
            </a:r>
            <a:endParaRPr lang="ar-IQ" dirty="0"/>
          </a:p>
        </p:txBody>
      </p:sp>
    </p:spTree>
    <p:extLst>
      <p:ext uri="{BB962C8B-B14F-4D97-AF65-F5344CB8AC3E}">
        <p14:creationId xmlns:p14="http://schemas.microsoft.com/office/powerpoint/2010/main" val="976248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spcBef>
                <a:spcPts val="1200"/>
              </a:spcBef>
              <a:spcAft>
                <a:spcPts val="0"/>
              </a:spcAft>
            </a:pPr>
            <a:r>
              <a:rPr lang="en-GB" dirty="0">
                <a:latin typeface="Times New Roman"/>
                <a:ea typeface="Times New Roman"/>
                <a:cs typeface="Traditional Arabic"/>
              </a:rPr>
              <a:t>A rare, but serious complication of antipsychotic treatment, is the neuroleptic malignant syndrome (NMS).</a:t>
            </a:r>
            <a:endParaRPr lang="en-US" sz="2800" dirty="0">
              <a:latin typeface="Times New Roman"/>
              <a:ea typeface="Times New Roman"/>
              <a:cs typeface="Traditional Arabic"/>
            </a:endParaRPr>
          </a:p>
          <a:p>
            <a:r>
              <a:rPr lang="en-GB" dirty="0">
                <a:latin typeface="Times New Roman"/>
                <a:ea typeface="Times New Roman"/>
              </a:rPr>
              <a:t> NMS usually occur during the first 10 days of treatment and the onset is usually rapid (1to 3 days). The clinical picture includes hyperpyrexia, and muscular, mental, and autonomic symptoms. Generalised muscular rigidity may involve the muscles of swallowing causing dysphagia, and the intercostal muscles causing dyspnoea. Muscular rigidity may cause muscle damage with raised </a:t>
            </a:r>
            <a:r>
              <a:rPr lang="en-GB" dirty="0" err="1">
                <a:latin typeface="Times New Roman"/>
                <a:ea typeface="Times New Roman"/>
              </a:rPr>
              <a:t>creatine</a:t>
            </a:r>
            <a:r>
              <a:rPr lang="en-GB" dirty="0">
                <a:latin typeface="Times New Roman"/>
                <a:ea typeface="Times New Roman"/>
              </a:rPr>
              <a:t> phosphokinase plasma level and </a:t>
            </a:r>
            <a:r>
              <a:rPr lang="en-GB" dirty="0" err="1">
                <a:latin typeface="Times New Roman"/>
                <a:ea typeface="Times New Roman"/>
              </a:rPr>
              <a:t>myoglobinurea</a:t>
            </a:r>
            <a:r>
              <a:rPr lang="en-GB" dirty="0">
                <a:latin typeface="Times New Roman"/>
                <a:ea typeface="Times New Roman"/>
              </a:rPr>
              <a:t>.  Severe cases may present with impaired consciousness, stupor, or </a:t>
            </a:r>
            <a:r>
              <a:rPr lang="en-GB" dirty="0" err="1">
                <a:latin typeface="Times New Roman"/>
                <a:ea typeface="Times New Roman"/>
              </a:rPr>
              <a:t>akinetic</a:t>
            </a:r>
            <a:r>
              <a:rPr lang="en-GB" dirty="0">
                <a:latin typeface="Times New Roman"/>
                <a:ea typeface="Times New Roman"/>
              </a:rPr>
              <a:t> </a:t>
            </a:r>
            <a:r>
              <a:rPr lang="en-GB" dirty="0" err="1">
                <a:latin typeface="Times New Roman"/>
                <a:ea typeface="Times New Roman"/>
              </a:rPr>
              <a:t>mutism</a:t>
            </a:r>
            <a:r>
              <a:rPr lang="en-GB" dirty="0">
                <a:latin typeface="Times New Roman"/>
                <a:ea typeface="Times New Roman"/>
              </a:rPr>
              <a:t>. The patient is aware of the surroundings but does not communicate or moves. Patients who recover report that they attempted to speak but were unable to vocalise</a:t>
            </a:r>
            <a:endParaRPr lang="ar-IQ" dirty="0"/>
          </a:p>
        </p:txBody>
      </p:sp>
    </p:spTree>
    <p:extLst>
      <p:ext uri="{BB962C8B-B14F-4D97-AF65-F5344CB8AC3E}">
        <p14:creationId xmlns:p14="http://schemas.microsoft.com/office/powerpoint/2010/main" val="4036131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Low">
              <a:spcBef>
                <a:spcPts val="1200"/>
              </a:spcBef>
              <a:spcAft>
                <a:spcPts val="0"/>
              </a:spcAft>
            </a:pPr>
            <a:r>
              <a:rPr lang="en-GB" dirty="0">
                <a:latin typeface="Times New Roman"/>
                <a:ea typeface="Times New Roman"/>
                <a:cs typeface="Traditional Arabic"/>
              </a:rPr>
              <a:t>Milder cases may stutter. Autonomic disturbance cause excessive sweating and salivation, unstable blood pressure, tachycardia, and urinary incontinence. Complications include cardiovascular failure, renal failure, pneumonia, and thromboembolism. NMS has a course of 1 to 2 weeks and a mortality rate of about 10 </a:t>
            </a:r>
            <a:r>
              <a:rPr lang="en-GB" dirty="0" err="1">
                <a:latin typeface="Times New Roman"/>
                <a:ea typeface="Times New Roman"/>
                <a:cs typeface="Traditional Arabic"/>
              </a:rPr>
              <a:t>percent</a:t>
            </a:r>
            <a:r>
              <a:rPr lang="en-GB" dirty="0">
                <a:latin typeface="Times New Roman"/>
                <a:ea typeface="Times New Roman"/>
                <a:cs typeface="Traditional Arabic"/>
              </a:rPr>
              <a:t>. Patients who survive have complete recovery. Management includes stopping the antipsychotic drugs, measures to lower body temperature, and maintenance of fluid balance and blood pressure. Diazepam and </a:t>
            </a:r>
            <a:r>
              <a:rPr lang="en-GB" dirty="0" err="1">
                <a:latin typeface="Times New Roman"/>
                <a:ea typeface="Times New Roman"/>
                <a:cs typeface="Traditional Arabic"/>
              </a:rPr>
              <a:t>dantrolene</a:t>
            </a:r>
            <a:r>
              <a:rPr lang="en-GB" dirty="0">
                <a:latin typeface="Times New Roman"/>
                <a:ea typeface="Times New Roman"/>
                <a:cs typeface="Traditional Arabic"/>
              </a:rPr>
              <a:t> are given to reduce muscular rigidity. Combined treatment with lithium and antipsychotic drugs may predispose the patient to develop NMS.  There are reports of unexplained sudden death of patients taking antipsychotic drugs.</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388760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lgn="justLow">
              <a:spcBef>
                <a:spcPts val="1200"/>
              </a:spcBef>
              <a:spcAft>
                <a:spcPts val="0"/>
              </a:spcAft>
            </a:pPr>
            <a:r>
              <a:rPr lang="en-GB" b="1" dirty="0">
                <a:latin typeface="Times New Roman"/>
                <a:ea typeface="Times New Roman"/>
                <a:cs typeface="Traditional Arabic"/>
              </a:rPr>
              <a:t>COURSE AND PROGNOSIS:</a:t>
            </a:r>
            <a:r>
              <a:rPr lang="en-GB" dirty="0">
                <a:latin typeface="Times New Roman"/>
                <a:ea typeface="Times New Roman"/>
                <a:cs typeface="Traditional Arabic"/>
              </a:rPr>
              <a:t> Schizophrenia is a serious mental illness often associated with occupational and social decline. Earlier long-term follow up studies (M. </a:t>
            </a:r>
            <a:r>
              <a:rPr lang="en-GB" dirty="0" err="1">
                <a:latin typeface="Times New Roman"/>
                <a:ea typeface="Times New Roman"/>
                <a:cs typeface="Traditional Arabic"/>
              </a:rPr>
              <a:t>Bleuler</a:t>
            </a:r>
            <a:r>
              <a:rPr lang="en-GB" dirty="0">
                <a:latin typeface="Times New Roman"/>
                <a:ea typeface="Times New Roman"/>
                <a:cs typeface="Traditional Arabic"/>
              </a:rPr>
              <a:t>, </a:t>
            </a:r>
            <a:r>
              <a:rPr lang="en-GB" dirty="0" err="1">
                <a:latin typeface="Times New Roman"/>
                <a:ea typeface="Times New Roman"/>
                <a:cs typeface="Traditional Arabic"/>
              </a:rPr>
              <a:t>Ciompi</a:t>
            </a:r>
            <a:r>
              <a:rPr lang="en-GB" dirty="0">
                <a:latin typeface="Times New Roman"/>
                <a:ea typeface="Times New Roman"/>
                <a:cs typeface="Traditional Arabic"/>
              </a:rPr>
              <a:t>, Huber) showed that about one third of patients had good or fair recovery and social adjustment. Full recovery usually occurred in the first two years of the illness and seldom after five years. Patients with first admission generally did better and symptoms became less severe during the later years of life.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 clinical features of relapses are usually similar to those of the first attack. Some recent studies showed better outcome (Johnston), whereas others showed similar (</a:t>
            </a:r>
            <a:r>
              <a:rPr lang="en-GB" dirty="0" err="1">
                <a:latin typeface="Times New Roman"/>
                <a:ea typeface="Times New Roman"/>
                <a:cs typeface="Traditional Arabic"/>
              </a:rPr>
              <a:t>Tsoi</a:t>
            </a:r>
            <a:r>
              <a:rPr lang="en-GB" dirty="0">
                <a:latin typeface="Times New Roman"/>
                <a:ea typeface="Times New Roman"/>
                <a:cs typeface="Traditional Arabic"/>
              </a:rPr>
              <a:t> and Wong) or worse outcome (</a:t>
            </a:r>
            <a:r>
              <a:rPr lang="en-GB" dirty="0" err="1">
                <a:latin typeface="Times New Roman"/>
                <a:ea typeface="Times New Roman"/>
                <a:cs typeface="Traditional Arabic"/>
              </a:rPr>
              <a:t>Carone</a:t>
            </a:r>
            <a:r>
              <a:rPr lang="en-GB" dirty="0">
                <a:latin typeface="Times New Roman"/>
                <a:ea typeface="Times New Roman"/>
                <a:cs typeface="Traditional Arabic"/>
              </a:rPr>
              <a:t>), but the general trend agrees with earlier studies.</a:t>
            </a:r>
            <a:endParaRPr lang="en-US" sz="2800" dirty="0">
              <a:latin typeface="Times New Roman"/>
              <a:ea typeface="Times New Roman"/>
              <a:cs typeface="Traditional Arabic"/>
            </a:endParaRPr>
          </a:p>
          <a:p>
            <a:r>
              <a:rPr lang="en-GB" dirty="0">
                <a:latin typeface="Times New Roman"/>
                <a:ea typeface="Times New Roman"/>
              </a:rPr>
              <a:t> Severe disability occurred in about 20 </a:t>
            </a:r>
            <a:r>
              <a:rPr lang="en-GB" dirty="0" err="1">
                <a:latin typeface="Times New Roman"/>
                <a:ea typeface="Times New Roman"/>
              </a:rPr>
              <a:t>percent</a:t>
            </a:r>
            <a:r>
              <a:rPr lang="en-GB" dirty="0">
                <a:latin typeface="Times New Roman"/>
                <a:ea typeface="Times New Roman"/>
              </a:rPr>
              <a:t> of patients. Schizophrenia carries a substantially higher mortality rate than the general population both from natural causes and suicide. Long-term follow up studies show that up to 10 </a:t>
            </a:r>
            <a:r>
              <a:rPr lang="en-GB" dirty="0" err="1">
                <a:latin typeface="Times New Roman"/>
                <a:ea typeface="Times New Roman"/>
              </a:rPr>
              <a:t>percent</a:t>
            </a:r>
            <a:r>
              <a:rPr lang="en-GB" dirty="0">
                <a:latin typeface="Times New Roman"/>
                <a:ea typeface="Times New Roman"/>
              </a:rPr>
              <a:t> of schizophrenics die by suicide</a:t>
            </a:r>
            <a:endParaRPr lang="ar-IQ" dirty="0"/>
          </a:p>
        </p:txBody>
      </p:sp>
    </p:spTree>
    <p:extLst>
      <p:ext uri="{BB962C8B-B14F-4D97-AF65-F5344CB8AC3E}">
        <p14:creationId xmlns:p14="http://schemas.microsoft.com/office/powerpoint/2010/main" val="3206738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spcBef>
                <a:spcPts val="1200"/>
              </a:spcBef>
              <a:spcAft>
                <a:spcPts val="0"/>
              </a:spcAft>
            </a:pPr>
            <a:r>
              <a:rPr lang="en-GB" dirty="0">
                <a:latin typeface="Times New Roman"/>
                <a:ea typeface="Times New Roman"/>
                <a:cs typeface="Traditional Arabic"/>
              </a:rPr>
              <a:t>Some of the factors that may predict good prognosis include sudden onset, positive symptoms, and older age at onset, significant affective symptoms, paranoid type illness, and good social and occupational premorbid adjustment. The opposite of these factors may predict poor outcome. Studies in developed and developing countries showed that the outcome is better in the latter where complete recovery is more likely.  Studies of the effects of the environment on the symptoms showed that under-stimulating environment was associated with worsening negative symptoms and over-stimulating and demanding environment can precipitate positive symptoms and lead to relapse. Schizophrenics have limited resources to cope with excessive social demands and emotional involvement. The term “high expressed emotions” includes critical comments, expressed hostility, and emotional over-involvement. Studies had show that relapse rate is higher in families where relatives show high expressed emotions.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2536132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gn="justLow">
              <a:spcBef>
                <a:spcPts val="1200"/>
              </a:spcBef>
              <a:spcAft>
                <a:spcPts val="0"/>
              </a:spcAft>
            </a:pPr>
            <a:r>
              <a:rPr lang="en-CA" dirty="0">
                <a:latin typeface="Lucida Sans Unicode"/>
                <a:ea typeface="Times New Roman"/>
                <a:cs typeface="Traditional Arabic"/>
              </a:rPr>
              <a:t>◗</a:t>
            </a:r>
            <a:r>
              <a:rPr lang="en-CA" dirty="0">
                <a:latin typeface="Times New Roman"/>
                <a:ea typeface="Times New Roman"/>
                <a:cs typeface="Traditional Arabic"/>
              </a:rPr>
              <a:t> CLIENT AND FAMILY TEACHING:</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SCHIZOPHRENIA</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 How to manage illness and prevent relapse</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 Importance of maintaining prescribed medication regimen and regular follow-up</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 Avoiding alcohol and other drugs</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 Self-care and proper nutrition</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 Teaching social skills through education, role modeling, and practice</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 Counseling and education of family/significant others about the biologic causes and clinical course of schizophrenia and the need for ongoing support</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 Importance of maintaining contact with community and participating in supportive organizations and care</a:t>
            </a:r>
            <a:endParaRPr lang="en-US" sz="2800" dirty="0">
              <a:latin typeface="Times New Roman"/>
              <a:ea typeface="Times New Roman"/>
              <a:cs typeface="Traditional Arabic"/>
            </a:endParaRPr>
          </a:p>
          <a:p>
            <a:pPr algn="justLow">
              <a:spcBef>
                <a:spcPts val="1200"/>
              </a:spcBef>
              <a:spcAft>
                <a:spcPts val="0"/>
              </a:spcAft>
            </a:pPr>
            <a:r>
              <a:rPr lang="en-CA" dirty="0">
                <a:latin typeface="Times New Roman"/>
                <a:ea typeface="Times New Roman"/>
                <a:cs typeface="Traditional Arabic"/>
              </a:rPr>
              <a:t> </a:t>
            </a:r>
            <a:endParaRPr lang="en-US" sz="2800">
              <a:latin typeface="Times New Roman"/>
              <a:ea typeface="Times New Roman"/>
              <a:cs typeface="Traditional Arabic"/>
            </a:endParaRPr>
          </a:p>
          <a:p>
            <a:endParaRPr lang="ar-IQ"/>
          </a:p>
        </p:txBody>
      </p:sp>
    </p:spTree>
    <p:extLst>
      <p:ext uri="{BB962C8B-B14F-4D97-AF65-F5344CB8AC3E}">
        <p14:creationId xmlns:p14="http://schemas.microsoft.com/office/powerpoint/2010/main" val="283409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lgn="justLow">
              <a:spcBef>
                <a:spcPts val="1200"/>
              </a:spcBef>
              <a:spcAft>
                <a:spcPts val="0"/>
              </a:spcAft>
            </a:pPr>
            <a:r>
              <a:rPr lang="en-GB" dirty="0">
                <a:latin typeface="Times New Roman"/>
                <a:ea typeface="Times New Roman"/>
                <a:cs typeface="Traditional Arabic"/>
              </a:rPr>
              <a:t>In the acute phase (syndrome), the patient feels unjustly treated (persecuted), not understood, misunderstood, and usually offers no explanation to what he is going through.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He becomes suspicious and withdraws mentally and physically from people around him and absorbed and preoccupied with his own thoughts.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Mood fluctuates between anger, irritability, anxiety, and depression. Affect may become blunted or inappropriate (incongruous) to the situation.</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 patient may giggle or laugh for no apparent reason, probably responding to his own thoughts or hallucinations.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Thought become muddled and difficult to convey to others because of vagueness (circumstantial, tangential), poor connection to each other (loose association), or muddled (incoherent).</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Auditory hallucinations present as single wards, phrases, or conversation, and sometimes as noises or music.</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361005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Low">
              <a:spcBef>
                <a:spcPts val="1200"/>
              </a:spcBef>
              <a:spcAft>
                <a:spcPts val="0"/>
              </a:spcAft>
            </a:pPr>
            <a:r>
              <a:rPr lang="en-GB" dirty="0">
                <a:latin typeface="Times New Roman"/>
                <a:ea typeface="Times New Roman"/>
                <a:cs typeface="Traditional Arabic"/>
              </a:rPr>
              <a:t>The voices may be of people known to the patient, belong to strangers, of males or females, or of one or more persons.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Voices may directly address the patient (your are a bastard, homosexual), talk about him in the third person (he is a bastard, homosexual), comment on his actions and behaviour, (running commentary), or give him commands (do this, do not do that).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 voices are initially distressing, but they may become familiar and ignored by the patient.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Other types of hallucinations as visual, tactile, somatic, olfactory, and gustatory (taste) are less frequent.</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1032707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Low">
              <a:spcBef>
                <a:spcPts val="1200"/>
              </a:spcBef>
              <a:spcAft>
                <a:spcPts val="0"/>
              </a:spcAft>
            </a:pPr>
            <a:r>
              <a:rPr lang="en-GB" dirty="0">
                <a:latin typeface="Times New Roman"/>
                <a:ea typeface="Times New Roman"/>
                <a:cs typeface="Traditional Arabic"/>
              </a:rPr>
              <a:t>Although persecutory delusions are common in schizophrenia, they are not diagnostic because they are also present in other psychotic disorders. Delusions of control (by outside power, person, police), delusions of reference (personalisation of events, TV programmes, news), and delusions about possession of thoughts (thoughts withdrawal, insertion, and broadcast) are less common but are more diagnostic of schizophrenia. Culture, traditions, and religious beliefs flavour the contents and context of the delusions and hallucinations.</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833532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gn="justLow">
              <a:spcBef>
                <a:spcPts val="1200"/>
              </a:spcBef>
              <a:spcAft>
                <a:spcPts val="0"/>
              </a:spcAft>
            </a:pPr>
            <a:r>
              <a:rPr lang="en-GB" dirty="0">
                <a:latin typeface="Times New Roman"/>
                <a:ea typeface="Times New Roman"/>
                <a:cs typeface="Traditional Arabic"/>
              </a:rPr>
              <a:t>Cognitive functions of memory, intelligence, and orientation remain intact.</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Judgement and reasoning in matters not incorporated by the delusions are intact.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However, the ability to interpret proverbs and extract concepts from general themes (abstract thinking) may become impaired.</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 patient interprets ideas and images literally and unable to appreciate the hidden meaning behind them (concrete thinking). Insight is most often impaired or lost.</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 chronic phase (syndrome) is characterised by the presence of negative symptoms as well as some of the positive symptoms.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 patient gradually becomes reluctant to go to school or work and withdraws from social activities.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Performance and functioning deteriorate.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More time is spent at home and in bed virtually doing nothing and signs of self-neglect become evident. </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151397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algn="justLow">
              <a:spcBef>
                <a:spcPts val="1200"/>
              </a:spcBef>
              <a:spcAft>
                <a:spcPts val="0"/>
              </a:spcAft>
            </a:pPr>
            <a:r>
              <a:rPr lang="en-GB" dirty="0">
                <a:latin typeface="Times New Roman"/>
                <a:ea typeface="Times New Roman"/>
                <a:cs typeface="Traditional Arabic"/>
              </a:rPr>
              <a:t>Peculiar postures and movements as stereotype, mannerism, catatonia, and waxy flexibility may occur.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The patient may remain immobile, mute, and unresponsive (catatonic stupor) for hours or days without food and drink.</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The patient is conscious, and after recovery, some patients report that they aware of the surrounding.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Sometimes catatonic stupor changes to unprovoked and uncontrolled motor activity and aggression (catatonic excitement).</a:t>
            </a:r>
            <a:endParaRPr lang="en-US" sz="2800" dirty="0">
              <a:latin typeface="Times New Roman"/>
              <a:ea typeface="Times New Roman"/>
              <a:cs typeface="Traditional Arabic"/>
            </a:endParaRPr>
          </a:p>
          <a:p>
            <a:endParaRPr lang="ar-IQ" dirty="0"/>
          </a:p>
        </p:txBody>
      </p:sp>
    </p:spTree>
    <p:extLst>
      <p:ext uri="{BB962C8B-B14F-4D97-AF65-F5344CB8AC3E}">
        <p14:creationId xmlns:p14="http://schemas.microsoft.com/office/powerpoint/2010/main" val="166470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Low">
              <a:spcBef>
                <a:spcPts val="1200"/>
              </a:spcBef>
              <a:spcAft>
                <a:spcPts val="0"/>
              </a:spcAft>
            </a:pPr>
            <a:r>
              <a:rPr lang="en-GB" dirty="0">
                <a:latin typeface="Times New Roman"/>
                <a:ea typeface="Times New Roman"/>
                <a:cs typeface="Traditional Arabic"/>
              </a:rPr>
              <a:t>Delusions, in contrast to the acute phase, cause little or no emotional distress (blunted or flat affect). </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In both the acute and the chronic syndromes, the constellation of symptoms and their severity may vary in different patients.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Symptoms of thought disorder are prominent in young patients, whereas paranoid symptoms are prominent in older patients.</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Depressive symptoms may be present early at onset of the disease, during its course, or after recovery.</a:t>
            </a:r>
            <a:endParaRPr lang="en-US" sz="2800" dirty="0">
              <a:latin typeface="Times New Roman"/>
              <a:ea typeface="Times New Roman"/>
              <a:cs typeface="Traditional Arabic"/>
            </a:endParaRPr>
          </a:p>
          <a:p>
            <a:pPr algn="justLow">
              <a:spcBef>
                <a:spcPts val="1200"/>
              </a:spcBef>
              <a:spcAft>
                <a:spcPts val="0"/>
              </a:spcAft>
            </a:pPr>
            <a:r>
              <a:rPr lang="en-GB" dirty="0">
                <a:latin typeface="Times New Roman"/>
                <a:ea typeface="Times New Roman"/>
                <a:cs typeface="Traditional Arabic"/>
              </a:rPr>
              <a:t> It is not clear whether the depressive symptoms are part of the disease, side effects of the drugs, or a reaction to recovery and regain of insight.</a:t>
            </a:r>
            <a:endParaRPr lang="en-US" sz="2800" dirty="0">
              <a:latin typeface="Times New Roman"/>
              <a:ea typeface="Times New Roman"/>
              <a:cs typeface="Traditional Arabic"/>
            </a:endParaRPr>
          </a:p>
          <a:p>
            <a:r>
              <a:rPr lang="en-GB" dirty="0">
                <a:latin typeface="Times New Roman"/>
                <a:ea typeface="Times New Roman"/>
              </a:rPr>
              <a:t> A rare and unexplained phenomenon of excessive water drinking that may lead to intoxication may occur in schizophrenia.</a:t>
            </a:r>
            <a:endParaRPr lang="ar-IQ" dirty="0"/>
          </a:p>
        </p:txBody>
      </p:sp>
    </p:spTree>
    <p:extLst>
      <p:ext uri="{BB962C8B-B14F-4D97-AF65-F5344CB8AC3E}">
        <p14:creationId xmlns:p14="http://schemas.microsoft.com/office/powerpoint/2010/main" val="209165492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4419</Words>
  <Application>Microsoft Office PowerPoint</Application>
  <PresentationFormat>عرض على الشاشة (3:4)‏</PresentationFormat>
  <Paragraphs>126</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سمة Office</vt:lpstr>
      <vt:lpstr>schizophrenia</vt:lpstr>
      <vt:lpstr>symptoms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schizophrenia</dc:title>
  <dc:creator>2014</dc:creator>
  <cp:lastModifiedBy>2014</cp:lastModifiedBy>
  <cp:revision>4</cp:revision>
  <dcterms:created xsi:type="dcterms:W3CDTF">2019-07-19T18:28:50Z</dcterms:created>
  <dcterms:modified xsi:type="dcterms:W3CDTF">2019-07-19T19:06:47Z</dcterms:modified>
</cp:coreProperties>
</file>