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885C10B-1A0E-482E-AF40-957DD898C40E}" type="datetimeFigureOut">
              <a:rPr lang="ar-IQ" smtClean="0"/>
              <a:t>15/02/1436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DCD9C46-98F2-4144-83E4-D8121F7B296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4188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D9C46-98F2-4144-83E4-D8121F7B2962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4933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15/02/1436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Theories of mind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rtl="0"/>
            <a:r>
              <a:rPr lang="en-US" b="1" dirty="0">
                <a:latin typeface="Times New Roman"/>
                <a:ea typeface="Times New Roman"/>
              </a:rPr>
              <a:t>PSYCHOANALYTIC (PSYCHODYNAMIC) </a:t>
            </a:r>
            <a:r>
              <a:rPr lang="en-US" b="1" dirty="0" smtClean="0">
                <a:latin typeface="Times New Roman"/>
                <a:ea typeface="Times New Roman"/>
              </a:rPr>
              <a:t>THEORY</a:t>
            </a:r>
          </a:p>
          <a:p>
            <a:pPr rtl="0"/>
            <a:r>
              <a:rPr lang="en-US" dirty="0">
                <a:latin typeface="Times New Roman"/>
                <a:ea typeface="Times New Roman"/>
              </a:rPr>
              <a:t>Psychoanalytic theory is a theory of the mind and personality development that is   centrally based on the concept of </a:t>
            </a:r>
            <a:r>
              <a:rPr lang="en-US" b="1" dirty="0">
                <a:latin typeface="Times New Roman"/>
                <a:ea typeface="Times New Roman"/>
              </a:rPr>
              <a:t>conflict </a:t>
            </a:r>
            <a:r>
              <a:rPr lang="en-US" dirty="0">
                <a:latin typeface="Times New Roman"/>
                <a:ea typeface="Times New Roman"/>
              </a:rPr>
              <a:t>among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forces within the mind (i.e.. </a:t>
            </a:r>
            <a:r>
              <a:rPr lang="en-US" b="1" dirty="0" err="1">
                <a:latin typeface="Times New Roman"/>
                <a:ea typeface="Times New Roman"/>
              </a:rPr>
              <a:t>intrapsychic</a:t>
            </a:r>
            <a:r>
              <a:rPr lang="en-US" b="1" dirty="0">
                <a:latin typeface="Times New Roman"/>
                <a:ea typeface="Times New Roman"/>
              </a:rPr>
              <a:t> </a:t>
            </a:r>
            <a:r>
              <a:rPr lang="en-US" b="1" dirty="0" smtClean="0">
                <a:latin typeface="Times New Roman"/>
                <a:ea typeface="Times New Roman"/>
              </a:rPr>
              <a:t>conflict</a:t>
            </a:r>
          </a:p>
          <a:p>
            <a:pPr rtl="0"/>
            <a:r>
              <a:rPr lang="en-US" dirty="0">
                <a:latin typeface="Times New Roman"/>
                <a:ea typeface="Times New Roman"/>
              </a:rPr>
              <a:t>Its origin and development have been uniquely identified with the work of  </a:t>
            </a:r>
            <a:r>
              <a:rPr lang="en-US" b="1" dirty="0">
                <a:latin typeface="Times New Roman"/>
                <a:ea typeface="Times New Roman"/>
              </a:rPr>
              <a:t>Freud</a:t>
            </a:r>
            <a:r>
              <a:rPr lang="en-US" dirty="0">
                <a:latin typeface="Times New Roman"/>
                <a:ea typeface="Times New Roman"/>
              </a:rPr>
              <a:t> (1856 – 1939)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11378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latin typeface="Times New Roman"/>
                <a:ea typeface="Times New Roman"/>
              </a:rPr>
              <a:t>d. During </a:t>
            </a:r>
            <a:r>
              <a:rPr lang="en-US" b="1" dirty="0">
                <a:latin typeface="Times New Roman"/>
                <a:ea typeface="Times New Roman"/>
              </a:rPr>
              <a:t>latency</a:t>
            </a:r>
            <a:r>
              <a:rPr lang="en-US" dirty="0">
                <a:latin typeface="Times New Roman"/>
                <a:ea typeface="Times New Roman"/>
              </a:rPr>
              <a:t> (approximately 6 to 12 years or the period between resolution of the oedipal conflict and the onset of puberty) , the primary interests turn to peers and school , with socialization and acquisition of knowledge and skills .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dirty="0">
                <a:latin typeface="Times New Roman"/>
                <a:ea typeface="Times New Roman"/>
              </a:rPr>
              <a:t>e. The </a:t>
            </a:r>
            <a:r>
              <a:rPr lang="en-US" b="1" dirty="0">
                <a:latin typeface="Times New Roman"/>
                <a:ea typeface="Times New Roman"/>
              </a:rPr>
              <a:t>genital stage</a:t>
            </a:r>
            <a:r>
              <a:rPr lang="en-US" dirty="0">
                <a:latin typeface="Times New Roman"/>
                <a:ea typeface="Times New Roman"/>
              </a:rPr>
              <a:t> (puberty to adulthood ) is the only psychosexual stage with </a:t>
            </a:r>
            <a:r>
              <a:rPr lang="en-US" b="1" dirty="0">
                <a:latin typeface="Times New Roman"/>
                <a:ea typeface="Times New Roman"/>
              </a:rPr>
              <a:t>explicit neuroendocrine and maturational </a:t>
            </a:r>
            <a:r>
              <a:rPr lang="en-US" dirty="0">
                <a:latin typeface="Times New Roman"/>
                <a:ea typeface="Times New Roman"/>
              </a:rPr>
              <a:t>components . Ideally the drives , aims , and objects of the previous psychosexual stage are integrated into primary genital sexuality , with the previous stages (e.g.. oral pleasure , anal pleasure ,exhibitionism) now active as part of foreplay rather than determining the primary sexual aim .</a:t>
            </a:r>
            <a:endParaRPr lang="en-US" sz="2000" dirty="0">
              <a:latin typeface="Times New Roman"/>
              <a:ea typeface="Times New Roman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87002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b="1" dirty="0">
                <a:latin typeface="Times New Roman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b="1" dirty="0">
                <a:latin typeface="Times New Roman"/>
                <a:ea typeface="Times New Roman"/>
              </a:rPr>
              <a:t>a. Definition . </a:t>
            </a:r>
            <a:r>
              <a:rPr lang="en-US" dirty="0">
                <a:latin typeface="Times New Roman"/>
                <a:ea typeface="Times New Roman"/>
              </a:rPr>
              <a:t>Defenses are mental (psychological) operations that function outside of awareness (unconsciously) </a:t>
            </a:r>
            <a:r>
              <a:rPr lang="en-US" b="1" dirty="0">
                <a:latin typeface="Times New Roman"/>
                <a:ea typeface="Times New Roman"/>
              </a:rPr>
              <a:t>to ward off anxiety </a:t>
            </a:r>
            <a:r>
              <a:rPr lang="en-US" dirty="0">
                <a:latin typeface="Times New Roman"/>
                <a:ea typeface="Times New Roman"/>
              </a:rPr>
              <a:t>and maintain a sense of safety , well-being and self-esteem .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dirty="0">
                <a:latin typeface="Times New Roman"/>
                <a:ea typeface="Times New Roman"/>
              </a:rPr>
              <a:t>(1) Defenses emerge , along with maturation , in a development sequence .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dirty="0">
                <a:latin typeface="Times New Roman"/>
                <a:ea typeface="Times New Roman"/>
              </a:rPr>
              <a:t>(2) They may emerge episodically (i.e.. as in a transient regression) or become habitual and operate as a part of the personality (e.g.. rationalization , intellectualization , compulsiveness) .They may become fixed as part of a symptom formation , as in a phobia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00106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b="1" dirty="0">
                <a:latin typeface="Times New Roman"/>
                <a:ea typeface="Times New Roman"/>
              </a:rPr>
              <a:t>(1) Denial </a:t>
            </a:r>
            <a:r>
              <a:rPr lang="en-US" dirty="0">
                <a:latin typeface="Times New Roman"/>
                <a:ea typeface="Times New Roman"/>
              </a:rPr>
              <a:t>is blocking from awareness (or acceptance) information or perceptions that seem to be unacceptable (e.g.. "That cannot be true ;" "That cannot have happened").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b="1" dirty="0">
                <a:latin typeface="Times New Roman"/>
                <a:ea typeface="Times New Roman"/>
              </a:rPr>
              <a:t>(2) projection </a:t>
            </a:r>
            <a:r>
              <a:rPr lang="en-US" dirty="0">
                <a:latin typeface="Times New Roman"/>
                <a:ea typeface="Times New Roman"/>
              </a:rPr>
              <a:t>is the assignment of an unacceptable inner impulse or feeling , such as anger , to another person or agency (e.g.. "it is not I who am angry , but you who are angry at me") . An individual can also project his own sexual feelings to another , as bad .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b="1" dirty="0">
                <a:latin typeface="Times New Roman"/>
                <a:ea typeface="Times New Roman"/>
              </a:rPr>
              <a:t>(3) splitting </a:t>
            </a:r>
            <a:r>
              <a:rPr lang="en-US" dirty="0">
                <a:latin typeface="Times New Roman"/>
                <a:ea typeface="Times New Roman"/>
              </a:rPr>
              <a:t>is a way of maintaining a perception of self and others as either all good or all bad .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b="1" dirty="0">
                <a:latin typeface="Times New Roman"/>
                <a:ea typeface="Times New Roman"/>
              </a:rPr>
              <a:t>(4) Repression</a:t>
            </a:r>
            <a:r>
              <a:rPr lang="en-US" dirty="0">
                <a:latin typeface="Times New Roman"/>
                <a:ea typeface="Times New Roman"/>
              </a:rPr>
              <a:t> is a dominant and important </a:t>
            </a:r>
            <a:r>
              <a:rPr lang="en-US" dirty="0" err="1">
                <a:latin typeface="Times New Roman"/>
                <a:ea typeface="Times New Roman"/>
              </a:rPr>
              <a:t>intrapsychic</a:t>
            </a:r>
            <a:r>
              <a:rPr lang="en-US" dirty="0">
                <a:latin typeface="Times New Roman"/>
                <a:ea typeface="Times New Roman"/>
              </a:rPr>
              <a:t> defense that operates to keep unconscious any urges , thoughts , wishes , and feeling considered unacceptable or dangerous .</a:t>
            </a:r>
            <a:endParaRPr lang="en-US" sz="2000" dirty="0">
              <a:latin typeface="Times New Roman"/>
              <a:ea typeface="Times New Roman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8294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US" dirty="0">
                <a:latin typeface="Times New Roman"/>
                <a:ea typeface="Times New Roman"/>
              </a:rPr>
              <a:t>(5) In reaction formation , only one side of an attitude or relationship is allowed into awareness and may be experienced (e.g.. a harsh morality , self-righteousness , exaggerated affection or generosity , self-sacrifice). 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b="1" dirty="0">
                <a:latin typeface="Times New Roman"/>
                <a:ea typeface="Times New Roman"/>
              </a:rPr>
              <a:t>(6) Isolation of affect </a:t>
            </a:r>
            <a:r>
              <a:rPr lang="en-US" dirty="0">
                <a:latin typeface="Times New Roman"/>
                <a:ea typeface="Times New Roman"/>
              </a:rPr>
              <a:t>maintains the separation of a thought from its otherwise unacceptable or painful feeling (e.g.. speaking calmly of what otherwise would be a painful , humiliating , or frightening experience) . The affect may also be though of as repressed .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b="1" dirty="0">
                <a:latin typeface="Times New Roman"/>
                <a:ea typeface="Times New Roman"/>
              </a:rPr>
              <a:t>(7) Rationalization </a:t>
            </a:r>
            <a:r>
              <a:rPr lang="en-US" dirty="0">
                <a:latin typeface="Times New Roman"/>
                <a:ea typeface="Times New Roman"/>
              </a:rPr>
              <a:t>is substituting acceptable or even admirable motives for attitudes or behavior to more self-serving or otherwise unacceptable motives .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b="1" dirty="0">
                <a:latin typeface="Times New Roman"/>
                <a:ea typeface="Times New Roman"/>
              </a:rPr>
              <a:t>(8) Intellectualization</a:t>
            </a:r>
            <a:r>
              <a:rPr lang="en-US" dirty="0">
                <a:latin typeface="Times New Roman"/>
                <a:ea typeface="Times New Roman"/>
              </a:rPr>
              <a:t> A common defense in our culture , involves addressing an issue that would be painful or threatening by understanding or explaining it intellectually (e.g.. parents of a child with a serious or fatal illness learn all of details about the illness to ward off feeling of helplessness and hopelessness)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0957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b="1" dirty="0">
                <a:latin typeface="Times New Roman"/>
                <a:ea typeface="Times New Roman"/>
              </a:rPr>
              <a:t>(9) Undoing </a:t>
            </a:r>
            <a:r>
              <a:rPr lang="en-US" dirty="0">
                <a:latin typeface="Times New Roman"/>
                <a:ea typeface="Times New Roman"/>
              </a:rPr>
              <a:t>involves a thought or action that "magically" neutralizes (or "undoes") harm or consequence related to an unconscious wish . Undoing is </a:t>
            </a:r>
            <a:r>
              <a:rPr lang="en-US" b="1" dirty="0">
                <a:latin typeface="Times New Roman"/>
                <a:ea typeface="Times New Roman"/>
              </a:rPr>
              <a:t>a defense found in ritualistic and superstitious behavior </a:t>
            </a:r>
            <a:r>
              <a:rPr lang="en-US" dirty="0">
                <a:latin typeface="Times New Roman"/>
                <a:ea typeface="Times New Roman"/>
              </a:rPr>
              <a:t>(e.g.. knocking on wood , throwing salt over one's shoulder , avoiding the path of a black cat) .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b="1" dirty="0">
                <a:latin typeface="Times New Roman"/>
                <a:ea typeface="Times New Roman"/>
              </a:rPr>
              <a:t>(10) Regression </a:t>
            </a:r>
            <a:r>
              <a:rPr lang="en-US" dirty="0">
                <a:latin typeface="Times New Roman"/>
                <a:ea typeface="Times New Roman"/>
              </a:rPr>
              <a:t>is a special case—as much a process as a defense—which can be more or less adaptive . It is the return to or revival of earlier forms of  behavior or though in response to a current stress or threat . This is very common in young children and is seen in a return to thumb sucking or immature speech following the birth of a sibling .</a:t>
            </a:r>
            <a:endParaRPr lang="en-US" sz="2000" dirty="0">
              <a:latin typeface="Times New Roman"/>
              <a:ea typeface="Times New Roman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24827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1" dirty="0">
                <a:latin typeface="Times New Roman"/>
                <a:ea typeface="Times New Roman"/>
              </a:rPr>
              <a:t>6. structural model of mental functioning </a:t>
            </a:r>
            <a:r>
              <a:rPr lang="en-US" dirty="0">
                <a:latin typeface="Times New Roman"/>
                <a:ea typeface="Times New Roman"/>
              </a:rPr>
              <a:t>. An elaboration of  psychoanalytic theory , the structural model organizes mental processes and behavior according to function , and it groups related function together . The groups are referred to as the "structures" of  </a:t>
            </a:r>
            <a:r>
              <a:rPr lang="en-US" b="1" dirty="0">
                <a:latin typeface="Times New Roman"/>
                <a:ea typeface="Times New Roman"/>
              </a:rPr>
              <a:t>id , ego</a:t>
            </a:r>
            <a:r>
              <a:rPr lang="en-US" dirty="0">
                <a:latin typeface="Times New Roman"/>
                <a:ea typeface="Times New Roman"/>
              </a:rPr>
              <a:t> , and </a:t>
            </a:r>
            <a:r>
              <a:rPr lang="en-US" b="1" dirty="0">
                <a:latin typeface="Times New Roman"/>
                <a:ea typeface="Times New Roman"/>
              </a:rPr>
              <a:t>superego</a:t>
            </a:r>
            <a:r>
              <a:rPr lang="en-US" dirty="0">
                <a:latin typeface="Times New Roman"/>
                <a:ea typeface="Times New Roman"/>
              </a:rPr>
              <a:t> .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dirty="0">
                <a:latin typeface="Times New Roman"/>
                <a:ea typeface="Times New Roman"/>
              </a:rPr>
              <a:t>a. </a:t>
            </a:r>
            <a:r>
              <a:rPr lang="en-US" b="1" dirty="0">
                <a:latin typeface="Times New Roman"/>
                <a:ea typeface="Times New Roman"/>
              </a:rPr>
              <a:t>Id</a:t>
            </a:r>
            <a:r>
              <a:rPr lang="en-US" dirty="0">
                <a:latin typeface="Times New Roman"/>
                <a:ea typeface="Times New Roman"/>
              </a:rPr>
              <a:t> is the </a:t>
            </a:r>
            <a:r>
              <a:rPr lang="en-US" b="1" dirty="0">
                <a:latin typeface="Times New Roman"/>
                <a:ea typeface="Times New Roman"/>
              </a:rPr>
              <a:t>psychic representation of drives</a:t>
            </a:r>
            <a:r>
              <a:rPr lang="en-US" dirty="0">
                <a:latin typeface="Times New Roman"/>
                <a:ea typeface="Times New Roman"/>
              </a:rPr>
              <a:t> (wishes) , which are largely unconscious , particularly sexual and aggressive infantile and childhood drives (e.g.. sucking drives , anal retentive drives , sadistic and destructive drives)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5604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US" b="1" dirty="0">
                <a:latin typeface="Times New Roman"/>
                <a:ea typeface="Times New Roman"/>
              </a:rPr>
              <a:t>b. Ego </a:t>
            </a:r>
            <a:r>
              <a:rPr lang="en-US" dirty="0">
                <a:latin typeface="Times New Roman"/>
                <a:ea typeface="Times New Roman"/>
              </a:rPr>
              <a:t>is a group of functions that provide for </a:t>
            </a:r>
            <a:r>
              <a:rPr lang="en-US" b="1" dirty="0">
                <a:latin typeface="Times New Roman"/>
                <a:ea typeface="Times New Roman"/>
              </a:rPr>
              <a:t>adaptation </a:t>
            </a:r>
            <a:r>
              <a:rPr lang="en-US" dirty="0">
                <a:latin typeface="Times New Roman"/>
                <a:ea typeface="Times New Roman"/>
              </a:rPr>
              <a:t>to the demands of the drives and to the requirements of  external reality allowing for drive discharge and gratification , taking safety and feeling into account . Function may be classified as primarily maturational (i.e.. biologic or genetic) or primarily developmental in origin .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b="1" dirty="0">
                <a:latin typeface="Times New Roman"/>
                <a:ea typeface="Times New Roman"/>
              </a:rPr>
              <a:t> 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b="1" dirty="0">
                <a:latin typeface="Times New Roman"/>
                <a:ea typeface="Times New Roman"/>
              </a:rPr>
              <a:t>c. Superego  </a:t>
            </a:r>
            <a:r>
              <a:rPr lang="en-US" dirty="0">
                <a:latin typeface="Times New Roman"/>
                <a:ea typeface="Times New Roman"/>
              </a:rPr>
              <a:t>represents :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dirty="0">
                <a:latin typeface="Times New Roman"/>
                <a:ea typeface="Times New Roman"/>
              </a:rPr>
              <a:t>(1) Judgment , self-criticism , and conscience , which are affectively regulated by guilt (what one should not think , feel , or do) .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dirty="0">
                <a:latin typeface="Times New Roman"/>
                <a:ea typeface="Times New Roman"/>
              </a:rPr>
              <a:t>(2) Aspirations and values to live up to—the "ego-ideal" component of the superego—which are affectively regulated by shame 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</a:p>
          <a:p>
            <a:pPr algn="l"/>
            <a:endParaRPr lang="en-US" sz="2000" dirty="0">
              <a:latin typeface="Times New Roman"/>
              <a:ea typeface="Times New Roman"/>
            </a:endParaRPr>
          </a:p>
          <a:p>
            <a:pPr algn="l" rtl="0"/>
            <a:r>
              <a:rPr lang="en-US" dirty="0">
                <a:latin typeface="Times New Roman"/>
                <a:ea typeface="Times New Roman"/>
              </a:rPr>
              <a:t>(3) Conscience and the ego –ideal , which develop by the transfer of  prohibitions , permissions , expectations , and values from external authority (parents) to an internal agency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66090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latin typeface="Times New Roman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b="1" dirty="0">
                <a:latin typeface="Times New Roman"/>
                <a:ea typeface="Times New Roman"/>
              </a:rPr>
              <a:t> Transference and counter transference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b="1" dirty="0">
                <a:latin typeface="Times New Roman"/>
                <a:ea typeface="Times New Roman"/>
              </a:rPr>
              <a:t>a. Transference</a:t>
            </a:r>
            <a:r>
              <a:rPr lang="en-US" dirty="0">
                <a:latin typeface="Times New Roman"/>
                <a:ea typeface="Times New Roman"/>
              </a:rPr>
              <a:t> . The attitudes , feelings , thoughts , and wishes that involve important figures in the past (e.g.. parents) are unconsciously reenacted with individuals in the present . In analysis , this process in the patient progressively focuses onto the person of the analyst and is then subjected to analysis .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b="1" dirty="0">
                <a:latin typeface="Times New Roman"/>
                <a:ea typeface="Times New Roman"/>
              </a:rPr>
              <a:t>b. counter transference </a:t>
            </a:r>
            <a:r>
              <a:rPr lang="en-US" dirty="0">
                <a:latin typeface="Times New Roman"/>
                <a:ea typeface="Times New Roman"/>
              </a:rPr>
              <a:t>. This is the same process as transference , but it occurs on the part of the analyst toward the person of the patient . </a:t>
            </a:r>
            <a:r>
              <a:rPr lang="en-US">
                <a:latin typeface="Times New Roman"/>
                <a:ea typeface="Times New Roman"/>
              </a:rPr>
              <a:t>For one to become an analyst ,a personal analysis is considered essential to minimize the role of counter transference .</a:t>
            </a:r>
            <a:endParaRPr lang="en-US" sz="2000">
              <a:latin typeface="Times New Roman"/>
              <a:ea typeface="Times New Roman"/>
            </a:endParaRPr>
          </a:p>
          <a:p>
            <a:pPr algn="l" rtl="0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4538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imes New Roman"/>
                <a:ea typeface="Times New Roman"/>
              </a:rPr>
              <a:t>  Basic psychoanalytic </a:t>
            </a:r>
            <a:r>
              <a:rPr lang="en-US" dirty="0">
                <a:latin typeface="Times New Roman"/>
                <a:ea typeface="Times New Roman"/>
              </a:rPr>
              <a:t>concepts</a:t>
            </a:r>
            <a:r>
              <a:rPr lang="en-US" sz="3200" dirty="0">
                <a:latin typeface="Times New Roman"/>
                <a:ea typeface="Times New Roman"/>
              </a:rPr>
              <a:t/>
            </a:r>
            <a:br>
              <a:rPr lang="en-US" sz="3200" dirty="0"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b="1" dirty="0">
                <a:latin typeface="Times New Roman"/>
                <a:ea typeface="Times New Roman"/>
              </a:rPr>
              <a:t>1. Unconscious mental process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dirty="0">
                <a:latin typeface="Times New Roman"/>
                <a:ea typeface="Times New Roman"/>
              </a:rPr>
              <a:t>a. 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much of mental activity (e.g.. drives ,wishes </a:t>
            </a:r>
            <a:r>
              <a:rPr lang="ar-IQ" dirty="0" smtClean="0">
                <a:latin typeface="Times New Roman"/>
                <a:ea typeface="Times New Roman"/>
              </a:rPr>
              <a:t>        </a:t>
            </a:r>
            <a:r>
              <a:rPr lang="en-US" dirty="0" smtClean="0">
                <a:latin typeface="Times New Roman"/>
                <a:ea typeface="Times New Roman"/>
              </a:rPr>
              <a:t>, </a:t>
            </a:r>
            <a:r>
              <a:rPr lang="en-US" dirty="0">
                <a:latin typeface="Times New Roman"/>
                <a:ea typeface="Times New Roman"/>
              </a:rPr>
              <a:t>defenses ,conscience) occurs outside of awareness (i.e.. is "unconscious")  </a:t>
            </a:r>
            <a:r>
              <a:rPr lang="en-US" dirty="0" smtClean="0">
                <a:latin typeface="Times New Roman"/>
                <a:ea typeface="Times New Roman"/>
              </a:rPr>
              <a:t>                   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ea typeface="Times New Roman"/>
              </a:rPr>
              <a:t>unconscious </a:t>
            </a:r>
            <a:r>
              <a:rPr lang="en-US" dirty="0">
                <a:latin typeface="Times New Roman"/>
                <a:ea typeface="Times New Roman"/>
              </a:rPr>
              <a:t>mental activity influences conscious thought and behavior although it is not </a:t>
            </a:r>
            <a:r>
              <a:rPr lang="en-US" dirty="0" smtClean="0">
                <a:latin typeface="Times New Roman"/>
                <a:ea typeface="Times New Roman"/>
              </a:rPr>
              <a:t>available  </a:t>
            </a:r>
            <a:r>
              <a:rPr lang="en-US" dirty="0">
                <a:latin typeface="Times New Roman"/>
                <a:ea typeface="Times New Roman"/>
              </a:rPr>
              <a:t>to voluntary </a:t>
            </a:r>
            <a:r>
              <a:rPr lang="en-US" dirty="0" smtClean="0">
                <a:latin typeface="Times New Roman"/>
                <a:ea typeface="Times New Roman"/>
              </a:rPr>
              <a:t>recall  .</a:t>
            </a:r>
          </a:p>
          <a:p>
            <a:pPr marL="0" indent="0">
              <a:buNone/>
            </a:pPr>
            <a:r>
              <a:rPr lang="en-US" dirty="0" smtClean="0">
                <a:latin typeface="Times New Roman"/>
                <a:ea typeface="Times New Roman"/>
              </a:rPr>
              <a:t>   </a:t>
            </a:r>
            <a:r>
              <a:rPr lang="en-US" b="1" i="1" dirty="0" smtClean="0">
                <a:latin typeface="Times New Roman"/>
                <a:ea typeface="Times New Roman"/>
              </a:rPr>
              <a:t>conscience</a:t>
            </a:r>
            <a:r>
              <a:rPr lang="en-US" dirty="0" smtClean="0">
                <a:latin typeface="Times New Roman"/>
                <a:ea typeface="Times New Roman"/>
              </a:rPr>
              <a:t> :an </a:t>
            </a:r>
            <a:r>
              <a:rPr lang="en-US" dirty="0">
                <a:latin typeface="Times New Roman"/>
                <a:ea typeface="Times New Roman"/>
              </a:rPr>
              <a:t>unexplained feeling of guilt or shame , or one that is out of proportion to the identified cause</a:t>
            </a:r>
            <a:r>
              <a:rPr lang="en-US" dirty="0" smtClean="0">
                <a:latin typeface="Times New Roman"/>
                <a:ea typeface="Times New Roman"/>
              </a:rPr>
              <a:t>                                     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6986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/>
                <a:ea typeface="Times New Roman"/>
              </a:rPr>
              <a:t>2. Psychic </a:t>
            </a:r>
            <a:r>
              <a:rPr lang="en-US" b="1" dirty="0" smtClean="0">
                <a:latin typeface="Times New Roman"/>
                <a:ea typeface="Times New Roman"/>
              </a:rPr>
              <a:t>determinism</a:t>
            </a:r>
            <a:r>
              <a:rPr lang="en-US" b="1" dirty="0">
                <a:latin typeface="Times New Roman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dirty="0">
                <a:latin typeface="Times New Roman"/>
                <a:ea typeface="Times New Roman"/>
              </a:rPr>
              <a:t>a. The concept of psychic determinism asserts </a:t>
            </a:r>
            <a:r>
              <a:rPr lang="en-US" b="1" dirty="0">
                <a:latin typeface="Times New Roman"/>
                <a:ea typeface="Times New Roman"/>
              </a:rPr>
              <a:t>all mental activity is meaningful and purposeful</a:t>
            </a:r>
            <a:r>
              <a:rPr lang="en-US" dirty="0">
                <a:latin typeface="Times New Roman"/>
                <a:ea typeface="Times New Roman"/>
              </a:rPr>
              <a:t> and is connected with previous life experiences (albeit often unconsciously </a:t>
            </a:r>
            <a:r>
              <a:rPr lang="en-US" dirty="0" smtClean="0">
                <a:latin typeface="Times New Roman"/>
                <a:ea typeface="Times New Roman"/>
              </a:rPr>
              <a:t>) </a:t>
            </a:r>
            <a:r>
              <a:rPr lang="en-US" dirty="0">
                <a:latin typeface="Times New Roman"/>
                <a:ea typeface="Times New Roman"/>
              </a:rPr>
              <a:t>.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dirty="0">
                <a:latin typeface="Times New Roman"/>
                <a:ea typeface="Times New Roman"/>
              </a:rPr>
              <a:t>b. Consequently ,no mental activity (and ,therefore ,no behavior ) is random , accidental ,or meaningless .</a:t>
            </a:r>
            <a:endParaRPr lang="en-US" sz="2000" dirty="0">
              <a:latin typeface="Times New Roman"/>
              <a:ea typeface="Times New Roman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3893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>
                <a:latin typeface="Times New Roman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b="1" dirty="0">
                <a:latin typeface="Times New Roman"/>
                <a:ea typeface="Times New Roman"/>
              </a:rPr>
              <a:t>3. Instincts (drives)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dirty="0">
                <a:latin typeface="Times New Roman"/>
                <a:ea typeface="Times New Roman"/>
              </a:rPr>
              <a:t>a. Drives originate from </a:t>
            </a:r>
            <a:r>
              <a:rPr lang="en-US" b="1" dirty="0">
                <a:latin typeface="Times New Roman"/>
                <a:ea typeface="Times New Roman"/>
              </a:rPr>
              <a:t>biologic processes </a:t>
            </a:r>
            <a:r>
              <a:rPr lang="en-US" dirty="0">
                <a:latin typeface="Times New Roman"/>
                <a:ea typeface="Times New Roman"/>
              </a:rPr>
              <a:t>and are the </a:t>
            </a:r>
            <a:r>
              <a:rPr lang="en-US" b="1" dirty="0">
                <a:latin typeface="Times New Roman"/>
                <a:ea typeface="Times New Roman"/>
              </a:rPr>
              <a:t>motivation </a:t>
            </a:r>
            <a:r>
              <a:rPr lang="en-US" dirty="0">
                <a:latin typeface="Times New Roman"/>
                <a:ea typeface="Times New Roman"/>
              </a:rPr>
              <a:t>behind mental activity and action .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dirty="0">
                <a:latin typeface="Times New Roman"/>
                <a:ea typeface="Times New Roman"/>
              </a:rPr>
              <a:t>b. The psychological manifestations of drives are experienced as </a:t>
            </a:r>
            <a:r>
              <a:rPr lang="en-US" b="1" dirty="0">
                <a:latin typeface="Times New Roman"/>
                <a:ea typeface="Times New Roman"/>
              </a:rPr>
              <a:t>urges</a:t>
            </a:r>
            <a:r>
              <a:rPr lang="en-US" dirty="0">
                <a:latin typeface="Times New Roman"/>
                <a:ea typeface="Times New Roman"/>
              </a:rPr>
              <a:t> , </a:t>
            </a:r>
            <a:r>
              <a:rPr lang="en-US" b="1" dirty="0">
                <a:latin typeface="Times New Roman"/>
                <a:ea typeface="Times New Roman"/>
              </a:rPr>
              <a:t>wishes</a:t>
            </a:r>
            <a:r>
              <a:rPr lang="en-US" dirty="0">
                <a:latin typeface="Times New Roman"/>
                <a:ea typeface="Times New Roman"/>
              </a:rPr>
              <a:t> , and </a:t>
            </a:r>
            <a:r>
              <a:rPr lang="en-US" b="1" dirty="0">
                <a:latin typeface="Times New Roman"/>
                <a:ea typeface="Times New Roman"/>
              </a:rPr>
              <a:t>fantasies</a:t>
            </a:r>
            <a:r>
              <a:rPr lang="en-US" dirty="0">
                <a:latin typeface="Times New Roman"/>
                <a:ea typeface="Times New Roman"/>
              </a:rPr>
              <a:t> .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dirty="0">
                <a:latin typeface="Times New Roman"/>
                <a:ea typeface="Times New Roman"/>
              </a:rPr>
              <a:t>c. there are two </a:t>
            </a:r>
            <a:r>
              <a:rPr lang="en-US" b="1" dirty="0">
                <a:latin typeface="Times New Roman"/>
                <a:ea typeface="Times New Roman"/>
              </a:rPr>
              <a:t>major categories of drives</a:t>
            </a:r>
            <a:r>
              <a:rPr lang="en-US" dirty="0">
                <a:latin typeface="Times New Roman"/>
                <a:ea typeface="Times New Roman"/>
              </a:rPr>
              <a:t> : 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dirty="0">
                <a:latin typeface="Times New Roman"/>
                <a:ea typeface="Times New Roman"/>
              </a:rPr>
              <a:t>(1) Sexual drive (libido)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dirty="0">
                <a:latin typeface="Times New Roman"/>
                <a:ea typeface="Times New Roman"/>
              </a:rPr>
              <a:t>(2)Aggressive drive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en-US" dirty="0">
                <a:latin typeface="Times New Roman"/>
                <a:ea typeface="Times New Roman"/>
              </a:rPr>
              <a:t>d. Drives press toward gratification and discharge . </a:t>
            </a:r>
            <a:endParaRPr lang="en-US" dirty="0" smtClean="0">
              <a:latin typeface="Times New Roman"/>
              <a:ea typeface="Times New Roman"/>
            </a:endParaRPr>
          </a:p>
          <a:p>
            <a:pPr algn="l"/>
            <a:r>
              <a:rPr lang="en-US" dirty="0" smtClean="0">
                <a:latin typeface="Times New Roman"/>
                <a:ea typeface="Times New Roman"/>
              </a:rPr>
              <a:t>In </a:t>
            </a:r>
            <a:r>
              <a:rPr lang="en-US" dirty="0">
                <a:latin typeface="Times New Roman"/>
                <a:ea typeface="Times New Roman"/>
              </a:rPr>
              <a:t>the infant and young child , this action is more direct and overt , and gradually conforms to parental , group , and societal standards  </a:t>
            </a:r>
            <a:endParaRPr lang="en-US" dirty="0" smtClean="0">
              <a:latin typeface="Times New Roman"/>
              <a:ea typeface="Times New Roman"/>
            </a:endParaRPr>
          </a:p>
          <a:p>
            <a:pPr algn="l"/>
            <a:r>
              <a:rPr lang="en-US" dirty="0">
                <a:latin typeface="Times New Roman"/>
                <a:ea typeface="Times New Roman"/>
              </a:rPr>
              <a:t>e. Drives go through a process of development in </a:t>
            </a:r>
            <a:r>
              <a:rPr lang="en-US" dirty="0" smtClean="0">
                <a:latin typeface="Times New Roman"/>
                <a:ea typeface="Times New Roman"/>
              </a:rPr>
              <a:t>stages</a:t>
            </a:r>
            <a:endParaRPr lang="en-US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ea typeface="Times New Roman"/>
              </a:rPr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14705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b="1" dirty="0">
                <a:latin typeface="Times New Roman"/>
                <a:ea typeface="Times New Roman"/>
              </a:rPr>
              <a:t>4. Psychosexual stages of development</a:t>
            </a:r>
            <a:r>
              <a:rPr lang="en-US" dirty="0">
                <a:latin typeface="Times New Roman"/>
                <a:ea typeface="Times New Roman"/>
              </a:rPr>
              <a:t> refer to a gradual , sequential process in the development of the sexual drive (instinct) from infancy (infantile sexuality) to adulthood (genital sexuality) , reflecting maturation of the body and nervous system on the one hand and interpersonal experience on the </a:t>
            </a:r>
            <a:r>
              <a:rPr lang="en-US" dirty="0" smtClean="0">
                <a:latin typeface="Times New Roman"/>
                <a:ea typeface="Times New Roman"/>
              </a:rPr>
              <a:t>other</a:t>
            </a:r>
          </a:p>
          <a:p>
            <a:pPr algn="l" rtl="0"/>
            <a:r>
              <a:rPr lang="en-US" dirty="0">
                <a:latin typeface="Times New Roman"/>
                <a:ea typeface="Times New Roman"/>
              </a:rPr>
              <a:t>a. During the </a:t>
            </a:r>
            <a:r>
              <a:rPr lang="en-US" b="1" dirty="0">
                <a:latin typeface="Times New Roman"/>
                <a:ea typeface="Times New Roman"/>
              </a:rPr>
              <a:t>oral stage</a:t>
            </a:r>
            <a:r>
              <a:rPr lang="en-US" dirty="0">
                <a:latin typeface="Times New Roman"/>
                <a:ea typeface="Times New Roman"/>
              </a:rPr>
              <a:t> (birth to 1 </a:t>
            </a:r>
            <a:r>
              <a:rPr lang="en-US" baseline="30000" dirty="0">
                <a:latin typeface="Times New Roman"/>
                <a:ea typeface="Times New Roman"/>
              </a:rPr>
              <a:t>1/2</a:t>
            </a:r>
            <a:r>
              <a:rPr lang="en-US" dirty="0">
                <a:latin typeface="Times New Roman"/>
                <a:ea typeface="Times New Roman"/>
              </a:rPr>
              <a:t> years ) , the primary drive satisfaction is achieved by sucking , feeding , and chewing behaviors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31944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latin typeface="Times New Roman"/>
                <a:ea typeface="Times New Roman"/>
              </a:rPr>
              <a:t>b. During the </a:t>
            </a:r>
            <a:r>
              <a:rPr lang="en-US" b="1" dirty="0">
                <a:latin typeface="Times New Roman"/>
                <a:ea typeface="Times New Roman"/>
              </a:rPr>
              <a:t>anal stage</a:t>
            </a:r>
            <a:r>
              <a:rPr lang="en-US" dirty="0">
                <a:latin typeface="Times New Roman"/>
                <a:ea typeface="Times New Roman"/>
              </a:rPr>
              <a:t> (1</a:t>
            </a:r>
            <a:r>
              <a:rPr lang="en-US" baseline="30000" dirty="0">
                <a:latin typeface="Times New Roman"/>
                <a:ea typeface="Times New Roman"/>
              </a:rPr>
              <a:t>1/2 </a:t>
            </a:r>
            <a:r>
              <a:rPr lang="en-US" dirty="0">
                <a:latin typeface="Times New Roman"/>
                <a:ea typeface="Times New Roman"/>
              </a:rPr>
              <a:t> to 3 years ) , the primary (not the exclusive) focus of pleasure and interaction shifts to the anal zone and to activities of expulsion and retention (both anal and urinary ) , followed by the acquisition of voluntary control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32852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US" dirty="0">
                <a:latin typeface="Times New Roman"/>
                <a:ea typeface="Times New Roman"/>
              </a:rPr>
              <a:t>c. During the </a:t>
            </a:r>
            <a:r>
              <a:rPr lang="en-US" b="1" dirty="0">
                <a:latin typeface="Times New Roman"/>
                <a:ea typeface="Times New Roman"/>
              </a:rPr>
              <a:t>phallic (oedipal) stage</a:t>
            </a:r>
            <a:r>
              <a:rPr lang="en-US" dirty="0">
                <a:latin typeface="Times New Roman"/>
                <a:ea typeface="Times New Roman"/>
              </a:rPr>
              <a:t> (approximately 3 to 6 years ) , the focus shifts to the genitals as the primary source of interest , pleasure and organization of wishes . This is manifested by masturbation , curiosity , and exhibitionism .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dirty="0">
                <a:latin typeface="Times New Roman"/>
                <a:ea typeface="Times New Roman"/>
              </a:rPr>
              <a:t>(1) The </a:t>
            </a:r>
            <a:r>
              <a:rPr lang="en-US" b="1" dirty="0">
                <a:latin typeface="Times New Roman"/>
                <a:ea typeface="Times New Roman"/>
              </a:rPr>
              <a:t>Oedipus complex</a:t>
            </a:r>
            <a:r>
              <a:rPr lang="en-US" dirty="0">
                <a:latin typeface="Times New Roman"/>
                <a:ea typeface="Times New Roman"/>
              </a:rPr>
              <a:t> involves wishes directed toward the parents . The child increasingly wishes to have an exclusive  relationship with the opposite-sex parent , but also wishes to preserve a positive relationship with the parent of the same sex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0983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latin typeface="Times New Roman"/>
                <a:ea typeface="Times New Roman"/>
              </a:rPr>
              <a:t>(1) The </a:t>
            </a:r>
            <a:r>
              <a:rPr lang="en-US" b="1" dirty="0">
                <a:latin typeface="Times New Roman"/>
                <a:ea typeface="Times New Roman"/>
              </a:rPr>
              <a:t>Oedipus complex</a:t>
            </a:r>
            <a:r>
              <a:rPr lang="en-US" dirty="0">
                <a:latin typeface="Times New Roman"/>
                <a:ea typeface="Times New Roman"/>
              </a:rPr>
              <a:t> involves wishes directed toward the parents . The child increasingly wishes to have an exclusive  relationship with the opposite-sex parent , but also wishes to preserve a positive relationship with the parent of the same sex .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dirty="0">
                <a:latin typeface="Times New Roman"/>
                <a:ea typeface="Times New Roman"/>
              </a:rPr>
              <a:t>(2) This complex of feeling leads to </a:t>
            </a:r>
            <a:r>
              <a:rPr lang="en-US" b="1" dirty="0">
                <a:latin typeface="Times New Roman"/>
                <a:ea typeface="Times New Roman"/>
              </a:rPr>
              <a:t>oedipal conflict</a:t>
            </a:r>
            <a:r>
              <a:rPr lang="en-US" dirty="0">
                <a:latin typeface="Times New Roman"/>
                <a:ea typeface="Times New Roman"/>
              </a:rPr>
              <a:t> , which is a fear that the same –sex parent will be displeased and angry with the child for his </a:t>
            </a:r>
            <a:r>
              <a:rPr lang="en-US" dirty="0" err="1" smtClean="0">
                <a:latin typeface="Times New Roman"/>
                <a:ea typeface="Times New Roman"/>
              </a:rPr>
              <a:t>rivalrous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wishes and will retaliate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13086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>
                <a:latin typeface="Times New Roman"/>
                <a:ea typeface="Times New Roman"/>
              </a:rPr>
              <a:t>This in turn leads  to fear of bodily damage in the boy (</a:t>
            </a:r>
            <a:r>
              <a:rPr lang="en-US" b="1" dirty="0">
                <a:latin typeface="Times New Roman"/>
                <a:ea typeface="Times New Roman"/>
              </a:rPr>
              <a:t>castration anxiety</a:t>
            </a:r>
            <a:r>
              <a:rPr lang="en-US" dirty="0">
                <a:latin typeface="Times New Roman"/>
                <a:ea typeface="Times New Roman"/>
              </a:rPr>
              <a:t>) and fear of loss of love in the girl .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dirty="0">
                <a:latin typeface="Times New Roman"/>
                <a:ea typeface="Times New Roman"/>
              </a:rPr>
              <a:t>(3) The conflict is resolved by relinquishing the </a:t>
            </a:r>
            <a:r>
              <a:rPr lang="en-US" dirty="0" err="1">
                <a:latin typeface="Times New Roman"/>
                <a:ea typeface="Times New Roman"/>
              </a:rPr>
              <a:t>rivalrous</a:t>
            </a:r>
            <a:r>
              <a:rPr lang="en-US" dirty="0">
                <a:latin typeface="Times New Roman"/>
                <a:ea typeface="Times New Roman"/>
              </a:rPr>
              <a:t> "sexual" wishes and maintaining the original relationship with parent of  the opposite sex by choosing to be like the father (boy) or the mother (girl) when grown-up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2663545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1296</Words>
  <Application>Microsoft Office PowerPoint</Application>
  <PresentationFormat>عرض على الشاشة (3:4)‏</PresentationFormat>
  <Paragraphs>62</Paragraphs>
  <Slides>17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سمة Office</vt:lpstr>
      <vt:lpstr>Theories of mind</vt:lpstr>
      <vt:lpstr>  Basic psychoanalytic concepts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mind</dc:title>
  <dc:creator>2014</dc:creator>
  <cp:lastModifiedBy>2014</cp:lastModifiedBy>
  <cp:revision>6</cp:revision>
  <dcterms:created xsi:type="dcterms:W3CDTF">2014-12-07T07:16:08Z</dcterms:created>
  <dcterms:modified xsi:type="dcterms:W3CDTF">2014-12-07T08:10:01Z</dcterms:modified>
</cp:coreProperties>
</file>