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9" d="100"/>
          <a:sy n="49" d="100"/>
        </p:scale>
        <p:origin x="-1277"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EC553C0-B8BA-40BD-B221-52EB89C69F2E}" type="datetimeFigureOut">
              <a:rPr lang="ar-IQ" smtClean="0"/>
              <a:pPr/>
              <a:t>21/06/1438</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45130DA-A786-467F-91ED-70F3079D2882}"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145130DA-A786-467F-91ED-70F3079D2882}" type="slidenum">
              <a:rPr lang="ar-IQ" smtClean="0"/>
              <a:pPr/>
              <a:t>15</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A6D5B0E-74A2-4817-8D76-18F0439D3DAE}" type="datetimeFigureOut">
              <a:rPr lang="ar-IQ" smtClean="0"/>
              <a:pPr/>
              <a:t>21/06/1438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E0159EC-3F6E-4069-BB56-86B9511C70E9}"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A6D5B0E-74A2-4817-8D76-18F0439D3DAE}" type="datetimeFigureOut">
              <a:rPr lang="ar-IQ" smtClean="0"/>
              <a:pPr/>
              <a:t>21/06/1438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E0159EC-3F6E-4069-BB56-86B9511C70E9}"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A6D5B0E-74A2-4817-8D76-18F0439D3DAE}" type="datetimeFigureOut">
              <a:rPr lang="ar-IQ" smtClean="0"/>
              <a:pPr/>
              <a:t>21/06/1438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E0159EC-3F6E-4069-BB56-86B9511C70E9}"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A6D5B0E-74A2-4817-8D76-18F0439D3DAE}" type="datetimeFigureOut">
              <a:rPr lang="ar-IQ" smtClean="0"/>
              <a:pPr/>
              <a:t>21/06/1438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E0159EC-3F6E-4069-BB56-86B9511C70E9}"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A6D5B0E-74A2-4817-8D76-18F0439D3DAE}" type="datetimeFigureOut">
              <a:rPr lang="ar-IQ" smtClean="0"/>
              <a:pPr/>
              <a:t>21/06/1438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E0159EC-3F6E-4069-BB56-86B9511C70E9}"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A6D5B0E-74A2-4817-8D76-18F0439D3DAE}" type="datetimeFigureOut">
              <a:rPr lang="ar-IQ" smtClean="0"/>
              <a:pPr/>
              <a:t>21/06/1438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E0159EC-3F6E-4069-BB56-86B9511C70E9}"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A6D5B0E-74A2-4817-8D76-18F0439D3DAE}" type="datetimeFigureOut">
              <a:rPr lang="ar-IQ" smtClean="0"/>
              <a:pPr/>
              <a:t>21/06/1438</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E0159EC-3F6E-4069-BB56-86B9511C70E9}"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A6D5B0E-74A2-4817-8D76-18F0439D3DAE}" type="datetimeFigureOut">
              <a:rPr lang="ar-IQ" smtClean="0"/>
              <a:pPr/>
              <a:t>21/06/1438</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E0159EC-3F6E-4069-BB56-86B9511C70E9}"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A6D5B0E-74A2-4817-8D76-18F0439D3DAE}" type="datetimeFigureOut">
              <a:rPr lang="ar-IQ" smtClean="0"/>
              <a:pPr/>
              <a:t>21/06/1438</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E0159EC-3F6E-4069-BB56-86B9511C70E9}"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A6D5B0E-74A2-4817-8D76-18F0439D3DAE}" type="datetimeFigureOut">
              <a:rPr lang="ar-IQ" smtClean="0"/>
              <a:pPr/>
              <a:t>21/06/1438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E0159EC-3F6E-4069-BB56-86B9511C70E9}"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A6D5B0E-74A2-4817-8D76-18F0439D3DAE}" type="datetimeFigureOut">
              <a:rPr lang="ar-IQ" smtClean="0"/>
              <a:pPr/>
              <a:t>21/06/1438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E0159EC-3F6E-4069-BB56-86B9511C70E9}"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A6D5B0E-74A2-4817-8D76-18F0439D3DAE}" type="datetimeFigureOut">
              <a:rPr lang="ar-IQ" smtClean="0"/>
              <a:pPr/>
              <a:t>21/06/1438</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E0159EC-3F6E-4069-BB56-86B9511C70E9}"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google.iq/url?sa=i&amp;rct=j&amp;q=&amp;esrc=s&amp;source=images&amp;cd=&amp;cad=rja&amp;uact=8&amp;ved=0ahUKEwj94fri-p3LAhUCQJoKHScBBycQjRwIBw&amp;url=http://keepcalmparamedic.blogspot.com/2013/07/benzylpenicillin.html&amp;psig=AFQjCNGP5fP0dVwz7YM5qgvURupf5C_r5w&amp;ust=1456869121516542"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iq/url?sa=i&amp;rct=j&amp;q=&amp;esrc=s&amp;source=images&amp;cd=&amp;cad=rja&amp;uact=8&amp;ved=0ahUKEwiE2cvJ0JzLAhUqJJoKHUobBkwQjRwIBw&amp;url=https://lookfordiagnosis.com/mesh_info.php?term=protein+synthesis+inhibitors&amp;lang=1&amp;bvm=bv.115339255,d.bGQ&amp;psig=AFQjCNGlJH97YZSPBmZasK11qSivUnvKmQ&amp;ust=1456823492868577"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4.bp.blogspot.com/-DksHfu_HyS0/UqLLU4xOWhI/AAAAAAAAADg/PEOPlMYqPMk/s1600/DNA_Gyrase_inhibitors-1.jp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57166"/>
            <a:ext cx="7772400" cy="714379"/>
          </a:xfrm>
        </p:spPr>
        <p:txBody>
          <a:bodyPr>
            <a:normAutofit fontScale="90000"/>
          </a:bodyPr>
          <a:lstStyle/>
          <a:p>
            <a:r>
              <a:rPr lang="en-US" b="1" dirty="0" smtClean="0"/>
              <a:t/>
            </a:r>
            <a:br>
              <a:rPr lang="en-US" b="1" dirty="0" smtClean="0"/>
            </a:br>
            <a:r>
              <a:rPr lang="en-US" b="1" dirty="0" smtClean="0"/>
              <a:t>History</a:t>
            </a:r>
            <a:r>
              <a:rPr lang="en-US" dirty="0"/>
              <a:t/>
            </a:r>
            <a:br>
              <a:rPr lang="en-US" dirty="0"/>
            </a:br>
            <a:endParaRPr lang="ar-IQ" dirty="0"/>
          </a:p>
        </p:txBody>
      </p:sp>
      <p:sp>
        <p:nvSpPr>
          <p:cNvPr id="3" name="عنوان فرعي 2"/>
          <p:cNvSpPr>
            <a:spLocks noGrp="1"/>
          </p:cNvSpPr>
          <p:nvPr>
            <p:ph type="subTitle" idx="1"/>
          </p:nvPr>
        </p:nvSpPr>
        <p:spPr>
          <a:xfrm>
            <a:off x="0" y="1214422"/>
            <a:ext cx="9144000" cy="4643470"/>
          </a:xfrm>
        </p:spPr>
        <p:txBody>
          <a:bodyPr>
            <a:normAutofit/>
          </a:bodyPr>
          <a:lstStyle/>
          <a:p>
            <a:pPr marL="514350" indent="-514350" algn="l" rtl="0">
              <a:buAutoNum type="arabicPeriod"/>
            </a:pPr>
            <a:r>
              <a:rPr lang="en-US" b="1" dirty="0" smtClean="0">
                <a:solidFill>
                  <a:srgbClr val="FF0000"/>
                </a:solidFill>
              </a:rPr>
              <a:t>Early </a:t>
            </a:r>
            <a:r>
              <a:rPr lang="en-US" b="1" dirty="0">
                <a:solidFill>
                  <a:srgbClr val="FF0000"/>
                </a:solidFill>
              </a:rPr>
              <a:t>1900s: Paul </a:t>
            </a:r>
            <a:r>
              <a:rPr lang="en-US" b="1" dirty="0" err="1">
                <a:solidFill>
                  <a:srgbClr val="FF0000"/>
                </a:solidFill>
              </a:rPr>
              <a:t>Erlich</a:t>
            </a:r>
            <a:r>
              <a:rPr lang="en-US" b="1" dirty="0">
                <a:solidFill>
                  <a:srgbClr val="FF0000"/>
                </a:solidFill>
              </a:rPr>
              <a:t> -Concepts </a:t>
            </a:r>
            <a:r>
              <a:rPr lang="en-US" b="1" dirty="0" smtClean="0">
                <a:solidFill>
                  <a:srgbClr val="FF0000"/>
                </a:solidFill>
              </a:rPr>
              <a:t>of Chemotherapy and selective toxicity</a:t>
            </a:r>
          </a:p>
          <a:p>
            <a:pPr algn="l" rtl="0"/>
            <a:r>
              <a:rPr lang="es-ES_tradnl" dirty="0" smtClean="0">
                <a:solidFill>
                  <a:srgbClr val="00B050"/>
                </a:solidFill>
              </a:rPr>
              <a:t>Salvarsan  for Syphilis</a:t>
            </a:r>
            <a:endParaRPr lang="en-US" b="1" dirty="0">
              <a:solidFill>
                <a:srgbClr val="00B050"/>
              </a:solidFill>
            </a:endParaRPr>
          </a:p>
          <a:p>
            <a:pPr marL="514350" indent="-514350" algn="l" rtl="0">
              <a:buAutoNum type="arabicPeriod" startAt="2"/>
            </a:pPr>
            <a:r>
              <a:rPr lang="en-US" b="1" dirty="0" smtClean="0">
                <a:solidFill>
                  <a:srgbClr val="FF0000"/>
                </a:solidFill>
              </a:rPr>
              <a:t>Fleming </a:t>
            </a:r>
            <a:r>
              <a:rPr lang="en-US" b="1" dirty="0">
                <a:solidFill>
                  <a:srgbClr val="FF0000"/>
                </a:solidFill>
              </a:rPr>
              <a:t>(1928</a:t>
            </a:r>
            <a:r>
              <a:rPr lang="en-US" b="1" dirty="0" smtClean="0">
                <a:solidFill>
                  <a:srgbClr val="FF0000"/>
                </a:solidFill>
              </a:rPr>
              <a:t>) and  Florey and                                             </a:t>
            </a:r>
            <a:r>
              <a:rPr lang="en-US" b="1" dirty="0">
                <a:solidFill>
                  <a:srgbClr val="FF0000"/>
                </a:solidFill>
              </a:rPr>
              <a:t>Chain (1939) – </a:t>
            </a:r>
            <a:r>
              <a:rPr lang="en-US" b="1" dirty="0" smtClean="0">
                <a:solidFill>
                  <a:srgbClr val="FF0000"/>
                </a:solidFill>
              </a:rPr>
              <a:t>penicillin </a:t>
            </a:r>
            <a:endParaRPr lang="en-US" b="1" dirty="0">
              <a:solidFill>
                <a:srgbClr val="FF0000"/>
              </a:solidFill>
            </a:endParaRPr>
          </a:p>
          <a:p>
            <a:pPr algn="l" rtl="0"/>
            <a:r>
              <a:rPr lang="en-US" b="1" dirty="0">
                <a:solidFill>
                  <a:srgbClr val="FF0000"/>
                </a:solidFill>
              </a:rPr>
              <a:t>3. 1935: </a:t>
            </a:r>
            <a:r>
              <a:rPr lang="en-US" b="1" dirty="0" err="1">
                <a:solidFill>
                  <a:srgbClr val="FF0000"/>
                </a:solidFill>
              </a:rPr>
              <a:t>Gehard</a:t>
            </a:r>
            <a:r>
              <a:rPr lang="en-US" b="1" dirty="0">
                <a:solidFill>
                  <a:srgbClr val="FF0000"/>
                </a:solidFill>
              </a:rPr>
              <a:t> Domagk - sulfa drugs</a:t>
            </a:r>
          </a:p>
          <a:p>
            <a:pPr algn="l" rtl="0"/>
            <a:r>
              <a:rPr lang="en-US" b="1" dirty="0">
                <a:solidFill>
                  <a:srgbClr val="FF0000"/>
                </a:solidFill>
              </a:rPr>
              <a:t>4. 1944: Waksman - streptomycin</a:t>
            </a:r>
          </a:p>
          <a:p>
            <a:endParaRPr lang="ar-IQ" dirty="0"/>
          </a:p>
        </p:txBody>
      </p:sp>
      <p:pic>
        <p:nvPicPr>
          <p:cNvPr id="4" name="صورة 3" descr="Paul Ehrlich. Courtesy Edgar Fahs Smith Collection. University of Pennsylvania Library."/>
          <p:cNvPicPr/>
          <p:nvPr/>
        </p:nvPicPr>
        <p:blipFill>
          <a:blip r:embed="rId2" cstate="print"/>
          <a:srcRect/>
          <a:stretch>
            <a:fillRect/>
          </a:stretch>
        </p:blipFill>
        <p:spPr bwMode="auto">
          <a:xfrm>
            <a:off x="6715140" y="785794"/>
            <a:ext cx="1691083" cy="1785950"/>
          </a:xfrm>
          <a:prstGeom prst="rect">
            <a:avLst/>
          </a:prstGeom>
          <a:noFill/>
          <a:ln w="9525">
            <a:noFill/>
            <a:miter lim="800000"/>
            <a:headEnd/>
            <a:tailEnd/>
          </a:ln>
        </p:spPr>
      </p:pic>
      <p:pic>
        <p:nvPicPr>
          <p:cNvPr id="5" name="صورة 4" descr="نتيجة بحث الصور عن طبق الكسندر فلمنج"/>
          <p:cNvPicPr/>
          <p:nvPr/>
        </p:nvPicPr>
        <p:blipFill>
          <a:blip r:embed="rId3" cstate="print"/>
          <a:srcRect/>
          <a:stretch>
            <a:fillRect/>
          </a:stretch>
        </p:blipFill>
        <p:spPr bwMode="auto">
          <a:xfrm>
            <a:off x="6643702" y="2714620"/>
            <a:ext cx="1857388" cy="17859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1428761"/>
          </a:xfrm>
        </p:spPr>
        <p:txBody>
          <a:bodyPr>
            <a:normAutofit fontScale="90000"/>
          </a:bodyPr>
          <a:lstStyle/>
          <a:p>
            <a:pPr algn="l" rtl="0"/>
            <a:r>
              <a:rPr lang="en-US" sz="2800" b="1" dirty="0" smtClean="0">
                <a:solidFill>
                  <a:srgbClr val="FF0000"/>
                </a:solidFill>
              </a:rPr>
              <a:t/>
            </a:r>
            <a:br>
              <a:rPr lang="en-US" sz="2800" b="1" dirty="0" smtClean="0">
                <a:solidFill>
                  <a:srgbClr val="FF0000"/>
                </a:solidFill>
              </a:rPr>
            </a:br>
            <a:r>
              <a:rPr lang="en-US" sz="2800" b="1" dirty="0" smtClean="0">
                <a:solidFill>
                  <a:srgbClr val="FF0000"/>
                </a:solidFill>
              </a:rPr>
              <a:t>5</a:t>
            </a:r>
            <a:r>
              <a:rPr lang="en-US" sz="2800" b="1" dirty="0">
                <a:solidFill>
                  <a:srgbClr val="FF0000"/>
                </a:solidFill>
              </a:rPr>
              <a:t>. </a:t>
            </a:r>
            <a:r>
              <a:rPr lang="en-US" sz="2800" b="1" dirty="0" err="1">
                <a:solidFill>
                  <a:srgbClr val="FF0000"/>
                </a:solidFill>
              </a:rPr>
              <a:t>Antimetabolites</a:t>
            </a:r>
            <a:r>
              <a:rPr lang="en-US" sz="2800" b="1" dirty="0">
                <a:solidFill>
                  <a:srgbClr val="FF0000"/>
                </a:solidFill>
              </a:rPr>
              <a:t> ( sulfonamides, </a:t>
            </a:r>
            <a:r>
              <a:rPr lang="en-US" sz="2800" b="1" dirty="0" err="1">
                <a:solidFill>
                  <a:srgbClr val="FF0000"/>
                </a:solidFill>
              </a:rPr>
              <a:t>trimethoprim</a:t>
            </a:r>
            <a:r>
              <a:rPr lang="en-US" sz="2800" b="1" dirty="0">
                <a:solidFill>
                  <a:srgbClr val="FF0000"/>
                </a:solidFill>
              </a:rPr>
              <a:t>) </a:t>
            </a:r>
            <a:r>
              <a:rPr lang="en-US" sz="2000" dirty="0"/>
              <a:t/>
            </a:r>
            <a:br>
              <a:rPr lang="en-US" sz="2000" dirty="0"/>
            </a:br>
            <a:r>
              <a:rPr lang="en-US" sz="2000" dirty="0"/>
              <a:t>  a- sulfonamides: competes with p-</a:t>
            </a:r>
            <a:r>
              <a:rPr lang="en-US" sz="2000" dirty="0" err="1"/>
              <a:t>aminobenzoic</a:t>
            </a:r>
            <a:r>
              <a:rPr lang="en-US" sz="2000" dirty="0"/>
              <a:t> acid for binding   to the enzyme       </a:t>
            </a:r>
            <a:r>
              <a:rPr lang="en-US" sz="2000" dirty="0" err="1"/>
              <a:t>dihydropteroate</a:t>
            </a:r>
            <a:r>
              <a:rPr lang="en-US" sz="2000" dirty="0"/>
              <a:t> </a:t>
            </a:r>
            <a:r>
              <a:rPr lang="en-US" sz="2000" dirty="0" err="1"/>
              <a:t>synthetase</a:t>
            </a:r>
            <a:r>
              <a:rPr lang="en-US" sz="2000" dirty="0"/>
              <a:t> à no folic acid synthesis à no   nitrogenous base synthesis</a:t>
            </a:r>
            <a:br>
              <a:rPr lang="en-US" sz="2000" dirty="0"/>
            </a:br>
            <a:r>
              <a:rPr lang="en-US" sz="2000" dirty="0"/>
              <a:t> b-</a:t>
            </a:r>
            <a:r>
              <a:rPr lang="en-US" sz="2000" dirty="0" err="1"/>
              <a:t>Trimethoprim</a:t>
            </a:r>
            <a:r>
              <a:rPr lang="en-US" sz="2000" dirty="0"/>
              <a:t>: </a:t>
            </a:r>
            <a:r>
              <a:rPr lang="en-US" sz="2000" dirty="0" err="1"/>
              <a:t>dihydrofolate</a:t>
            </a:r>
            <a:r>
              <a:rPr lang="en-US" sz="2000" dirty="0"/>
              <a:t> </a:t>
            </a:r>
            <a:r>
              <a:rPr lang="en-US" sz="2000" dirty="0" err="1"/>
              <a:t>reductase</a:t>
            </a:r>
            <a:r>
              <a:rPr lang="en-US" sz="2000" dirty="0"/>
              <a:t> inhibitor</a:t>
            </a:r>
            <a:r>
              <a:rPr lang="en-US" dirty="0"/>
              <a:t/>
            </a:r>
            <a:br>
              <a:rPr lang="en-US" dirty="0"/>
            </a:br>
            <a:endParaRPr lang="ar-IQ" dirty="0"/>
          </a:p>
        </p:txBody>
      </p:sp>
      <p:sp>
        <p:nvSpPr>
          <p:cNvPr id="3" name="عنوان فرعي 2"/>
          <p:cNvSpPr>
            <a:spLocks noGrp="1"/>
          </p:cNvSpPr>
          <p:nvPr>
            <p:ph type="subTitle" idx="1"/>
          </p:nvPr>
        </p:nvSpPr>
        <p:spPr>
          <a:xfrm>
            <a:off x="1285852" y="1500174"/>
            <a:ext cx="7072362" cy="5000660"/>
          </a:xfrm>
        </p:spPr>
        <p:txBody>
          <a:bodyPr/>
          <a:lstStyle/>
          <a:p>
            <a:endParaRPr lang="ar-IQ" dirty="0"/>
          </a:p>
        </p:txBody>
      </p:sp>
      <p:pic>
        <p:nvPicPr>
          <p:cNvPr id="4" name="صورة 3" descr="C:\Users\Media\Desktop\300px-THFsynthesispathway.png"/>
          <p:cNvPicPr/>
          <p:nvPr/>
        </p:nvPicPr>
        <p:blipFill>
          <a:blip r:embed="rId2" cstate="print"/>
          <a:srcRect/>
          <a:stretch>
            <a:fillRect/>
          </a:stretch>
        </p:blipFill>
        <p:spPr bwMode="auto">
          <a:xfrm>
            <a:off x="1571604" y="1685924"/>
            <a:ext cx="6429420" cy="452915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715436" cy="6369072"/>
          </a:xfrm>
        </p:spPr>
        <p:txBody>
          <a:bodyPr>
            <a:normAutofit/>
          </a:bodyPr>
          <a:lstStyle/>
          <a:p>
            <a:pPr algn="l" rtl="0"/>
            <a:r>
              <a:rPr lang="en-US" sz="1800" b="1" dirty="0"/>
              <a:t>Using and avoiding antibacterial drugs </a:t>
            </a:r>
            <a:r>
              <a:rPr lang="en-US" sz="1800" dirty="0"/>
              <a:t/>
            </a:r>
            <a:br>
              <a:rPr lang="en-US" sz="1800" dirty="0"/>
            </a:br>
            <a:r>
              <a:rPr lang="en-US" sz="1800" dirty="0" err="1"/>
              <a:t>Antibacterials</a:t>
            </a:r>
            <a:r>
              <a:rPr lang="en-US" sz="1800" dirty="0"/>
              <a:t> are valuable drugs if used appropriately. They are very effective in treating infections if used in appropriate doses, at appropriate intervals and for the appropriate period of time against sensitive microorganisms.</a:t>
            </a:r>
            <a:br>
              <a:rPr lang="en-US" sz="1800" dirty="0"/>
            </a:br>
            <a:r>
              <a:rPr lang="en-US" sz="1800" b="1" dirty="0"/>
              <a:t>Anti-infective agents should be used only when:</a:t>
            </a:r>
            <a:r>
              <a:rPr lang="en-US" sz="1800" dirty="0"/>
              <a:t/>
            </a:r>
            <a:br>
              <a:rPr lang="en-US" sz="1800" dirty="0"/>
            </a:br>
            <a:r>
              <a:rPr lang="en-US" sz="1800" dirty="0"/>
              <a:t>a. A significant infection has been diagnosed or is strongly suspected.</a:t>
            </a:r>
            <a:br>
              <a:rPr lang="en-US" sz="1800" dirty="0"/>
            </a:br>
            <a:r>
              <a:rPr lang="en-US" sz="1800" dirty="0"/>
              <a:t>b. An established indication for prophylactic therapy exists.</a:t>
            </a:r>
            <a:br>
              <a:rPr lang="en-US" sz="1800" dirty="0"/>
            </a:br>
            <a:r>
              <a:rPr lang="en-US" sz="1800" dirty="0"/>
              <a:t>Abuse of these agents causes </a:t>
            </a:r>
            <a:r>
              <a:rPr lang="en-US" sz="1800" dirty="0" err="1"/>
              <a:t>superinfections</a:t>
            </a:r>
            <a:r>
              <a:rPr lang="en-US" sz="1800" dirty="0"/>
              <a:t>, cross-sensitivity and cross resistance, resulting in inappropriate treatment and in consequent adverse reaction in addition to wastage of money.</a:t>
            </a:r>
            <a:br>
              <a:rPr lang="en-US" sz="1800" dirty="0"/>
            </a:br>
            <a:r>
              <a:rPr lang="en-US" sz="1800" dirty="0"/>
              <a:t>They </a:t>
            </a:r>
            <a:r>
              <a:rPr lang="en-US" sz="1800" b="1" dirty="0"/>
              <a:t>should not </a:t>
            </a:r>
            <a:r>
              <a:rPr lang="en-US" sz="1800" dirty="0"/>
              <a:t>be used in the following cases:</a:t>
            </a:r>
            <a:br>
              <a:rPr lang="en-US" sz="1800" dirty="0"/>
            </a:br>
            <a:r>
              <a:rPr lang="en-US" sz="1800" dirty="0"/>
              <a:t>1. To treat all infections (e.g. viral infections or nonspecific inflammation).</a:t>
            </a:r>
            <a:br>
              <a:rPr lang="en-US" sz="1800" dirty="0"/>
            </a:br>
            <a:r>
              <a:rPr lang="en-US" sz="1800" dirty="0"/>
              <a:t>2. For minor infections (e.g. superficial bruises).</a:t>
            </a:r>
            <a:br>
              <a:rPr lang="en-US" sz="1800" dirty="0"/>
            </a:br>
            <a:r>
              <a:rPr lang="en-US" sz="1800" dirty="0"/>
              <a:t>3. For cases  need surgical  opening and draining  such as abscess</a:t>
            </a:r>
            <a:br>
              <a:rPr lang="en-US" sz="1800" dirty="0"/>
            </a:br>
            <a:r>
              <a:rPr lang="en-US" sz="1800" b="1" dirty="0"/>
              <a:t> </a:t>
            </a:r>
            <a:r>
              <a:rPr lang="en-US" sz="1800" dirty="0"/>
              <a:t/>
            </a:r>
            <a:br>
              <a:rPr lang="en-US" sz="1800" dirty="0"/>
            </a:br>
            <a:r>
              <a:rPr lang="en-US" sz="1800" b="1" dirty="0"/>
              <a:t> </a:t>
            </a:r>
            <a:r>
              <a:rPr lang="en-US" sz="1800" b="1" dirty="0" err="1" smtClean="0"/>
              <a:t>Superinfection</a:t>
            </a:r>
            <a:r>
              <a:rPr lang="en-US" sz="1800" b="1" dirty="0" smtClean="0"/>
              <a:t> </a:t>
            </a:r>
            <a:r>
              <a:rPr lang="en-US" sz="1800" b="1" dirty="0"/>
              <a:t>(</a:t>
            </a:r>
            <a:r>
              <a:rPr lang="en-US" sz="1800" b="1" dirty="0" err="1"/>
              <a:t>suprainfection</a:t>
            </a:r>
            <a:r>
              <a:rPr lang="en-US" sz="1800" b="1" dirty="0"/>
              <a:t>): </a:t>
            </a:r>
            <a:r>
              <a:rPr lang="en-US" sz="1800" dirty="0"/>
              <a:t>Is the appearance of both microbiological and clinical evidence of a new infection with pathogenic microorganisms or fungi not sensitive to the used drugs during antimicrobial treatment of a primary disease. The body's natural resistance is compromised, making it more susceptible to secondary infections by more dangerous strains.</a:t>
            </a:r>
            <a:br>
              <a:rPr lang="en-US" sz="1800" dirty="0"/>
            </a:br>
            <a:endParaRPr lang="ar-IQ"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643710"/>
          </a:xfrm>
        </p:spPr>
        <p:txBody>
          <a:bodyPr>
            <a:noAutofit/>
          </a:bodyPr>
          <a:lstStyle/>
          <a:p>
            <a:pPr algn="l" rtl="0"/>
            <a:r>
              <a:rPr lang="en-US" sz="1800" b="1" dirty="0"/>
              <a:t>Bacterial resistance:</a:t>
            </a:r>
            <a:r>
              <a:rPr lang="en-US" sz="1800" dirty="0"/>
              <a:t/>
            </a:r>
            <a:br>
              <a:rPr lang="en-US" sz="1800" dirty="0"/>
            </a:br>
            <a:r>
              <a:rPr lang="en-US" sz="1800" dirty="0"/>
              <a:t>Antimicrobial agents are loosing their effectiveness because of the spread of </a:t>
            </a:r>
            <a:r>
              <a:rPr lang="en-US" sz="1800" dirty="0" err="1"/>
              <a:t>drugresistant</a:t>
            </a:r>
            <a:r>
              <a:rPr lang="en-US" sz="1800" dirty="0"/>
              <a:t/>
            </a:r>
            <a:br>
              <a:rPr lang="en-US" sz="1800" dirty="0"/>
            </a:br>
            <a:r>
              <a:rPr lang="en-US" sz="1800" dirty="0"/>
              <a:t>strains. Therefore, there might come a time when such agents are no longer useful to combat diseases.</a:t>
            </a:r>
            <a:br>
              <a:rPr lang="en-US" sz="1800" dirty="0"/>
            </a:br>
            <a:r>
              <a:rPr lang="en-US" sz="1800" dirty="0"/>
              <a:t> </a:t>
            </a:r>
            <a:br>
              <a:rPr lang="en-US" sz="1800" dirty="0"/>
            </a:br>
            <a:r>
              <a:rPr lang="en-US" sz="1800" b="1" dirty="0"/>
              <a:t>Mechanisms of resistance to antibiotics</a:t>
            </a:r>
            <a:r>
              <a:rPr lang="en-US" sz="1800" dirty="0"/>
              <a:t/>
            </a:r>
            <a:br>
              <a:rPr lang="en-US" sz="1800" dirty="0"/>
            </a:br>
            <a:r>
              <a:rPr lang="en-US" sz="1800" dirty="0"/>
              <a:t>1. Production of enzymes that inactivate the drug (</a:t>
            </a:r>
            <a:r>
              <a:rPr lang="en-US" sz="1800" dirty="0" err="1"/>
              <a:t>eg</a:t>
            </a:r>
            <a:r>
              <a:rPr lang="en-US" sz="1800" dirty="0"/>
              <a:t>. β -</a:t>
            </a:r>
            <a:r>
              <a:rPr lang="en-US" sz="1800" dirty="0" err="1"/>
              <a:t>lactamase</a:t>
            </a:r>
            <a:r>
              <a:rPr lang="en-US" sz="1800" dirty="0"/>
              <a:t>, which inactivates beta </a:t>
            </a:r>
            <a:r>
              <a:rPr lang="en-US" sz="1800" dirty="0" err="1"/>
              <a:t>lactam</a:t>
            </a:r>
            <a:r>
              <a:rPr lang="en-US" sz="1800" dirty="0"/>
              <a:t> antibiotics; acetyl </a:t>
            </a:r>
            <a:r>
              <a:rPr lang="en-US" sz="1800" dirty="0" err="1"/>
              <a:t>transferases</a:t>
            </a:r>
            <a:r>
              <a:rPr lang="en-US" sz="1800" dirty="0"/>
              <a:t>, which inactivate </a:t>
            </a:r>
            <a:r>
              <a:rPr lang="en-US" sz="1800" dirty="0" err="1"/>
              <a:t>chloramphenicol</a:t>
            </a:r>
            <a:r>
              <a:rPr lang="en-US" sz="1800" dirty="0"/>
              <a:t>; </a:t>
            </a:r>
            <a:r>
              <a:rPr lang="en-US" sz="1800" dirty="0" err="1"/>
              <a:t>kinases</a:t>
            </a:r>
            <a:r>
              <a:rPr lang="en-US" sz="1800" dirty="0"/>
              <a:t> and other enzymes, which inactivate </a:t>
            </a:r>
            <a:r>
              <a:rPr lang="en-US" sz="1800" dirty="0" err="1"/>
              <a:t>aminoglycosides</a:t>
            </a:r>
            <a:r>
              <a:rPr lang="en-US" sz="1800" dirty="0"/>
              <a:t>.</a:t>
            </a:r>
            <a:br>
              <a:rPr lang="en-US" sz="1800" dirty="0"/>
            </a:br>
            <a:r>
              <a:rPr lang="en-US" sz="1800" dirty="0"/>
              <a:t>2. Alteration of the drug-binding site: this occurs with </a:t>
            </a:r>
            <a:r>
              <a:rPr lang="en-US" sz="1800" dirty="0" err="1"/>
              <a:t>penicillins</a:t>
            </a:r>
            <a:r>
              <a:rPr lang="en-US" sz="1800" dirty="0"/>
              <a:t>, </a:t>
            </a:r>
            <a:r>
              <a:rPr lang="en-US" sz="1800" dirty="0" err="1"/>
              <a:t>aminoglycosides</a:t>
            </a:r>
            <a:r>
              <a:rPr lang="en-US" sz="1800" dirty="0"/>
              <a:t> and erythromycin.</a:t>
            </a:r>
            <a:br>
              <a:rPr lang="en-US" sz="1800" dirty="0"/>
            </a:br>
            <a:r>
              <a:rPr lang="en-US" sz="1800" dirty="0"/>
              <a:t>3. Reduction of drug uptake by the bacterium: </a:t>
            </a:r>
            <a:r>
              <a:rPr lang="en-US" sz="1800" dirty="0" err="1"/>
              <a:t>eg</a:t>
            </a:r>
            <a:r>
              <a:rPr lang="en-US" sz="1800" dirty="0"/>
              <a:t>. </a:t>
            </a:r>
            <a:r>
              <a:rPr lang="en-US" sz="1800" dirty="0" err="1"/>
              <a:t>Tetracyclines</a:t>
            </a:r>
            <a:r>
              <a:rPr lang="en-US" sz="1800" dirty="0"/>
              <a:t/>
            </a:r>
            <a:br>
              <a:rPr lang="en-US" sz="1800" dirty="0"/>
            </a:br>
            <a:r>
              <a:rPr lang="en-US" sz="1800" dirty="0"/>
              <a:t>4. Alteration of enzymes: </a:t>
            </a:r>
            <a:r>
              <a:rPr lang="en-US" sz="1800" dirty="0" err="1"/>
              <a:t>eg</a:t>
            </a:r>
            <a:r>
              <a:rPr lang="en-US" sz="1800" dirty="0"/>
              <a:t>. </a:t>
            </a:r>
            <a:r>
              <a:rPr lang="en-US" sz="1800" dirty="0" err="1"/>
              <a:t>Dihydrofolate</a:t>
            </a:r>
            <a:r>
              <a:rPr lang="en-US" sz="1800" dirty="0"/>
              <a:t> </a:t>
            </a:r>
            <a:r>
              <a:rPr lang="en-US" sz="1800" dirty="0" err="1"/>
              <a:t>reductase</a:t>
            </a:r>
            <a:r>
              <a:rPr lang="en-US" sz="1800" dirty="0"/>
              <a:t> becomes insensitive to </a:t>
            </a:r>
            <a:r>
              <a:rPr lang="en-US" sz="1800" dirty="0" err="1"/>
              <a:t>trimethoprim</a:t>
            </a:r>
            <a:r>
              <a:rPr lang="en-US" sz="1800" dirty="0"/>
              <a:t>.</a:t>
            </a:r>
            <a:br>
              <a:rPr lang="en-US" sz="1800" dirty="0"/>
            </a:br>
            <a:r>
              <a:rPr lang="en-US" sz="1800" dirty="0"/>
              <a:t> </a:t>
            </a:r>
            <a:br>
              <a:rPr lang="en-US" sz="1800" dirty="0"/>
            </a:br>
            <a:r>
              <a:rPr lang="en-US" sz="1800" b="1" dirty="0"/>
              <a:t>Reasons for antibiotic resistance</a:t>
            </a:r>
            <a:r>
              <a:rPr lang="en-US" sz="1800" dirty="0"/>
              <a:t/>
            </a:r>
            <a:br>
              <a:rPr lang="en-US" sz="1800" dirty="0"/>
            </a:br>
            <a:r>
              <a:rPr lang="en-US" sz="1800" dirty="0"/>
              <a:t>1. Misuse of antibiotics selects for resistance mutants. Misuse includes:</a:t>
            </a:r>
            <a:br>
              <a:rPr lang="en-US" sz="1800" dirty="0"/>
            </a:br>
            <a:r>
              <a:rPr lang="en-US" sz="1800" dirty="0"/>
              <a:t>a. Using outdated, weakened antibiotics</a:t>
            </a:r>
            <a:br>
              <a:rPr lang="en-US" sz="1800" dirty="0"/>
            </a:br>
            <a:r>
              <a:rPr lang="en-US" sz="1800" dirty="0"/>
              <a:t>b. Using antibiotics for viral infection like common cold and other inappropriate conditions</a:t>
            </a:r>
            <a:br>
              <a:rPr lang="en-US" sz="1800" dirty="0"/>
            </a:br>
            <a:r>
              <a:rPr lang="en-US" sz="1800" dirty="0"/>
              <a:t>c. Use of antibiotics in animal feed</a:t>
            </a:r>
            <a:br>
              <a:rPr lang="en-US" sz="1800" dirty="0"/>
            </a:br>
            <a:r>
              <a:rPr lang="en-US" sz="1800" dirty="0"/>
              <a:t>d. Failure to complete the prescribed regiment  </a:t>
            </a:r>
            <a:br>
              <a:rPr lang="en-US" sz="1800" dirty="0"/>
            </a:br>
            <a:endParaRPr lang="ar-IQ"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0"/>
            <a:ext cx="8786874" cy="6858000"/>
          </a:xfrm>
        </p:spPr>
        <p:txBody>
          <a:bodyPr>
            <a:noAutofit/>
          </a:bodyPr>
          <a:lstStyle/>
          <a:p>
            <a:pPr algn="l" rtl="0"/>
            <a:r>
              <a:rPr lang="en-US" sz="1400" b="1" dirty="0"/>
              <a:t>Selecting anti-infective agent:</a:t>
            </a:r>
            <a:r>
              <a:rPr lang="en-US" sz="1400" dirty="0"/>
              <a:t/>
            </a:r>
            <a:br>
              <a:rPr lang="en-US" sz="1400" dirty="0"/>
            </a:br>
            <a:r>
              <a:rPr lang="en-US" sz="1400" b="1" dirty="0"/>
              <a:t>a. The spectrum of activity </a:t>
            </a:r>
            <a:r>
              <a:rPr lang="en-US" sz="1400" dirty="0"/>
              <a:t> of the </a:t>
            </a:r>
            <a:r>
              <a:rPr lang="en-US" sz="1400" dirty="0" err="1"/>
              <a:t>antiinfective</a:t>
            </a:r>
            <a:r>
              <a:rPr lang="en-US" sz="1400" dirty="0"/>
              <a:t> agent: It should be active against</a:t>
            </a:r>
            <a:br>
              <a:rPr lang="en-US" sz="1400" dirty="0"/>
            </a:br>
            <a:r>
              <a:rPr lang="en-US" sz="1400" dirty="0"/>
              <a:t>the causative pathogen. This can be known by carrying the susceptibility tests or by a</a:t>
            </a:r>
            <a:br>
              <a:rPr lang="en-US" sz="1400" dirty="0"/>
            </a:br>
            <a:r>
              <a:rPr lang="en-US" sz="1400" dirty="0"/>
              <a:t>good clinical experience in treating a given syndrome that will help in suggesting a</a:t>
            </a:r>
            <a:br>
              <a:rPr lang="en-US" sz="1400" dirty="0"/>
            </a:br>
            <a:r>
              <a:rPr lang="en-US" sz="1400" dirty="0"/>
              <a:t>potential effective agent.</a:t>
            </a:r>
            <a:br>
              <a:rPr lang="en-US" sz="1400" dirty="0"/>
            </a:br>
            <a:r>
              <a:rPr lang="en-US" sz="1400" b="1" dirty="0"/>
              <a:t>b. Patient factors: </a:t>
            </a:r>
            <a:r>
              <a:rPr lang="en-US" sz="1400" dirty="0"/>
              <a:t>These factors play a very important role in the selection of a </a:t>
            </a:r>
            <a:r>
              <a:rPr lang="en-US" sz="1400" dirty="0" smtClean="0"/>
              <a:t>specific anti-infective </a:t>
            </a:r>
            <a:r>
              <a:rPr lang="en-US" sz="1400" dirty="0"/>
              <a:t>agent, determination of the appropriate drug dosage and route </a:t>
            </a:r>
            <a:r>
              <a:rPr lang="en-US" sz="1400" dirty="0" smtClean="0"/>
              <a:t>of administration</a:t>
            </a:r>
            <a:r>
              <a:rPr lang="en-US" sz="1400" dirty="0"/>
              <a:t>,...etc. Those factors include:</a:t>
            </a:r>
            <a:br>
              <a:rPr lang="en-US" sz="1400" dirty="0"/>
            </a:br>
            <a:r>
              <a:rPr lang="en-US" sz="1400" b="1" dirty="0"/>
              <a:t>  1. History of drug allergy or adverse</a:t>
            </a:r>
            <a:r>
              <a:rPr lang="en-US" sz="1400" dirty="0"/>
              <a:t/>
            </a:r>
            <a:br>
              <a:rPr lang="en-US" sz="1400" dirty="0"/>
            </a:br>
            <a:r>
              <a:rPr lang="en-US" sz="1400" b="1" dirty="0"/>
              <a:t>reactions. </a:t>
            </a:r>
            <a:r>
              <a:rPr lang="en-US" sz="1400" dirty="0"/>
              <a:t>Anaphylaxis or reactions due to immunoglobulin E (</a:t>
            </a:r>
            <a:r>
              <a:rPr lang="en-US" sz="1400" dirty="0" err="1"/>
              <a:t>IgE</a:t>
            </a:r>
            <a:r>
              <a:rPr lang="en-US" sz="1400" dirty="0"/>
              <a:t>) may be life</a:t>
            </a:r>
            <a:br>
              <a:rPr lang="en-US" sz="1400" dirty="0"/>
            </a:br>
            <a:r>
              <a:rPr lang="en-US" sz="1400" dirty="0"/>
              <a:t>threatening when taking </a:t>
            </a:r>
            <a:r>
              <a:rPr lang="en-US" sz="1400" dirty="0" err="1"/>
              <a:t>penicillins</a:t>
            </a:r>
            <a:r>
              <a:rPr lang="en-US" sz="1400" dirty="0"/>
              <a:t>. </a:t>
            </a:r>
            <a:br>
              <a:rPr lang="en-US" sz="1400" dirty="0"/>
            </a:br>
            <a:r>
              <a:rPr lang="en-US" sz="1400" b="1" dirty="0"/>
              <a:t>  2. Age: </a:t>
            </a:r>
            <a:r>
              <a:rPr lang="en-US" sz="1400" dirty="0"/>
              <a:t>A drug’s pharmacokinetic properties vary widely in patients of different age groups.</a:t>
            </a:r>
            <a:br>
              <a:rPr lang="en-US" sz="1400" dirty="0"/>
            </a:br>
            <a:r>
              <a:rPr lang="en-US" sz="1400" b="1" dirty="0"/>
              <a:t>   3. Underlying disease: </a:t>
            </a:r>
            <a:r>
              <a:rPr lang="en-US" sz="1400" dirty="0"/>
              <a:t>-A pre-existing kidney and liver disease, CNS disorder. Neuromuscular  disorders.</a:t>
            </a:r>
            <a:br>
              <a:rPr lang="en-US" sz="1400" dirty="0"/>
            </a:br>
            <a:r>
              <a:rPr lang="en-US" sz="1400" b="1" dirty="0"/>
              <a:t>  4. Immunological status: </a:t>
            </a:r>
            <a:r>
              <a:rPr lang="en-US" sz="1400" dirty="0"/>
              <a:t>Patients with impaired immune system require a bactericidal agent rather than a </a:t>
            </a:r>
            <a:r>
              <a:rPr lang="en-US" sz="1400" dirty="0" err="1"/>
              <a:t>bacteriostatic</a:t>
            </a:r>
            <a:r>
              <a:rPr lang="en-US" sz="1400" dirty="0"/>
              <a:t> one.</a:t>
            </a:r>
            <a:br>
              <a:rPr lang="en-US" sz="1400" dirty="0"/>
            </a:br>
            <a:r>
              <a:rPr lang="en-US" sz="1400" b="1" dirty="0"/>
              <a:t>  5. Pregnancy and lactation.</a:t>
            </a:r>
            <a:r>
              <a:rPr lang="en-US" sz="1400" dirty="0"/>
              <a:t/>
            </a:r>
            <a:br>
              <a:rPr lang="en-US" sz="1400" dirty="0"/>
            </a:br>
            <a:r>
              <a:rPr lang="en-US" sz="1400" b="1" dirty="0"/>
              <a:t>  6. Genetic traits.</a:t>
            </a:r>
            <a:r>
              <a:rPr lang="en-US" sz="1400" dirty="0"/>
              <a:t/>
            </a:r>
            <a:br>
              <a:rPr lang="en-US" sz="1400" dirty="0"/>
            </a:br>
            <a:r>
              <a:rPr lang="en-US" sz="1400" b="1" dirty="0"/>
              <a:t> </a:t>
            </a:r>
            <a:r>
              <a:rPr lang="en-US" sz="1400" dirty="0"/>
              <a:t/>
            </a:r>
            <a:br>
              <a:rPr lang="en-US" sz="1400" dirty="0"/>
            </a:br>
            <a:r>
              <a:rPr lang="en-US" sz="1400" b="1" dirty="0"/>
              <a:t>Combination therapy  in  special situations</a:t>
            </a:r>
            <a:r>
              <a:rPr lang="en-US" sz="1400" dirty="0"/>
              <a:t/>
            </a:r>
            <a:br>
              <a:rPr lang="en-US" sz="1400" dirty="0"/>
            </a:br>
            <a:r>
              <a:rPr lang="en-US" sz="1400" b="1" dirty="0"/>
              <a:t>- Extend the antimicrobial spectrum especially in Initial empiric therapy</a:t>
            </a:r>
            <a:r>
              <a:rPr lang="en-US" sz="1400" dirty="0"/>
              <a:t/>
            </a:r>
            <a:br>
              <a:rPr lang="en-US" sz="1400" dirty="0"/>
            </a:br>
            <a:r>
              <a:rPr lang="en-US" sz="1400" b="1" dirty="0"/>
              <a:t>-Mixed infections or severe infections: </a:t>
            </a:r>
            <a:r>
              <a:rPr lang="en-US" sz="1400" dirty="0"/>
              <a:t/>
            </a:r>
            <a:br>
              <a:rPr lang="en-US" sz="1400" dirty="0"/>
            </a:br>
            <a:r>
              <a:rPr lang="en-US" sz="1400" b="1" dirty="0"/>
              <a:t>-To prevent the emergence of resistance:</a:t>
            </a:r>
            <a:r>
              <a:rPr lang="en-US" sz="1400" dirty="0"/>
              <a:t/>
            </a:r>
            <a:br>
              <a:rPr lang="en-US" sz="1400" dirty="0"/>
            </a:br>
            <a:r>
              <a:rPr lang="en-US" sz="1400" dirty="0" smtClean="0"/>
              <a:t/>
            </a:r>
            <a:br>
              <a:rPr lang="en-US" sz="1400" dirty="0" smtClean="0"/>
            </a:br>
            <a:r>
              <a:rPr lang="en-US" sz="1400" b="1" dirty="0" smtClean="0"/>
              <a:t>Duration </a:t>
            </a:r>
            <a:r>
              <a:rPr lang="en-US" sz="1400" b="1" dirty="0"/>
              <a:t>of  therapy:</a:t>
            </a:r>
            <a:r>
              <a:rPr lang="en-US" sz="1400" dirty="0"/>
              <a:t/>
            </a:r>
            <a:br>
              <a:rPr lang="en-US" sz="1400" dirty="0"/>
            </a:br>
            <a:r>
              <a:rPr lang="en-US" sz="1400" b="1" dirty="0"/>
              <a:t>Acute cases: </a:t>
            </a:r>
            <a:r>
              <a:rPr lang="en-US" sz="1400" dirty="0"/>
              <a:t>Treatment of acute uncomplicated infections generally should continue until the patient has been a febrile and asymptomatic for at least 72 hours (minimum 5 days in most cases). Other cases as in Strep. throat (</a:t>
            </a:r>
            <a:r>
              <a:rPr lang="en-US" sz="1400" i="1" dirty="0"/>
              <a:t>Streptococcal </a:t>
            </a:r>
            <a:r>
              <a:rPr lang="en-US" sz="1400" dirty="0" err="1"/>
              <a:t>pharyngitis</a:t>
            </a:r>
            <a:r>
              <a:rPr lang="en-US" sz="1400" dirty="0"/>
              <a:t>) should be treated for 7-10 days. Some infections require a proof of eradication by culture.</a:t>
            </a:r>
            <a:br>
              <a:rPr lang="en-US" sz="1400" dirty="0"/>
            </a:br>
            <a:r>
              <a:rPr lang="en-US" sz="1400" b="1" dirty="0"/>
              <a:t> </a:t>
            </a:r>
            <a:r>
              <a:rPr lang="en-US" sz="1400" b="1" dirty="0" smtClean="0"/>
              <a:t>Chronic </a:t>
            </a:r>
            <a:r>
              <a:rPr lang="en-US" sz="1400" b="1" dirty="0"/>
              <a:t>cases: </a:t>
            </a:r>
            <a:r>
              <a:rPr lang="en-US" sz="1400" dirty="0"/>
              <a:t>Treatment of chronic infections (e.g., </a:t>
            </a:r>
            <a:r>
              <a:rPr lang="en-US" sz="1400" dirty="0" err="1"/>
              <a:t>endocarditis</a:t>
            </a:r>
            <a:r>
              <a:rPr lang="en-US" sz="1400" dirty="0"/>
              <a:t>, </a:t>
            </a:r>
            <a:r>
              <a:rPr lang="en-US" sz="1400" dirty="0" err="1"/>
              <a:t>osteomyelitis</a:t>
            </a:r>
            <a:r>
              <a:rPr lang="en-US" sz="1400" dirty="0" smtClean="0"/>
              <a:t>) may </a:t>
            </a:r>
            <a:r>
              <a:rPr lang="en-US" sz="1400" dirty="0"/>
              <a:t>require a longer duration (4 to 6weeks), with a follow-up culture </a:t>
            </a:r>
            <a:r>
              <a:rPr lang="en-US" sz="1400" dirty="0" smtClean="0"/>
              <a:t>analysis afterwards</a:t>
            </a:r>
            <a:r>
              <a:rPr lang="en-US" sz="1400" dirty="0"/>
              <a:t>.</a:t>
            </a:r>
            <a:br>
              <a:rPr lang="en-US" sz="1400" dirty="0"/>
            </a:br>
            <a:endParaRPr lang="ar-IQ"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00034" y="0"/>
            <a:ext cx="8643966" cy="1470025"/>
          </a:xfrm>
        </p:spPr>
        <p:txBody>
          <a:bodyPr>
            <a:normAutofit fontScale="90000"/>
          </a:bodyPr>
          <a:lstStyle/>
          <a:p>
            <a:pPr algn="l" rtl="0"/>
            <a:r>
              <a:rPr lang="en-US" sz="3600" b="1" dirty="0" smtClean="0"/>
              <a:t/>
            </a:r>
            <a:br>
              <a:rPr lang="en-US" sz="3600" b="1" dirty="0" smtClean="0"/>
            </a:br>
            <a:r>
              <a:rPr lang="en-US" sz="3600" b="1" dirty="0" smtClean="0"/>
              <a:t>Cell </a:t>
            </a:r>
            <a:r>
              <a:rPr lang="en-US" sz="3600" b="1" dirty="0"/>
              <a:t>wall inhibitors:</a:t>
            </a:r>
            <a:r>
              <a:rPr lang="en-US" sz="3600" dirty="0"/>
              <a:t/>
            </a:r>
            <a:br>
              <a:rPr lang="en-US" sz="3600" dirty="0"/>
            </a:br>
            <a:r>
              <a:rPr lang="en-US" sz="3600" b="1" dirty="0"/>
              <a:t>Beta </a:t>
            </a:r>
            <a:r>
              <a:rPr lang="en-US" sz="3600" b="1" dirty="0" err="1"/>
              <a:t>lactams</a:t>
            </a:r>
            <a:r>
              <a:rPr lang="en-US" sz="3600" b="1" dirty="0"/>
              <a:t> (</a:t>
            </a:r>
            <a:r>
              <a:rPr lang="en-US" sz="3600" b="1" dirty="0" err="1"/>
              <a:t>penicillins</a:t>
            </a:r>
            <a:r>
              <a:rPr lang="en-US" sz="3600" b="1" dirty="0"/>
              <a:t>  and </a:t>
            </a:r>
            <a:r>
              <a:rPr lang="en-US" sz="3600" b="1" dirty="0" err="1"/>
              <a:t>cephalosporins</a:t>
            </a:r>
            <a:r>
              <a:rPr lang="en-US" sz="3600" b="1" dirty="0"/>
              <a:t>)</a:t>
            </a:r>
            <a:r>
              <a:rPr lang="en-US" dirty="0"/>
              <a:t/>
            </a:r>
            <a:br>
              <a:rPr lang="en-US" dirty="0"/>
            </a:br>
            <a:endParaRPr lang="ar-IQ" dirty="0"/>
          </a:p>
        </p:txBody>
      </p:sp>
      <p:sp>
        <p:nvSpPr>
          <p:cNvPr id="3" name="عنوان فرعي 2"/>
          <p:cNvSpPr>
            <a:spLocks noGrp="1"/>
          </p:cNvSpPr>
          <p:nvPr>
            <p:ph type="subTitle" idx="1"/>
          </p:nvPr>
        </p:nvSpPr>
        <p:spPr>
          <a:xfrm>
            <a:off x="500034" y="1428736"/>
            <a:ext cx="8358246" cy="5072098"/>
          </a:xfrm>
        </p:spPr>
        <p:txBody>
          <a:bodyPr/>
          <a:lstStyle/>
          <a:p>
            <a:pPr rtl="0"/>
            <a:r>
              <a:rPr lang="en-US" b="1" dirty="0" err="1"/>
              <a:t>Penicillins</a:t>
            </a:r>
            <a:r>
              <a:rPr lang="en-US" b="1" dirty="0"/>
              <a:t>:</a:t>
            </a:r>
            <a:endParaRPr lang="en-US" dirty="0"/>
          </a:p>
          <a:p>
            <a:pPr algn="l" rtl="0"/>
            <a:r>
              <a:rPr lang="en-US" sz="2800" dirty="0">
                <a:solidFill>
                  <a:schemeClr val="tx1"/>
                </a:solidFill>
              </a:rPr>
              <a:t>Chemical structure: Three components: A </a:t>
            </a:r>
            <a:r>
              <a:rPr lang="en-US" sz="2800" b="1" dirty="0" err="1">
                <a:solidFill>
                  <a:schemeClr val="tx1"/>
                </a:solidFill>
              </a:rPr>
              <a:t>thiazolidine</a:t>
            </a:r>
            <a:r>
              <a:rPr lang="en-US" sz="2800" b="1" dirty="0">
                <a:solidFill>
                  <a:schemeClr val="tx1"/>
                </a:solidFill>
              </a:rPr>
              <a:t> </a:t>
            </a:r>
            <a:r>
              <a:rPr lang="en-US" sz="2800" dirty="0">
                <a:solidFill>
                  <a:schemeClr val="tx1"/>
                </a:solidFill>
              </a:rPr>
              <a:t>ring, the β</a:t>
            </a:r>
            <a:r>
              <a:rPr lang="en-US" sz="2800" b="1" dirty="0">
                <a:solidFill>
                  <a:schemeClr val="tx1"/>
                </a:solidFill>
              </a:rPr>
              <a:t>-</a:t>
            </a:r>
            <a:r>
              <a:rPr lang="en-US" sz="2800" b="1" dirty="0" err="1">
                <a:solidFill>
                  <a:schemeClr val="tx1"/>
                </a:solidFill>
              </a:rPr>
              <a:t>lactam</a:t>
            </a:r>
            <a:r>
              <a:rPr lang="en-US" sz="2800" b="1" dirty="0">
                <a:solidFill>
                  <a:schemeClr val="tx1"/>
                </a:solidFill>
              </a:rPr>
              <a:t> </a:t>
            </a:r>
            <a:r>
              <a:rPr lang="en-US" sz="2800" dirty="0" smtClean="0">
                <a:solidFill>
                  <a:schemeClr val="tx1"/>
                </a:solidFill>
              </a:rPr>
              <a:t>ring (</a:t>
            </a:r>
            <a:r>
              <a:rPr lang="en-US" sz="2000" dirty="0" smtClean="0">
                <a:solidFill>
                  <a:srgbClr val="FF0000"/>
                </a:solidFill>
              </a:rPr>
              <a:t>responsible for their activity</a:t>
            </a:r>
            <a:r>
              <a:rPr lang="en-US" sz="2800" dirty="0" smtClean="0">
                <a:solidFill>
                  <a:schemeClr val="tx1"/>
                </a:solidFill>
              </a:rPr>
              <a:t>), </a:t>
            </a:r>
            <a:r>
              <a:rPr lang="en-US" sz="2800" dirty="0">
                <a:solidFill>
                  <a:schemeClr val="tx1"/>
                </a:solidFill>
              </a:rPr>
              <a:t>and </a:t>
            </a:r>
            <a:r>
              <a:rPr lang="en-US" sz="2800" b="1" u="sng" dirty="0">
                <a:solidFill>
                  <a:schemeClr val="tx1"/>
                </a:solidFill>
              </a:rPr>
              <a:t>a side </a:t>
            </a:r>
            <a:r>
              <a:rPr lang="en-US" sz="2800" b="1" u="sng" dirty="0" smtClean="0">
                <a:solidFill>
                  <a:schemeClr val="tx1"/>
                </a:solidFill>
              </a:rPr>
              <a:t>chain  </a:t>
            </a:r>
            <a:r>
              <a:rPr lang="en-US" sz="2800" dirty="0" smtClean="0">
                <a:solidFill>
                  <a:schemeClr val="tx1"/>
                </a:solidFill>
              </a:rPr>
              <a:t> (</a:t>
            </a:r>
            <a:r>
              <a:rPr lang="en-US" sz="2000" dirty="0" smtClean="0">
                <a:solidFill>
                  <a:srgbClr val="FF0000"/>
                </a:solidFill>
              </a:rPr>
              <a:t>determines </a:t>
            </a:r>
            <a:r>
              <a:rPr lang="en-US" sz="2000" dirty="0">
                <a:solidFill>
                  <a:srgbClr val="FF0000"/>
                </a:solidFill>
              </a:rPr>
              <a:t>in large part to antibacterial spectrum and pharmacologic properties of a particular </a:t>
            </a:r>
            <a:r>
              <a:rPr lang="en-US" sz="2000" dirty="0" smtClean="0">
                <a:solidFill>
                  <a:srgbClr val="FF0000"/>
                </a:solidFill>
              </a:rPr>
              <a:t>penicillin)</a:t>
            </a:r>
          </a:p>
          <a:p>
            <a:pPr algn="l" rtl="0"/>
            <a:endParaRPr lang="en-US" sz="2800" dirty="0" smtClean="0">
              <a:solidFill>
                <a:schemeClr val="tx1"/>
              </a:solidFill>
            </a:endParaRPr>
          </a:p>
          <a:p>
            <a:pPr rtl="0"/>
            <a:endParaRPr lang="en-US" sz="2800" dirty="0">
              <a:solidFill>
                <a:schemeClr val="tx1"/>
              </a:solidFill>
            </a:endParaRPr>
          </a:p>
          <a:p>
            <a:endParaRPr lang="ar-IQ" dirty="0"/>
          </a:p>
        </p:txBody>
      </p:sp>
      <p:pic>
        <p:nvPicPr>
          <p:cNvPr id="4" name="irc_mi" descr="http://www.antibioticslist.com/images/form/benzylpenicillin.gif">
            <a:hlinkClick r:id="rId2"/>
          </p:cNvPr>
          <p:cNvPicPr/>
          <p:nvPr/>
        </p:nvPicPr>
        <p:blipFill>
          <a:blip r:embed="rId3" cstate="print"/>
          <a:srcRect/>
          <a:stretch>
            <a:fillRect/>
          </a:stretch>
        </p:blipFill>
        <p:spPr bwMode="auto">
          <a:xfrm>
            <a:off x="2928926" y="4214818"/>
            <a:ext cx="4143404" cy="221457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Autofit/>
          </a:bodyPr>
          <a:lstStyle/>
          <a:p>
            <a:pPr algn="l" rtl="0"/>
            <a:r>
              <a:rPr lang="en-US" sz="2000" b="1" dirty="0"/>
              <a:t>Classification of </a:t>
            </a:r>
            <a:r>
              <a:rPr lang="en-US" sz="2000" b="1" dirty="0" err="1"/>
              <a:t>Penicillins</a:t>
            </a:r>
            <a:r>
              <a:rPr lang="en-US" sz="2000" dirty="0"/>
              <a:t/>
            </a:r>
            <a:br>
              <a:rPr lang="en-US" sz="2000" dirty="0"/>
            </a:br>
            <a:r>
              <a:rPr lang="en-US" sz="2000" b="1" dirty="0">
                <a:solidFill>
                  <a:srgbClr val="FF0000"/>
                </a:solidFill>
              </a:rPr>
              <a:t>Natural </a:t>
            </a:r>
            <a:r>
              <a:rPr lang="en-US" sz="2000" b="1" dirty="0" err="1">
                <a:solidFill>
                  <a:srgbClr val="FF0000"/>
                </a:solidFill>
              </a:rPr>
              <a:t>Penicillins</a:t>
            </a:r>
            <a:r>
              <a:rPr lang="en-US" sz="2000" dirty="0"/>
              <a:t/>
            </a:r>
            <a:br>
              <a:rPr lang="en-US" sz="2000" dirty="0"/>
            </a:br>
            <a:r>
              <a:rPr lang="en-US" sz="2000" dirty="0"/>
              <a:t>Penicillin G (</a:t>
            </a:r>
            <a:r>
              <a:rPr lang="en-US" sz="2000" dirty="0" err="1"/>
              <a:t>benzylpenicillin</a:t>
            </a:r>
            <a:r>
              <a:rPr lang="en-US" sz="2000" dirty="0" smtClean="0"/>
              <a:t>)                       </a:t>
            </a:r>
            <a:r>
              <a:rPr lang="en-US" sz="2000" dirty="0"/>
              <a:t/>
            </a:r>
            <a:br>
              <a:rPr lang="en-US" sz="2000" dirty="0"/>
            </a:br>
            <a:r>
              <a:rPr lang="en-US" sz="2000" dirty="0"/>
              <a:t>Penicillin G </a:t>
            </a:r>
            <a:r>
              <a:rPr lang="en-US" sz="2000" dirty="0" err="1"/>
              <a:t>benzathine</a:t>
            </a:r>
            <a:r>
              <a:rPr lang="en-US" sz="2000" dirty="0" smtClean="0"/>
              <a:t>,</a:t>
            </a:r>
            <a:br>
              <a:rPr lang="en-US" sz="2000" dirty="0" smtClean="0"/>
            </a:br>
            <a:r>
              <a:rPr lang="en-US" sz="2000" dirty="0" smtClean="0"/>
              <a:t> </a:t>
            </a:r>
            <a:r>
              <a:rPr lang="en-US" sz="2000" dirty="0" err="1"/>
              <a:t>phenoxymethyl</a:t>
            </a:r>
            <a:r>
              <a:rPr lang="en-US" sz="2000" dirty="0"/>
              <a:t> penicillin)</a:t>
            </a:r>
            <a:br>
              <a:rPr lang="en-US" sz="2000" dirty="0"/>
            </a:br>
            <a:r>
              <a:rPr lang="en-US" sz="2000" b="1" dirty="0"/>
              <a:t> </a:t>
            </a:r>
            <a:r>
              <a:rPr lang="en-US" sz="2000" dirty="0"/>
              <a:t/>
            </a:r>
            <a:br>
              <a:rPr lang="en-US" sz="2000" dirty="0"/>
            </a:br>
            <a:r>
              <a:rPr lang="en-US" sz="2000" b="1" dirty="0" err="1">
                <a:solidFill>
                  <a:srgbClr val="FF0000"/>
                </a:solidFill>
              </a:rPr>
              <a:t>Penicillinase</a:t>
            </a:r>
            <a:r>
              <a:rPr lang="en-US" sz="2000" b="1" dirty="0">
                <a:solidFill>
                  <a:srgbClr val="FF0000"/>
                </a:solidFill>
              </a:rPr>
              <a:t>-Resistant </a:t>
            </a:r>
            <a:r>
              <a:rPr lang="en-US" sz="2000" b="1" dirty="0" err="1">
                <a:solidFill>
                  <a:srgbClr val="FF0000"/>
                </a:solidFill>
              </a:rPr>
              <a:t>Penicillins</a:t>
            </a:r>
            <a:r>
              <a:rPr lang="en-US" sz="2000" dirty="0"/>
              <a:t/>
            </a:r>
            <a:br>
              <a:rPr lang="en-US" sz="2000" dirty="0"/>
            </a:br>
            <a:r>
              <a:rPr lang="en-US" sz="2000" dirty="0" err="1"/>
              <a:t>Methicillin</a:t>
            </a:r>
            <a:r>
              <a:rPr lang="en-US" sz="2000" dirty="0"/>
              <a:t>, </a:t>
            </a:r>
            <a:r>
              <a:rPr lang="en-US" sz="2000" dirty="0" err="1"/>
              <a:t>Cloxacillin</a:t>
            </a:r>
            <a:r>
              <a:rPr lang="en-US" sz="2000" dirty="0"/>
              <a:t>, </a:t>
            </a:r>
            <a:r>
              <a:rPr lang="en-US" sz="2000" dirty="0" err="1"/>
              <a:t>Oxacillin</a:t>
            </a:r>
            <a:r>
              <a:rPr lang="en-US" sz="2000" dirty="0"/>
              <a:t>, </a:t>
            </a:r>
            <a:r>
              <a:rPr lang="en-US" sz="2000" dirty="0" err="1"/>
              <a:t>Nafcillin</a:t>
            </a:r>
            <a:r>
              <a:rPr lang="en-US" sz="2000" dirty="0"/>
              <a:t>, </a:t>
            </a:r>
            <a:r>
              <a:rPr lang="en-US" sz="2000" dirty="0" err="1"/>
              <a:t>Dicloxacillin</a:t>
            </a:r>
            <a:r>
              <a:rPr lang="en-US" sz="2000" dirty="0"/>
              <a:t/>
            </a:r>
            <a:br>
              <a:rPr lang="en-US" sz="2000" dirty="0"/>
            </a:br>
            <a:r>
              <a:rPr lang="en-US" sz="2000" b="1" dirty="0"/>
              <a:t> </a:t>
            </a:r>
            <a:r>
              <a:rPr lang="en-US" sz="2000" dirty="0"/>
              <a:t/>
            </a:r>
            <a:br>
              <a:rPr lang="en-US" sz="2000" dirty="0"/>
            </a:br>
            <a:r>
              <a:rPr lang="en-US" sz="2000" b="1" dirty="0">
                <a:solidFill>
                  <a:srgbClr val="FF0000"/>
                </a:solidFill>
              </a:rPr>
              <a:t>Extended-Spectrum </a:t>
            </a:r>
            <a:r>
              <a:rPr lang="en-US" sz="2000" b="1" dirty="0" err="1">
                <a:solidFill>
                  <a:srgbClr val="FF0000"/>
                </a:solidFill>
              </a:rPr>
              <a:t>Penicillins</a:t>
            </a:r>
            <a:r>
              <a:rPr lang="en-US" sz="2000" dirty="0"/>
              <a:t/>
            </a:r>
            <a:br>
              <a:rPr lang="en-US" sz="2000" dirty="0"/>
            </a:br>
            <a:r>
              <a:rPr lang="en-US" sz="2000" dirty="0" err="1"/>
              <a:t>Ampicillin</a:t>
            </a:r>
            <a:r>
              <a:rPr lang="en-US" sz="2000" dirty="0"/>
              <a:t> , Amoxicillin, </a:t>
            </a:r>
            <a:br>
              <a:rPr lang="en-US" sz="2000" dirty="0"/>
            </a:br>
            <a:r>
              <a:rPr lang="en-US" sz="2000" b="1" dirty="0"/>
              <a:t> </a:t>
            </a:r>
            <a:r>
              <a:rPr lang="en-US" sz="2000" dirty="0"/>
              <a:t/>
            </a:r>
            <a:br>
              <a:rPr lang="en-US" sz="2000" dirty="0"/>
            </a:br>
            <a:r>
              <a:rPr lang="en-US" sz="2000" b="1" dirty="0">
                <a:solidFill>
                  <a:srgbClr val="FF0000"/>
                </a:solidFill>
              </a:rPr>
              <a:t>Anti-</a:t>
            </a:r>
            <a:r>
              <a:rPr lang="en-US" sz="2000" b="1" dirty="0" err="1">
                <a:solidFill>
                  <a:srgbClr val="FF0000"/>
                </a:solidFill>
              </a:rPr>
              <a:t>Pseudomonal</a:t>
            </a:r>
            <a:r>
              <a:rPr lang="en-US" sz="2000" b="1" dirty="0">
                <a:solidFill>
                  <a:srgbClr val="FF0000"/>
                </a:solidFill>
              </a:rPr>
              <a:t> </a:t>
            </a:r>
            <a:r>
              <a:rPr lang="en-US" sz="2000" b="1" dirty="0" err="1" smtClean="0">
                <a:solidFill>
                  <a:srgbClr val="FF0000"/>
                </a:solidFill>
              </a:rPr>
              <a:t>Pencillins</a:t>
            </a:r>
            <a:r>
              <a:rPr lang="en-US" sz="2000" b="1" dirty="0" smtClean="0">
                <a:solidFill>
                  <a:srgbClr val="FF0000"/>
                </a:solidFill>
              </a:rPr>
              <a:t> </a:t>
            </a:r>
            <a:r>
              <a:rPr lang="en-US" sz="2000" dirty="0"/>
              <a:t/>
            </a:r>
            <a:br>
              <a:rPr lang="en-US" sz="2000" dirty="0"/>
            </a:br>
            <a:r>
              <a:rPr lang="en-US" sz="2000" dirty="0" err="1"/>
              <a:t>Carbenicillin</a:t>
            </a:r>
            <a:r>
              <a:rPr lang="en-US" sz="2000" dirty="0"/>
              <a:t>, </a:t>
            </a:r>
            <a:r>
              <a:rPr lang="en-US" sz="2000" dirty="0" err="1"/>
              <a:t>Ticarcillin</a:t>
            </a:r>
            <a:r>
              <a:rPr lang="en-US" sz="2000" dirty="0"/>
              <a:t>, </a:t>
            </a:r>
            <a:r>
              <a:rPr lang="en-US" sz="2000" dirty="0" err="1"/>
              <a:t>Piperacillin</a:t>
            </a:r>
            <a:r>
              <a:rPr lang="en-US" sz="2000" dirty="0"/>
              <a:t/>
            </a:r>
            <a:br>
              <a:rPr lang="en-US" sz="2000" dirty="0"/>
            </a:br>
            <a:r>
              <a:rPr lang="en-US" sz="2000" b="1" dirty="0"/>
              <a:t> </a:t>
            </a:r>
            <a:r>
              <a:rPr lang="en-US" sz="2000" dirty="0"/>
              <a:t/>
            </a:r>
            <a:br>
              <a:rPr lang="en-US" sz="2000" dirty="0"/>
            </a:br>
            <a:r>
              <a:rPr lang="en-US" sz="2000" b="1" dirty="0">
                <a:solidFill>
                  <a:srgbClr val="FF0000"/>
                </a:solidFill>
              </a:rPr>
              <a:t>ß-</a:t>
            </a:r>
            <a:r>
              <a:rPr lang="en-US" sz="2000" b="1" dirty="0" err="1">
                <a:solidFill>
                  <a:srgbClr val="FF0000"/>
                </a:solidFill>
              </a:rPr>
              <a:t>Lactamase</a:t>
            </a:r>
            <a:r>
              <a:rPr lang="en-US" sz="2000" b="1" dirty="0">
                <a:solidFill>
                  <a:srgbClr val="FF0000"/>
                </a:solidFill>
              </a:rPr>
              <a:t> Combinations</a:t>
            </a:r>
            <a:r>
              <a:rPr lang="en-US" sz="2000" dirty="0"/>
              <a:t/>
            </a:r>
            <a:br>
              <a:rPr lang="en-US" sz="2000" dirty="0"/>
            </a:br>
            <a:r>
              <a:rPr lang="en-US" sz="2000" dirty="0" err="1"/>
              <a:t>Ampicillin</a:t>
            </a:r>
            <a:r>
              <a:rPr lang="en-US" sz="2000" dirty="0"/>
              <a:t>- </a:t>
            </a:r>
            <a:r>
              <a:rPr lang="en-US" sz="2000" dirty="0" err="1"/>
              <a:t>Cloxacillin</a:t>
            </a:r>
            <a:r>
              <a:rPr lang="en-US" sz="2000" b="1" dirty="0"/>
              <a:t> </a:t>
            </a:r>
            <a:r>
              <a:rPr lang="en-US" sz="2000" dirty="0"/>
              <a:t/>
            </a:r>
            <a:br>
              <a:rPr lang="en-US" sz="2000" dirty="0"/>
            </a:br>
            <a:r>
              <a:rPr lang="en-US" sz="2000" dirty="0" err="1"/>
              <a:t>Amoxillin-clavulanic</a:t>
            </a:r>
            <a:r>
              <a:rPr lang="en-US" sz="2000" dirty="0"/>
              <a:t> acid,</a:t>
            </a:r>
            <a:br>
              <a:rPr lang="en-US" sz="2000" dirty="0"/>
            </a:br>
            <a:r>
              <a:rPr lang="en-US" sz="2000" dirty="0"/>
              <a:t> </a:t>
            </a:r>
            <a:r>
              <a:rPr lang="en-US" sz="2000" dirty="0" err="1"/>
              <a:t>Ampicillin-sulbactam</a:t>
            </a:r>
            <a:r>
              <a:rPr lang="en-US" sz="2000" dirty="0"/>
              <a:t>, </a:t>
            </a:r>
            <a:r>
              <a:rPr lang="en-US" sz="2000" i="1" dirty="0"/>
              <a:t/>
            </a:r>
            <a:br>
              <a:rPr lang="en-US" sz="2000" i="1" dirty="0"/>
            </a:br>
            <a:r>
              <a:rPr lang="en-US" sz="2000" dirty="0" err="1"/>
              <a:t>Ticarcillin-clavulanic</a:t>
            </a:r>
            <a:r>
              <a:rPr lang="en-US" sz="2000" dirty="0"/>
              <a:t> acid</a:t>
            </a:r>
            <a:br>
              <a:rPr lang="en-US" sz="2000" dirty="0"/>
            </a:br>
            <a:endParaRPr lang="ar-IQ" sz="2000" dirty="0"/>
          </a:p>
        </p:txBody>
      </p:sp>
      <p:pic>
        <p:nvPicPr>
          <p:cNvPr id="4" name="صورة 3" descr="http://www.b2btrade.biz/images/img5010a898d7fae.jpg"/>
          <p:cNvPicPr/>
          <p:nvPr/>
        </p:nvPicPr>
        <p:blipFill>
          <a:blip r:embed="rId3" cstate="print"/>
          <a:srcRect/>
          <a:stretch>
            <a:fillRect/>
          </a:stretch>
        </p:blipFill>
        <p:spPr bwMode="auto">
          <a:xfrm>
            <a:off x="6324594" y="0"/>
            <a:ext cx="2819406" cy="2662244"/>
          </a:xfrm>
          <a:prstGeom prst="rect">
            <a:avLst/>
          </a:prstGeom>
          <a:noFill/>
          <a:ln w="9525">
            <a:noFill/>
            <a:miter lim="800000"/>
            <a:headEnd/>
            <a:tailEnd/>
          </a:ln>
        </p:spPr>
      </p:pic>
      <p:pic>
        <p:nvPicPr>
          <p:cNvPr id="5" name="Picture 2" descr="C:\Users\Media\Desktop\benzathine-penicillin-for-injection-4mega.jpg"/>
          <p:cNvPicPr>
            <a:picLocks noChangeAspect="1" noChangeArrowheads="1"/>
          </p:cNvPicPr>
          <p:nvPr/>
        </p:nvPicPr>
        <p:blipFill>
          <a:blip r:embed="rId4" cstate="print"/>
          <a:srcRect/>
          <a:stretch>
            <a:fillRect/>
          </a:stretch>
        </p:blipFill>
        <p:spPr bwMode="auto">
          <a:xfrm>
            <a:off x="4143372" y="357166"/>
            <a:ext cx="1876425" cy="1438275"/>
          </a:xfrm>
          <a:prstGeom prst="rect">
            <a:avLst/>
          </a:prstGeom>
          <a:noFill/>
        </p:spPr>
      </p:pic>
      <p:pic>
        <p:nvPicPr>
          <p:cNvPr id="6" name="صورة 5" descr="C:\Users\Media\AppData\Local\Microsoft\Windows\Temporary Internet Files\Content.Word\cloxacillin-10g-300x300.png"/>
          <p:cNvPicPr/>
          <p:nvPr/>
        </p:nvPicPr>
        <p:blipFill>
          <a:blip r:embed="rId5" cstate="print"/>
          <a:srcRect/>
          <a:stretch>
            <a:fillRect/>
          </a:stretch>
        </p:blipFill>
        <p:spPr bwMode="auto">
          <a:xfrm>
            <a:off x="5143504" y="2714620"/>
            <a:ext cx="1060452" cy="206693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143372" y="2643182"/>
            <a:ext cx="938231" cy="2163769"/>
          </a:xfrm>
          <a:prstGeom prst="rect">
            <a:avLst/>
          </a:prstGeom>
          <a:noFill/>
          <a:ln w="9525">
            <a:noFill/>
            <a:miter lim="800000"/>
            <a:headEnd/>
            <a:tailEnd/>
          </a:ln>
          <a:effectLst/>
        </p:spPr>
      </p:pic>
      <p:pic>
        <p:nvPicPr>
          <p:cNvPr id="9" name="صورة 8" descr="CB-01 25g"/>
          <p:cNvPicPr/>
          <p:nvPr/>
        </p:nvPicPr>
        <p:blipFill>
          <a:blip r:embed="rId7" cstate="print"/>
          <a:srcRect/>
          <a:stretch>
            <a:fillRect/>
          </a:stretch>
        </p:blipFill>
        <p:spPr bwMode="auto">
          <a:xfrm>
            <a:off x="6786578" y="4724400"/>
            <a:ext cx="2099733" cy="2133600"/>
          </a:xfrm>
          <a:prstGeom prst="rect">
            <a:avLst/>
          </a:prstGeom>
          <a:noFill/>
          <a:ln w="9525">
            <a:noFill/>
            <a:miter lim="800000"/>
            <a:headEnd/>
            <a:tailEnd/>
          </a:ln>
        </p:spPr>
      </p:pic>
      <p:pic>
        <p:nvPicPr>
          <p:cNvPr id="10" name="صورة 9" descr="TC-25"/>
          <p:cNvPicPr/>
          <p:nvPr/>
        </p:nvPicPr>
        <p:blipFill>
          <a:blip r:embed="rId8" cstate="print"/>
          <a:srcRect/>
          <a:stretch>
            <a:fillRect/>
          </a:stretch>
        </p:blipFill>
        <p:spPr bwMode="auto">
          <a:xfrm>
            <a:off x="5000628" y="4714884"/>
            <a:ext cx="1714512" cy="2143116"/>
          </a:xfrm>
          <a:prstGeom prst="rect">
            <a:avLst/>
          </a:prstGeom>
          <a:noFill/>
          <a:ln w="9525">
            <a:noFill/>
            <a:miter lim="800000"/>
            <a:headEnd/>
            <a:tailEnd/>
          </a:ln>
        </p:spPr>
      </p:pic>
      <p:pic>
        <p:nvPicPr>
          <p:cNvPr id="11" name="صورة 10" descr="ampiclox_500mg_cap_glaxo_simith_kline_branded"/>
          <p:cNvPicPr/>
          <p:nvPr/>
        </p:nvPicPr>
        <p:blipFill>
          <a:blip r:embed="rId9" cstate="print"/>
          <a:srcRect/>
          <a:stretch>
            <a:fillRect/>
          </a:stretch>
        </p:blipFill>
        <p:spPr bwMode="auto">
          <a:xfrm>
            <a:off x="6500826" y="2786058"/>
            <a:ext cx="1860550" cy="1612477"/>
          </a:xfrm>
          <a:prstGeom prst="rect">
            <a:avLst/>
          </a:prstGeom>
          <a:noFill/>
          <a:ln w="9525">
            <a:noFill/>
            <a:miter lim="800000"/>
            <a:headEnd/>
            <a:tailEnd/>
          </a:ln>
        </p:spPr>
      </p:pic>
      <p:pic>
        <p:nvPicPr>
          <p:cNvPr id="13" name="صورة 12" descr="14"/>
          <p:cNvPicPr/>
          <p:nvPr/>
        </p:nvPicPr>
        <p:blipFill>
          <a:blip r:embed="rId10" cstate="print"/>
          <a:srcRect/>
          <a:stretch>
            <a:fillRect/>
          </a:stretch>
        </p:blipFill>
        <p:spPr bwMode="auto">
          <a:xfrm>
            <a:off x="3428992" y="4857760"/>
            <a:ext cx="1531938" cy="200024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69072"/>
          </a:xfrm>
        </p:spPr>
        <p:txBody>
          <a:bodyPr>
            <a:noAutofit/>
          </a:bodyPr>
          <a:lstStyle/>
          <a:p>
            <a:pPr algn="l" rtl="0"/>
            <a:r>
              <a:rPr lang="en-US" sz="1600" b="1" dirty="0"/>
              <a:t>Natural </a:t>
            </a:r>
            <a:r>
              <a:rPr lang="en-US" sz="1600" b="1" dirty="0" err="1"/>
              <a:t>penicillins</a:t>
            </a:r>
            <a:r>
              <a:rPr lang="en-US" sz="1600" b="1" dirty="0"/>
              <a:t>: </a:t>
            </a:r>
            <a:r>
              <a:rPr lang="en-US" sz="1600" dirty="0"/>
              <a:t/>
            </a:r>
            <a:br>
              <a:rPr lang="en-US" sz="1600" dirty="0"/>
            </a:br>
            <a:r>
              <a:rPr lang="en-US" sz="1600" b="1" dirty="0" err="1">
                <a:solidFill>
                  <a:srgbClr val="FF0000"/>
                </a:solidFill>
              </a:rPr>
              <a:t>Benzylpenicillin</a:t>
            </a:r>
            <a:r>
              <a:rPr lang="en-US" sz="1600" b="1" dirty="0">
                <a:solidFill>
                  <a:srgbClr val="FF0000"/>
                </a:solidFill>
              </a:rPr>
              <a:t>  &amp; </a:t>
            </a:r>
            <a:r>
              <a:rPr lang="en-US" sz="1600" b="1" dirty="0" err="1">
                <a:solidFill>
                  <a:srgbClr val="FF0000"/>
                </a:solidFill>
              </a:rPr>
              <a:t>Phenoxymethyl</a:t>
            </a:r>
            <a:r>
              <a:rPr lang="en-US" sz="1600" b="1" dirty="0">
                <a:solidFill>
                  <a:srgbClr val="FF0000"/>
                </a:solidFill>
              </a:rPr>
              <a:t> penicillin</a:t>
            </a:r>
            <a:r>
              <a:rPr lang="en-US" sz="1600" dirty="0"/>
              <a:t/>
            </a:r>
            <a:br>
              <a:rPr lang="en-US" sz="1600" dirty="0"/>
            </a:br>
            <a:r>
              <a:rPr lang="en-US" sz="1600" dirty="0"/>
              <a:t>These two are known as the natural </a:t>
            </a:r>
            <a:r>
              <a:rPr lang="en-US" sz="1600" dirty="0" err="1"/>
              <a:t>penicillins</a:t>
            </a:r>
            <a:r>
              <a:rPr lang="en-US" sz="1600" dirty="0"/>
              <a:t>. They are the first two </a:t>
            </a:r>
            <a:r>
              <a:rPr lang="en-US" sz="1600" dirty="0" err="1"/>
              <a:t>penicillins</a:t>
            </a:r>
            <a:r>
              <a:rPr lang="en-US" sz="1600" dirty="0"/>
              <a:t> that were discovered and are still in use. Natural </a:t>
            </a:r>
            <a:r>
              <a:rPr lang="en-US" sz="1600" dirty="0" err="1"/>
              <a:t>penicillins</a:t>
            </a:r>
            <a:r>
              <a:rPr lang="en-US" sz="1600" dirty="0"/>
              <a:t> are narrow spectrum antibiotics and are only active against facultative gram-positive </a:t>
            </a:r>
            <a:r>
              <a:rPr lang="en-US" sz="1600" dirty="0" err="1"/>
              <a:t>cocci</a:t>
            </a:r>
            <a:r>
              <a:rPr lang="en-US" sz="1600" dirty="0"/>
              <a:t>, rods and gram-negative </a:t>
            </a:r>
            <a:r>
              <a:rPr lang="en-US" sz="1600" dirty="0" err="1"/>
              <a:t>cocci</a:t>
            </a:r>
            <a:r>
              <a:rPr lang="en-US" sz="1600" dirty="0"/>
              <a:t>. Several</a:t>
            </a:r>
            <a:br>
              <a:rPr lang="en-US" sz="1600" dirty="0"/>
            </a:br>
            <a:r>
              <a:rPr lang="en-US" sz="1600" dirty="0"/>
              <a:t>anaerobic gram-negative rods are sensitive to penicillin, with the notable exception of</a:t>
            </a:r>
            <a:br>
              <a:rPr lang="en-US" sz="1600" dirty="0"/>
            </a:br>
            <a:r>
              <a:rPr lang="en-US" sz="1600" i="1" dirty="0" err="1"/>
              <a:t>Bacteroides</a:t>
            </a:r>
            <a:r>
              <a:rPr lang="en-US" sz="1600" i="1" dirty="0"/>
              <a:t> </a:t>
            </a:r>
            <a:r>
              <a:rPr lang="en-US" sz="1600" i="1" dirty="0" err="1"/>
              <a:t>fragilis</a:t>
            </a:r>
            <a:r>
              <a:rPr lang="en-US" sz="1600" dirty="0"/>
              <a:t>.</a:t>
            </a:r>
            <a:br>
              <a:rPr lang="en-US" sz="1600" dirty="0"/>
            </a:br>
            <a:r>
              <a:rPr lang="en-US" sz="1600" b="1" dirty="0"/>
              <a:t> </a:t>
            </a:r>
            <a:r>
              <a:rPr lang="en-US" sz="1600" dirty="0"/>
              <a:t/>
            </a:r>
            <a:br>
              <a:rPr lang="en-US" sz="1600" dirty="0"/>
            </a:br>
            <a:r>
              <a:rPr lang="en-US" sz="1600" b="1" dirty="0">
                <a:solidFill>
                  <a:srgbClr val="FF0000"/>
                </a:solidFill>
              </a:rPr>
              <a:t>Benzyl penicillin </a:t>
            </a:r>
            <a:r>
              <a:rPr lang="en-US" sz="1600" dirty="0"/>
              <a:t/>
            </a:r>
            <a:br>
              <a:rPr lang="en-US" sz="1600" dirty="0"/>
            </a:br>
            <a:r>
              <a:rPr lang="en-US" sz="1600" dirty="0"/>
              <a:t>is the drug of choice in streptococcal, pneumococcal, </a:t>
            </a:r>
            <a:r>
              <a:rPr lang="en-US" sz="1600" dirty="0" err="1"/>
              <a:t>gonococcal</a:t>
            </a:r>
            <a:r>
              <a:rPr lang="en-US" sz="1600" dirty="0"/>
              <a:t>, and </a:t>
            </a:r>
            <a:r>
              <a:rPr lang="en-US" sz="1600" dirty="0" err="1"/>
              <a:t>eningococcal</a:t>
            </a:r>
            <a:r>
              <a:rPr lang="en-US" sz="1600" dirty="0"/>
              <a:t> infections.</a:t>
            </a:r>
            <a:br>
              <a:rPr lang="en-US" sz="1600" dirty="0"/>
            </a:br>
            <a:r>
              <a:rPr lang="en-US" sz="1600" dirty="0"/>
              <a:t> It is also used in anthrax, diphtheria, gas gangrene, </a:t>
            </a:r>
            <a:r>
              <a:rPr lang="en-US" sz="1600" dirty="0" err="1"/>
              <a:t>leptospirosis</a:t>
            </a:r>
            <a:r>
              <a:rPr lang="en-US" sz="1600" dirty="0"/>
              <a:t>, syphilis, tetanus, yaws, and in the treatment of </a:t>
            </a:r>
            <a:r>
              <a:rPr lang="en-US" sz="1600" dirty="0" err="1"/>
              <a:t>lyme</a:t>
            </a:r>
            <a:r>
              <a:rPr lang="en-US" sz="1600" dirty="0"/>
              <a:t> disease in children. </a:t>
            </a:r>
            <a:br>
              <a:rPr lang="en-US" sz="1600" dirty="0"/>
            </a:br>
            <a:r>
              <a:rPr lang="en-US" sz="1600" dirty="0"/>
              <a:t>It is inactivated by the gastric fluids, and absorption from the gut is low; therefore it is  given by injection.</a:t>
            </a:r>
            <a:br>
              <a:rPr lang="en-US" sz="1600" dirty="0"/>
            </a:br>
            <a:r>
              <a:rPr lang="en-US" sz="1600" dirty="0"/>
              <a:t>In addition to the use of Pen. G as sodium or potassium salts (soluble Pen. G), it is also available in two other salts that are commonly used. They are: </a:t>
            </a:r>
            <a:br>
              <a:rPr lang="en-US" sz="1600" dirty="0"/>
            </a:br>
            <a:r>
              <a:rPr lang="en-US" sz="1600" dirty="0"/>
              <a:t>a- </a:t>
            </a:r>
            <a:r>
              <a:rPr lang="en-US" sz="1600" b="1" dirty="0">
                <a:solidFill>
                  <a:srgbClr val="FF0000"/>
                </a:solidFill>
              </a:rPr>
              <a:t>Procaine penicillin</a:t>
            </a:r>
            <a:r>
              <a:rPr lang="en-US" sz="1600" dirty="0"/>
              <a:t>: a sparingly soluble salt of </a:t>
            </a:r>
            <a:r>
              <a:rPr lang="en-US" sz="1600" dirty="0" err="1"/>
              <a:t>benzylpenicillin</a:t>
            </a:r>
            <a:r>
              <a:rPr lang="en-US" sz="1600" dirty="0"/>
              <a:t>. It is used in intramuscular</a:t>
            </a:r>
            <a:br>
              <a:rPr lang="en-US" sz="1600" dirty="0"/>
            </a:br>
            <a:r>
              <a:rPr lang="en-US" sz="1600" dirty="0"/>
              <a:t>depot preparations that provide therapeutic tissue concentrations for up to  24 hrs. It is the preferred choice for the treatment of syphilis, but </a:t>
            </a:r>
            <a:r>
              <a:rPr lang="en-US" sz="1600" dirty="0" err="1"/>
              <a:t>neurosyphilis</a:t>
            </a:r>
            <a:r>
              <a:rPr lang="en-US" sz="1600" dirty="0"/>
              <a:t> requires special consideration.</a:t>
            </a:r>
            <a:br>
              <a:rPr lang="en-US" sz="1600" dirty="0"/>
            </a:br>
            <a:r>
              <a:rPr lang="en-US" sz="1600" dirty="0"/>
              <a:t>b- </a:t>
            </a:r>
            <a:r>
              <a:rPr lang="en-US" sz="1600" b="1" dirty="0" err="1">
                <a:solidFill>
                  <a:srgbClr val="FF0000"/>
                </a:solidFill>
              </a:rPr>
              <a:t>Benzathine</a:t>
            </a:r>
            <a:r>
              <a:rPr lang="en-US" sz="1600" b="1" dirty="0">
                <a:solidFill>
                  <a:srgbClr val="FF0000"/>
                </a:solidFill>
              </a:rPr>
              <a:t> penicillin</a:t>
            </a:r>
            <a:r>
              <a:rPr lang="en-US" sz="1600" i="1" dirty="0"/>
              <a:t>: </a:t>
            </a:r>
            <a:r>
              <a:rPr lang="en-US" sz="1600" dirty="0"/>
              <a:t>a </a:t>
            </a:r>
            <a:r>
              <a:rPr lang="en-US" sz="1600" dirty="0" err="1"/>
              <a:t>benzylpenicillin</a:t>
            </a:r>
            <a:r>
              <a:rPr lang="en-US" sz="1600" dirty="0"/>
              <a:t> salt with a very low solubility, giving a prolonged action after intramuscular injection. Its duration of action is 20 days.</a:t>
            </a:r>
            <a:br>
              <a:rPr lang="en-US" sz="1600" dirty="0"/>
            </a:br>
            <a:r>
              <a:rPr lang="en-US" sz="1600" b="1" dirty="0"/>
              <a:t> </a:t>
            </a:r>
            <a:r>
              <a:rPr lang="en-US" sz="1600" dirty="0"/>
              <a:t/>
            </a:r>
            <a:br>
              <a:rPr lang="en-US" sz="1600" dirty="0"/>
            </a:br>
            <a:r>
              <a:rPr lang="en-US" sz="1600" b="1" dirty="0" err="1">
                <a:solidFill>
                  <a:srgbClr val="FF0000"/>
                </a:solidFill>
              </a:rPr>
              <a:t>Phenoxymethyl</a:t>
            </a:r>
            <a:r>
              <a:rPr lang="en-US" sz="1600" b="1" dirty="0">
                <a:solidFill>
                  <a:srgbClr val="FF0000"/>
                </a:solidFill>
              </a:rPr>
              <a:t> penicillin </a:t>
            </a:r>
            <a:r>
              <a:rPr lang="en-US" sz="1600" dirty="0">
                <a:solidFill>
                  <a:srgbClr val="FF0000"/>
                </a:solidFill>
              </a:rPr>
              <a:t>(Pen. V)</a:t>
            </a:r>
            <a:r>
              <a:rPr lang="en-US" sz="1600" dirty="0"/>
              <a:t/>
            </a:r>
            <a:br>
              <a:rPr lang="en-US" sz="1600" dirty="0"/>
            </a:br>
            <a:r>
              <a:rPr lang="en-US" sz="1600" dirty="0"/>
              <a:t> Has a similar antibacterial spectrum as Pen. G, but it is less active. It is gastric acid stable</a:t>
            </a:r>
            <a:br>
              <a:rPr lang="en-US" sz="1600" dirty="0"/>
            </a:br>
            <a:r>
              <a:rPr lang="en-US" sz="1600" dirty="0"/>
              <a:t>so it is suitable for oral administration. It should not be used for serious infections because absorption can be unpredictable and plasma concentrations are variable.</a:t>
            </a:r>
            <a:br>
              <a:rPr lang="en-US" sz="1600" dirty="0"/>
            </a:br>
            <a:endParaRPr lang="ar-IQ"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69072"/>
          </a:xfrm>
        </p:spPr>
        <p:txBody>
          <a:bodyPr>
            <a:normAutofit/>
          </a:bodyPr>
          <a:lstStyle/>
          <a:p>
            <a:pPr algn="l" rtl="0"/>
            <a:r>
              <a:rPr lang="en-US" sz="1600" b="1" dirty="0"/>
              <a:t>Indications:</a:t>
            </a:r>
            <a:r>
              <a:rPr lang="en-US" sz="1600" dirty="0"/>
              <a:t/>
            </a:r>
            <a:br>
              <a:rPr lang="en-US" sz="1600" dirty="0"/>
            </a:br>
            <a:r>
              <a:rPr lang="en-US" sz="1600" b="1" dirty="0" err="1">
                <a:solidFill>
                  <a:srgbClr val="FF0000"/>
                </a:solidFill>
              </a:rPr>
              <a:t>Benzylpenicillin</a:t>
            </a:r>
            <a:r>
              <a:rPr lang="en-US" sz="1600" b="1" dirty="0"/>
              <a:t> </a:t>
            </a:r>
            <a:r>
              <a:rPr lang="en-US" sz="1600" dirty="0"/>
              <a:t>   mainly indicated for the treatment for: </a:t>
            </a:r>
            <a:br>
              <a:rPr lang="en-US" sz="1600" dirty="0"/>
            </a:br>
            <a:r>
              <a:rPr lang="en-US" sz="1600" dirty="0"/>
              <a:t>throat infections</a:t>
            </a:r>
            <a:br>
              <a:rPr lang="en-US" sz="1600" dirty="0"/>
            </a:br>
            <a:r>
              <a:rPr lang="en-US" sz="1600" dirty="0"/>
              <a:t> </a:t>
            </a:r>
            <a:r>
              <a:rPr lang="en-US" sz="1600" dirty="0" err="1"/>
              <a:t>otitis</a:t>
            </a:r>
            <a:r>
              <a:rPr lang="en-US" sz="1600" dirty="0"/>
              <a:t> media,</a:t>
            </a:r>
            <a:br>
              <a:rPr lang="en-US" sz="1600" dirty="0"/>
            </a:br>
            <a:r>
              <a:rPr lang="en-US" sz="1600" dirty="0"/>
              <a:t>streptococcal </a:t>
            </a:r>
            <a:r>
              <a:rPr lang="en-US" sz="1600" dirty="0" err="1"/>
              <a:t>endocarditis</a:t>
            </a:r>
            <a:r>
              <a:rPr lang="en-US" sz="1600" dirty="0"/>
              <a:t/>
            </a:r>
            <a:br>
              <a:rPr lang="en-US" sz="1600" dirty="0"/>
            </a:br>
            <a:r>
              <a:rPr lang="en-US" sz="1600" dirty="0"/>
              <a:t> meningococcal and pneumococcal meningitis (if caused by susceptible microorganism) </a:t>
            </a:r>
            <a:r>
              <a:rPr lang="en-US" sz="1600" dirty="0" smtClean="0"/>
              <a:t/>
            </a:r>
            <a:br>
              <a:rPr lang="en-US" sz="1600" dirty="0" smtClean="0"/>
            </a:br>
            <a:r>
              <a:rPr lang="en-US" sz="1600" dirty="0" smtClean="0"/>
              <a:t>prophylactic </a:t>
            </a:r>
            <a:r>
              <a:rPr lang="en-US" sz="1600" dirty="0"/>
              <a:t>agent after limb amputation. </a:t>
            </a:r>
            <a:br>
              <a:rPr lang="en-US" sz="1600" dirty="0"/>
            </a:br>
            <a:r>
              <a:rPr lang="en-US" sz="1600" dirty="0"/>
              <a:t>Also it is used in combination with other agents if more than one organism are suspected.</a:t>
            </a:r>
            <a:br>
              <a:rPr lang="en-US" sz="1600" dirty="0"/>
            </a:br>
            <a:r>
              <a:rPr lang="en-US" sz="1600" b="1" dirty="0"/>
              <a:t> </a:t>
            </a:r>
            <a:r>
              <a:rPr lang="en-US" sz="1600" b="1" dirty="0" err="1" smtClean="0">
                <a:solidFill>
                  <a:srgbClr val="FF0000"/>
                </a:solidFill>
              </a:rPr>
              <a:t>Phenoxymethyl</a:t>
            </a:r>
            <a:r>
              <a:rPr lang="en-US" sz="1600" b="1" dirty="0" smtClean="0">
                <a:solidFill>
                  <a:srgbClr val="FF0000"/>
                </a:solidFill>
              </a:rPr>
              <a:t> </a:t>
            </a:r>
            <a:r>
              <a:rPr lang="en-US" sz="1600" b="1" dirty="0">
                <a:solidFill>
                  <a:srgbClr val="FF0000"/>
                </a:solidFill>
              </a:rPr>
              <a:t>penicillin </a:t>
            </a:r>
            <a:r>
              <a:rPr lang="en-US" sz="1600" b="1" dirty="0" smtClean="0"/>
              <a:t/>
            </a:r>
            <a:br>
              <a:rPr lang="en-US" sz="1600" b="1" dirty="0" smtClean="0"/>
            </a:br>
            <a:r>
              <a:rPr lang="en-US" sz="1600" dirty="0" smtClean="0"/>
              <a:t>is </a:t>
            </a:r>
            <a:r>
              <a:rPr lang="en-US" sz="1600" dirty="0"/>
              <a:t>indicated principally for </a:t>
            </a:r>
            <a:br>
              <a:rPr lang="en-US" sz="1600" dirty="0"/>
            </a:br>
            <a:r>
              <a:rPr lang="en-US" sz="1600" dirty="0"/>
              <a:t>respiratory tract infections </a:t>
            </a:r>
            <a:r>
              <a:rPr lang="en-US" sz="1600" dirty="0" smtClean="0"/>
              <a:t>in children</a:t>
            </a:r>
            <a:r>
              <a:rPr lang="en-US" sz="1600" dirty="0"/>
              <a:t>, for Streptococcal tonsillitis and for continuing treatment after one or more injections of Pen. G when clinical response has begun. </a:t>
            </a:r>
            <a:br>
              <a:rPr lang="en-US" sz="1600" dirty="0"/>
            </a:br>
            <a:r>
              <a:rPr lang="en-US" sz="1600" dirty="0"/>
              <a:t>It should not be used for meningococcal or </a:t>
            </a:r>
            <a:r>
              <a:rPr lang="en-US" sz="1600" dirty="0" err="1"/>
              <a:t>gonococcal</a:t>
            </a:r>
            <a:r>
              <a:rPr lang="en-US" sz="1600" dirty="0"/>
              <a:t> infections.</a:t>
            </a:r>
            <a:br>
              <a:rPr lang="en-US" sz="1600" dirty="0"/>
            </a:br>
            <a:r>
              <a:rPr lang="en-US" sz="1600" dirty="0"/>
              <a:t>It is used </a:t>
            </a:r>
            <a:r>
              <a:rPr lang="en-US" sz="1600" dirty="0" err="1"/>
              <a:t>prophylactically</a:t>
            </a:r>
            <a:r>
              <a:rPr lang="en-US" sz="1600" dirty="0"/>
              <a:t> against rheumatic fever following streptococcal infections.</a:t>
            </a:r>
            <a:r>
              <a:rPr lang="en-US" sz="2000" dirty="0"/>
              <a:t/>
            </a:r>
            <a:br>
              <a:rPr lang="en-US" sz="2000" dirty="0"/>
            </a:br>
            <a:r>
              <a:rPr lang="en-US" sz="2000" b="1" dirty="0">
                <a:solidFill>
                  <a:srgbClr val="FF0000"/>
                </a:solidFill>
              </a:rPr>
              <a:t>Contraindications:</a:t>
            </a:r>
            <a:r>
              <a:rPr lang="en-US" sz="2000" dirty="0"/>
              <a:t/>
            </a:r>
            <a:br>
              <a:rPr lang="en-US" sz="2000" dirty="0"/>
            </a:br>
            <a:r>
              <a:rPr lang="en-US" sz="2000" dirty="0"/>
              <a:t>They are contraindicated in the case of hypersensitivity to any of the </a:t>
            </a:r>
            <a:r>
              <a:rPr lang="en-US" sz="2000" dirty="0" err="1"/>
              <a:t>penicillins</a:t>
            </a:r>
            <a:r>
              <a:rPr lang="en-US" sz="2000" dirty="0"/>
              <a:t> </a:t>
            </a:r>
            <a:r>
              <a:rPr lang="en-US" sz="2000" dirty="0" smtClean="0"/>
              <a:t>or </a:t>
            </a:r>
            <a:r>
              <a:rPr lang="en-US" sz="2000" dirty="0" err="1" smtClean="0"/>
              <a:t>cephalosporins</a:t>
            </a:r>
            <a:r>
              <a:rPr lang="en-US" sz="2000" dirty="0"/>
              <a:t>. </a:t>
            </a:r>
            <a:r>
              <a:rPr lang="en-US" sz="2000" dirty="0" smtClean="0"/>
              <a:t/>
            </a:r>
            <a:br>
              <a:rPr lang="en-US" sz="2000" dirty="0" smtClean="0"/>
            </a:br>
            <a:r>
              <a:rPr lang="en-US" sz="2000" dirty="0" smtClean="0"/>
              <a:t>Procaine </a:t>
            </a:r>
            <a:r>
              <a:rPr lang="en-US" sz="2000" dirty="0"/>
              <a:t>penicillin is also contraindicated in the case of hypersensitivity</a:t>
            </a:r>
            <a:br>
              <a:rPr lang="en-US" sz="2000" dirty="0"/>
            </a:br>
            <a:r>
              <a:rPr lang="en-US" sz="2000" dirty="0"/>
              <a:t>to procaine or any other “</a:t>
            </a:r>
            <a:r>
              <a:rPr lang="en-US" sz="2000" dirty="0" err="1"/>
              <a:t>caine</a:t>
            </a:r>
            <a:r>
              <a:rPr lang="en-US" sz="2000" dirty="0"/>
              <a:t> type” local anesthetic.</a:t>
            </a:r>
            <a:br>
              <a:rPr lang="en-US" sz="2000" dirty="0"/>
            </a:br>
            <a:endParaRPr lang="ar-IQ"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bwMode="auto">
          <a:xfrm>
            <a:off x="457200" y="274638"/>
            <a:ext cx="847251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Penicillinase</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resistance </a:t>
            </a:r>
            <a:r>
              <a:rPr kumimoji="0" lang="en-US" sz="1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penicillins</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Antistaphylococcal</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penicillins</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Cloxacillin</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dicloxacillin</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flucloxacillin</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and  </a:t>
            </a:r>
            <a:r>
              <a:rPr kumimoji="0" lang="en-US" sz="1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methicillin</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Most staphylococci are now resistant to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benzylpenicillin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because they produce</a:t>
            </a:r>
            <a:b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b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penicillinases</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ea typeface="Calibri" pitchFamily="34" charset="0"/>
                <a:cs typeface="TimesNewRoman,Bold"/>
              </a:rPr>
              <a:t>Cloxacillin</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NewRoman,Bold"/>
              </a:rPr>
              <a:t> </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and </a:t>
            </a:r>
            <a:r>
              <a:rPr kumimoji="0" lang="en-US" sz="1800" b="1" i="0" u="none" strike="noStrike" cap="none" normalizeH="0" baseline="0" dirty="0" err="1" smtClean="0">
                <a:ln>
                  <a:noFill/>
                </a:ln>
                <a:solidFill>
                  <a:schemeClr val="tx1"/>
                </a:solidFill>
                <a:effectLst/>
                <a:latin typeface="Times New Roman" pitchFamily="18" charset="0"/>
                <a:ea typeface="Calibri" pitchFamily="34" charset="0"/>
                <a:cs typeface="TimesNewRoman,Bold"/>
              </a:rPr>
              <a:t>flucloxacillin</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NewRoman,Bold"/>
              </a:rPr>
              <a:t> </a:t>
            </a:r>
            <a:r>
              <a:rPr kumimoji="0" lang="en-US" sz="1800" b="1" i="0" u="none" strike="noStrike" cap="none" normalizeH="0" baseline="0" dirty="0" smtClean="0">
                <a:ln>
                  <a:noFill/>
                </a:ln>
                <a:solidFill>
                  <a:srgbClr val="FF0000"/>
                </a:solidFill>
                <a:effectLst/>
                <a:latin typeface="Times New Roman" pitchFamily="18" charset="0"/>
                <a:ea typeface="Calibri" pitchFamily="34" charset="0"/>
                <a:cs typeface="TimesNewRoman" charset="0"/>
              </a:rPr>
              <a:t>are not affected by such enzymes</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so they are effective </a:t>
            </a:r>
            <a:b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b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in infections caused by penicillin resistant staphylococci, but they are less potent than </a:t>
            </a:r>
            <a:b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b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Pen. G against penicillin sensitive microorganisms.  and generally ineffective against </a:t>
            </a:r>
            <a:b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b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G-</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ve</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bacteria and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methicillin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resistant staphylococci.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The  only difference between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cloxacillin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and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flucloxacillin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is that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flucloxacillin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has 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higher bioavailability than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cloxacillin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after oral administration.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Another two examples.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lvl="0" algn="l" rtl="0" eaLnBrk="0" fontAlgn="base" hangingPunct="0">
              <a:spcAft>
                <a:spcPct val="0"/>
              </a:spcAft>
            </a:pPr>
            <a:r>
              <a:rPr lang="en-US" sz="1800" b="1" dirty="0" err="1" smtClean="0">
                <a:latin typeface="Times New Roman" pitchFamily="18" charset="0"/>
                <a:ea typeface="Calibri" pitchFamily="34" charset="0"/>
                <a:cs typeface="Times New Roman" pitchFamily="18" charset="0"/>
              </a:rPr>
              <a:t>Methicillin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is  toxic and didn</a:t>
            </a:r>
            <a:r>
              <a:rPr kumimoji="0" lang="en-US" sz="1800" b="0" i="0" u="none" strike="noStrike" cap="none" normalizeH="0" baseline="0" dirty="0" smtClean="0">
                <a:ln>
                  <a:noFill/>
                </a:ln>
                <a:solidFill>
                  <a:schemeClr val="tx1"/>
                </a:solidFill>
                <a:effectLst/>
                <a:latin typeface="Arial"/>
                <a:ea typeface="Calibri" pitchFamily="34" charset="0"/>
                <a:cs typeface="TimesNewRoman" charset="0"/>
              </a:rPr>
              <a:t>’</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t used medicinally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lvl="0" algn="l" rtl="0" eaLnBrk="0" fontAlgn="base" hangingPunct="0">
              <a:spcAft>
                <a:spcPct val="0"/>
              </a:spcAf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These drugs used in combination with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ampicillin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a:t>
            </a:r>
            <a:r>
              <a:rPr kumimoji="0" lang="en-US" sz="1800" b="1" i="0" u="none" strike="noStrike" cap="none" normalizeH="0" baseline="0" dirty="0" err="1" smtClean="0">
                <a:ln>
                  <a:noFill/>
                </a:ln>
                <a:solidFill>
                  <a:schemeClr val="tx1"/>
                </a:solidFill>
                <a:effectLst/>
                <a:latin typeface="Times New Roman" pitchFamily="18" charset="0"/>
                <a:ea typeface="Calibri" pitchFamily="34" charset="0"/>
                <a:cs typeface="TimesNewRoman,Bold"/>
              </a:rPr>
              <a:t>ampicillin</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NewRoman,Bold"/>
              </a:rPr>
              <a:t> </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with </a:t>
            </a:r>
            <a:r>
              <a:rPr lang="en-US" sz="1800" b="1" dirty="0" err="1" smtClean="0">
                <a:latin typeface="Times New Roman" pitchFamily="18" charset="0"/>
                <a:ea typeface="Calibri" pitchFamily="34" charset="0"/>
                <a:cs typeface="TimesNewRoman,Bold"/>
              </a:rPr>
              <a:t>cloxacillin</a:t>
            </a:r>
            <a:r>
              <a:rPr lang="en-US" sz="1800" b="1" dirty="0" smtClean="0">
                <a:latin typeface="Times New Roman" pitchFamily="18" charset="0"/>
                <a:ea typeface="Calibri" pitchFamily="34" charset="0"/>
                <a:cs typeface="TimesNewRoman,Bold"/>
              </a:rPr>
              <a:t> or</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a:t>
            </a:r>
            <a:r>
              <a:rPr kumimoji="0" lang="en-US" sz="1800" b="1" i="0" u="none" strike="noStrike" cap="none" normalizeH="0" baseline="0" dirty="0" err="1" smtClean="0">
                <a:ln>
                  <a:noFill/>
                </a:ln>
                <a:solidFill>
                  <a:schemeClr val="tx1"/>
                </a:solidFill>
                <a:effectLst/>
                <a:latin typeface="Times New Roman" pitchFamily="18" charset="0"/>
                <a:ea typeface="Calibri" pitchFamily="34" charset="0"/>
                <a:cs typeface="TimesNewRoman,Bold"/>
              </a:rPr>
              <a:t>flucloxacillin</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NewRoman,Bold"/>
              </a:rPr>
              <a:t> </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and </a:t>
            </a: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NewRoman,Bold"/>
              </a:rPr>
              <a:t>amoxicillin </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with </a:t>
            </a:r>
            <a:r>
              <a:rPr kumimoji="0" lang="en-US" sz="1800" b="1" i="0" u="none" strike="noStrike" cap="none" normalizeH="0" baseline="0" dirty="0" err="1" smtClean="0">
                <a:ln>
                  <a:noFill/>
                </a:ln>
                <a:solidFill>
                  <a:schemeClr val="tx1"/>
                </a:solidFill>
                <a:effectLst/>
                <a:latin typeface="Times New Roman" pitchFamily="18" charset="0"/>
                <a:ea typeface="Calibri" pitchFamily="34" charset="0"/>
                <a:cs typeface="TimesNewRoman,Bold"/>
              </a:rPr>
              <a:t>cloxacillin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Cloxacillin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prepared as capsules and suspension.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Flucloxacillin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Not available in a separate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formulation, but as combination with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ampicilin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in capsules.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Indication: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Cloxacillin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and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flucloxacillin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are indicated for the treatment of infections caused by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NewRoman" charset="0"/>
              </a:rPr>
              <a:t>penicillinase</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NewRoman" charset="0"/>
              </a:rPr>
              <a:t> producing Staphylococci.</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Methicillin</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toxic and not used medicinally.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rmAutofit/>
          </a:bodyPr>
          <a:lstStyle/>
          <a:p>
            <a:pPr algn="l" rtl="0"/>
            <a:r>
              <a:rPr lang="en-US" sz="2000" b="1" dirty="0">
                <a:solidFill>
                  <a:srgbClr val="FF0000"/>
                </a:solidFill>
              </a:rPr>
              <a:t>Extended-Spectrum </a:t>
            </a:r>
            <a:r>
              <a:rPr lang="en-US" sz="2000" b="1" dirty="0" err="1">
                <a:solidFill>
                  <a:srgbClr val="FF0000"/>
                </a:solidFill>
              </a:rPr>
              <a:t>Penicillins</a:t>
            </a:r>
            <a:r>
              <a:rPr lang="en-US" sz="2000" b="1" dirty="0">
                <a:solidFill>
                  <a:srgbClr val="FF0000"/>
                </a:solidFill>
              </a:rPr>
              <a:t> also called  (</a:t>
            </a:r>
            <a:r>
              <a:rPr lang="en-US" sz="2000" b="1" dirty="0" err="1">
                <a:solidFill>
                  <a:srgbClr val="FF0000"/>
                </a:solidFill>
              </a:rPr>
              <a:t>aminopenicillins</a:t>
            </a:r>
            <a:r>
              <a:rPr lang="en-US" sz="2000" b="1" dirty="0">
                <a:solidFill>
                  <a:srgbClr val="FF0000"/>
                </a:solidFill>
              </a:rPr>
              <a:t>): </a:t>
            </a:r>
            <a:r>
              <a:rPr lang="en-US" sz="2000" dirty="0">
                <a:solidFill>
                  <a:srgbClr val="FF0000"/>
                </a:solidFill>
              </a:rPr>
              <a:t/>
            </a:r>
            <a:br>
              <a:rPr lang="en-US" sz="2000" dirty="0">
                <a:solidFill>
                  <a:srgbClr val="FF0000"/>
                </a:solidFill>
              </a:rPr>
            </a:br>
            <a:r>
              <a:rPr lang="en-US" sz="2000" b="1" dirty="0">
                <a:solidFill>
                  <a:srgbClr val="FF0000"/>
                </a:solidFill>
              </a:rPr>
              <a:t>including </a:t>
            </a:r>
            <a:r>
              <a:rPr lang="en-US" sz="2000" b="1" dirty="0" err="1">
                <a:solidFill>
                  <a:srgbClr val="FF0000"/>
                </a:solidFill>
              </a:rPr>
              <a:t>ampicillin</a:t>
            </a:r>
            <a:r>
              <a:rPr lang="en-US" sz="2000" b="1" dirty="0">
                <a:solidFill>
                  <a:srgbClr val="FF0000"/>
                </a:solidFill>
              </a:rPr>
              <a:t>, </a:t>
            </a:r>
            <a:r>
              <a:rPr lang="en-US" sz="2000" dirty="0">
                <a:solidFill>
                  <a:srgbClr val="FF0000"/>
                </a:solidFill>
              </a:rPr>
              <a:t> </a:t>
            </a:r>
            <a:r>
              <a:rPr lang="en-US" sz="2000" b="1" dirty="0">
                <a:solidFill>
                  <a:srgbClr val="FF0000"/>
                </a:solidFill>
              </a:rPr>
              <a:t>amoxicillin </a:t>
            </a: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and  </a:t>
            </a:r>
            <a:r>
              <a:rPr lang="en-US" sz="2000" dirty="0" smtClean="0">
                <a:solidFill>
                  <a:srgbClr val="FF0000"/>
                </a:solidFill>
              </a:rPr>
              <a:t> </a:t>
            </a:r>
            <a:r>
              <a:rPr lang="en-US" sz="2000" b="1" dirty="0">
                <a:solidFill>
                  <a:srgbClr val="FF0000"/>
                </a:solidFill>
              </a:rPr>
              <a:t>(</a:t>
            </a:r>
            <a:r>
              <a:rPr lang="en-US" sz="2000" b="1" dirty="0" err="1">
                <a:solidFill>
                  <a:srgbClr val="FF0000"/>
                </a:solidFill>
              </a:rPr>
              <a:t>bacampicillin</a:t>
            </a:r>
            <a:r>
              <a:rPr lang="en-US" sz="2000" b="1" dirty="0">
                <a:solidFill>
                  <a:srgbClr val="FF0000"/>
                </a:solidFill>
              </a:rPr>
              <a:t> </a:t>
            </a:r>
            <a:r>
              <a:rPr lang="en-US" sz="2000" dirty="0">
                <a:solidFill>
                  <a:srgbClr val="FF0000"/>
                </a:solidFill>
              </a:rPr>
              <a:t>and </a:t>
            </a:r>
            <a:r>
              <a:rPr lang="en-US" sz="2000" b="1" dirty="0" err="1">
                <a:solidFill>
                  <a:srgbClr val="FF0000"/>
                </a:solidFill>
              </a:rPr>
              <a:t>pivampicillin</a:t>
            </a:r>
            <a:r>
              <a:rPr lang="en-US" sz="2000" b="1" dirty="0">
                <a:solidFill>
                  <a:srgbClr val="FF0000"/>
                </a:solidFill>
              </a:rPr>
              <a:t>)</a:t>
            </a:r>
            <a:r>
              <a:rPr lang="en-US" sz="2000" dirty="0">
                <a:solidFill>
                  <a:srgbClr val="FF0000"/>
                </a:solidFill>
              </a:rPr>
              <a:t>, </a:t>
            </a:r>
            <a:r>
              <a:rPr lang="en-US" sz="2000" dirty="0"/>
              <a:t>which are esters of </a:t>
            </a:r>
            <a:r>
              <a:rPr lang="en-US" sz="2000" dirty="0" err="1"/>
              <a:t>ampicillin</a:t>
            </a:r>
            <a:r>
              <a:rPr lang="en-US" sz="2000" dirty="0"/>
              <a:t>.</a:t>
            </a:r>
            <a:br>
              <a:rPr lang="en-US" sz="2000" dirty="0"/>
            </a:br>
            <a:r>
              <a:rPr lang="en-US" sz="2000" dirty="0" err="1"/>
              <a:t>Aminopenicillins</a:t>
            </a:r>
            <a:r>
              <a:rPr lang="en-US" sz="2000" dirty="0"/>
              <a:t> are active against some </a:t>
            </a:r>
            <a:r>
              <a:rPr lang="en-US" sz="2000" dirty="0" err="1"/>
              <a:t>G+ve</a:t>
            </a:r>
            <a:r>
              <a:rPr lang="en-US" sz="2000" dirty="0"/>
              <a:t> and G-</a:t>
            </a:r>
            <a:r>
              <a:rPr lang="en-US" sz="2000" dirty="0" err="1"/>
              <a:t>ve</a:t>
            </a:r>
            <a:r>
              <a:rPr lang="en-US" sz="2000" dirty="0"/>
              <a:t> organisms but </a:t>
            </a:r>
            <a:r>
              <a:rPr lang="en-US" sz="2000" dirty="0" smtClean="0"/>
              <a:t>inactivated by </a:t>
            </a:r>
            <a:r>
              <a:rPr lang="en-US" sz="2000" dirty="0" err="1"/>
              <a:t>penicillinases</a:t>
            </a:r>
            <a:r>
              <a:rPr lang="en-US" sz="2000" dirty="0"/>
              <a:t>, including those produced by </a:t>
            </a:r>
            <a:r>
              <a:rPr lang="en-US" sz="2000" i="1" dirty="0"/>
              <a:t>Staphylococcus </a:t>
            </a:r>
            <a:r>
              <a:rPr lang="en-US" sz="2000" i="1" dirty="0" err="1"/>
              <a:t>aureus</a:t>
            </a:r>
            <a:r>
              <a:rPr lang="en-US" sz="2000" i="1" dirty="0"/>
              <a:t>, </a:t>
            </a:r>
            <a:r>
              <a:rPr lang="en-US" sz="2000" dirty="0"/>
              <a:t>and by </a:t>
            </a:r>
            <a:r>
              <a:rPr lang="en-US" sz="2000" dirty="0" smtClean="0"/>
              <a:t>common G-</a:t>
            </a:r>
            <a:r>
              <a:rPr lang="en-US" sz="2000" dirty="0" err="1" smtClean="0"/>
              <a:t>ve</a:t>
            </a:r>
            <a:r>
              <a:rPr lang="en-US" sz="2000" dirty="0" smtClean="0"/>
              <a:t> </a:t>
            </a:r>
            <a:r>
              <a:rPr lang="en-US" sz="2000" dirty="0"/>
              <a:t>bacilli such as </a:t>
            </a:r>
            <a:r>
              <a:rPr lang="en-US" sz="2000" i="1" dirty="0"/>
              <a:t>Escherichia coli</a:t>
            </a:r>
            <a:r>
              <a:rPr lang="en-US" sz="2000" dirty="0"/>
              <a:t>.</a:t>
            </a:r>
            <a:br>
              <a:rPr lang="en-US" sz="2000" dirty="0"/>
            </a:br>
            <a:r>
              <a:rPr lang="en-US" sz="2000" dirty="0"/>
              <a:t>The majority of Staphylococci, 50% of </a:t>
            </a:r>
            <a:r>
              <a:rPr lang="en-US" sz="2000" i="1" dirty="0"/>
              <a:t>E. coli </a:t>
            </a:r>
            <a:r>
              <a:rPr lang="en-US" sz="2000" dirty="0"/>
              <a:t>strains and 15% of </a:t>
            </a:r>
            <a:r>
              <a:rPr lang="en-US" sz="2000" i="1" dirty="0" err="1"/>
              <a:t>Haemophilus</a:t>
            </a:r>
            <a:r>
              <a:rPr lang="en-US" sz="2000" i="1" dirty="0"/>
              <a:t> </a:t>
            </a:r>
            <a:r>
              <a:rPr lang="en-US" sz="2000" i="1" dirty="0" err="1"/>
              <a:t>influenzae</a:t>
            </a:r>
            <a:r>
              <a:rPr lang="en-US" sz="2000" i="1" dirty="0"/>
              <a:t> </a:t>
            </a:r>
            <a:r>
              <a:rPr lang="en-US" sz="2000" dirty="0"/>
              <a:t>strains are now resistant.</a:t>
            </a:r>
            <a:br>
              <a:rPr lang="en-US" sz="2000" dirty="0"/>
            </a:br>
            <a:r>
              <a:rPr lang="en-US" sz="2000" dirty="0"/>
              <a:t>Amoxicillin is a derivative of </a:t>
            </a:r>
            <a:r>
              <a:rPr lang="en-US" sz="2000" dirty="0" err="1"/>
              <a:t>ampicillin</a:t>
            </a:r>
            <a:r>
              <a:rPr lang="en-US" sz="2000" dirty="0"/>
              <a:t> that differs only by one hydroxyl group. Unlike </a:t>
            </a:r>
            <a:r>
              <a:rPr lang="en-US" sz="2000" dirty="0" err="1"/>
              <a:t>ampicillin</a:t>
            </a:r>
            <a:r>
              <a:rPr lang="en-US" sz="2000" dirty="0"/>
              <a:t> it can be given 3 times daily without regard to food. </a:t>
            </a:r>
            <a:r>
              <a:rPr lang="en-US" sz="2000" dirty="0" smtClean="0"/>
              <a:t> </a:t>
            </a:r>
            <a:r>
              <a:rPr lang="en-US" sz="2000" dirty="0" err="1" smtClean="0"/>
              <a:t>Ampicilline</a:t>
            </a:r>
            <a:r>
              <a:rPr lang="en-US" sz="2000" dirty="0" smtClean="0"/>
              <a:t> </a:t>
            </a:r>
            <a:r>
              <a:rPr lang="en-US" sz="2000" dirty="0"/>
              <a:t>is given 4 times daily and its absorption affected by the presence of food in the stomach, so it should be taken one hour before or two hours after the meal).</a:t>
            </a:r>
            <a:br>
              <a:rPr lang="en-US" sz="2000" dirty="0"/>
            </a:br>
            <a:endParaRPr lang="ar-IQ"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rtl="0"/>
            <a:r>
              <a:rPr lang="en-US" sz="2400" b="1" dirty="0">
                <a:solidFill>
                  <a:srgbClr val="FF0000"/>
                </a:solidFill>
              </a:rPr>
              <a:t>Chemotherapy</a:t>
            </a:r>
            <a:r>
              <a:rPr lang="en-US" sz="2400" b="1" i="1" dirty="0">
                <a:solidFill>
                  <a:srgbClr val="FF0000"/>
                </a:solidFill>
              </a:rPr>
              <a:t>: </a:t>
            </a:r>
            <a:r>
              <a:rPr lang="en-US" sz="2400" b="1" dirty="0">
                <a:solidFill>
                  <a:schemeClr val="tx1">
                    <a:lumMod val="85000"/>
                    <a:lumOff val="15000"/>
                  </a:schemeClr>
                </a:solidFill>
              </a:rPr>
              <a:t>is the use of chemical agents (either synthetic or natural) to destroy infective agents (microorganisms’ </a:t>
            </a:r>
            <a:r>
              <a:rPr lang="en-US" sz="2400" b="1" dirty="0" err="1">
                <a:solidFill>
                  <a:schemeClr val="tx1">
                    <a:lumMod val="85000"/>
                    <a:lumOff val="15000"/>
                  </a:schemeClr>
                </a:solidFill>
              </a:rPr>
              <a:t>i.e</a:t>
            </a:r>
            <a:r>
              <a:rPr lang="en-US" sz="2400" b="1" dirty="0">
                <a:solidFill>
                  <a:schemeClr val="tx1">
                    <a:lumMod val="85000"/>
                    <a:lumOff val="15000"/>
                  </a:schemeClr>
                </a:solidFill>
              </a:rPr>
              <a:t> bacteria, fungus and viruses, protozoa, and helminthes) and to inhibit the growth of malignant or cancerous cells.  </a:t>
            </a:r>
            <a:r>
              <a:rPr lang="en-US" sz="2400" b="1" i="1" dirty="0" err="1">
                <a:solidFill>
                  <a:schemeClr val="tx1">
                    <a:lumMod val="85000"/>
                    <a:lumOff val="15000"/>
                  </a:schemeClr>
                </a:solidFill>
              </a:rPr>
              <a:t>Characterised</a:t>
            </a:r>
            <a:r>
              <a:rPr lang="en-US" sz="2400" b="1" i="1" dirty="0">
                <a:solidFill>
                  <a:schemeClr val="tx1">
                    <a:lumMod val="85000"/>
                    <a:lumOff val="15000"/>
                  </a:schemeClr>
                </a:solidFill>
              </a:rPr>
              <a:t> by </a:t>
            </a:r>
            <a:r>
              <a:rPr lang="en-US" sz="2400" b="1" dirty="0">
                <a:solidFill>
                  <a:schemeClr val="tx1">
                    <a:lumMod val="85000"/>
                    <a:lumOff val="15000"/>
                  </a:schemeClr>
                </a:solidFill>
              </a:rPr>
              <a:t> selective toxicity depends on the existence of exploitable biochemical difference between the parasite and the host cell.</a:t>
            </a:r>
            <a:r>
              <a:rPr lang="en-US" sz="2400" b="1" dirty="0">
                <a:solidFill>
                  <a:srgbClr val="FF0000"/>
                </a:solidFill>
              </a:rPr>
              <a:t/>
            </a:r>
            <a:br>
              <a:rPr lang="en-US" sz="2400" b="1" dirty="0">
                <a:solidFill>
                  <a:srgbClr val="FF0000"/>
                </a:solidFill>
              </a:rPr>
            </a:br>
            <a:r>
              <a:rPr lang="en-US" sz="2400" b="1" i="1" dirty="0">
                <a:solidFill>
                  <a:srgbClr val="FF0000"/>
                </a:solidFill>
              </a:rPr>
              <a:t> </a:t>
            </a:r>
            <a:r>
              <a:rPr lang="en-US" sz="2400" b="1" dirty="0">
                <a:solidFill>
                  <a:srgbClr val="FF0000"/>
                </a:solidFill>
              </a:rPr>
              <a:t/>
            </a:r>
            <a:br>
              <a:rPr lang="en-US" sz="2400" b="1" dirty="0">
                <a:solidFill>
                  <a:srgbClr val="FF0000"/>
                </a:solidFill>
              </a:rPr>
            </a:br>
            <a:r>
              <a:rPr lang="en-US" sz="2400" b="1" dirty="0" err="1" smtClean="0">
                <a:solidFill>
                  <a:srgbClr val="FF0000"/>
                </a:solidFill>
              </a:rPr>
              <a:t>Antimicrrobials</a:t>
            </a:r>
            <a:r>
              <a:rPr lang="en-US" sz="2400" b="1" dirty="0">
                <a:solidFill>
                  <a:srgbClr val="FF0000"/>
                </a:solidFill>
              </a:rPr>
              <a:t>: </a:t>
            </a:r>
            <a:r>
              <a:rPr lang="en-US" sz="2400" b="1" dirty="0">
                <a:solidFill>
                  <a:schemeClr val="tx1">
                    <a:lumMod val="85000"/>
                    <a:lumOff val="15000"/>
                  </a:schemeClr>
                </a:solidFill>
              </a:rPr>
              <a:t>are chemical agents (synthetic/natural) used for the treatment of infections by suppressing or destroying the causative microorganisms (bacteria, </a:t>
            </a:r>
            <a:r>
              <a:rPr lang="en-US" sz="2400" b="1" dirty="0" err="1">
                <a:solidFill>
                  <a:schemeClr val="tx1">
                    <a:lumMod val="85000"/>
                    <a:lumOff val="15000"/>
                  </a:schemeClr>
                </a:solidFill>
              </a:rPr>
              <a:t>mycobacteria</a:t>
            </a:r>
            <a:r>
              <a:rPr lang="en-US" sz="2400" b="1" dirty="0">
                <a:solidFill>
                  <a:schemeClr val="tx1">
                    <a:lumMod val="85000"/>
                    <a:lumOff val="15000"/>
                  </a:schemeClr>
                </a:solidFill>
              </a:rPr>
              <a:t>, fungi, protozoa, or viruses).</a:t>
            </a:r>
            <a:r>
              <a:rPr lang="en-US" sz="2400" b="1" dirty="0">
                <a:solidFill>
                  <a:srgbClr val="FF0000"/>
                </a:solidFill>
              </a:rPr>
              <a:t/>
            </a:r>
            <a:br>
              <a:rPr lang="en-US" sz="2400" b="1" dirty="0">
                <a:solidFill>
                  <a:srgbClr val="FF0000"/>
                </a:solidFill>
              </a:rPr>
            </a:br>
            <a:r>
              <a:rPr lang="en-US" sz="2400" b="1" dirty="0">
                <a:solidFill>
                  <a:srgbClr val="FF0000"/>
                </a:solidFill>
              </a:rPr>
              <a:t> </a:t>
            </a:r>
            <a:br>
              <a:rPr lang="en-US" sz="2400" b="1" dirty="0">
                <a:solidFill>
                  <a:srgbClr val="FF0000"/>
                </a:solidFill>
              </a:rPr>
            </a:br>
            <a:r>
              <a:rPr lang="en-US" sz="2400" b="1" dirty="0">
                <a:solidFill>
                  <a:srgbClr val="FF0000"/>
                </a:solidFill>
              </a:rPr>
              <a:t>Antibiotics: </a:t>
            </a:r>
            <a:r>
              <a:rPr lang="en-US" sz="2400" b="1" dirty="0">
                <a:solidFill>
                  <a:schemeClr val="tx1">
                    <a:lumMod val="85000"/>
                    <a:lumOff val="15000"/>
                  </a:schemeClr>
                </a:solidFill>
              </a:rPr>
              <a:t>are substances produced by various species of microorganisms (bacteria, fungi, </a:t>
            </a:r>
            <a:r>
              <a:rPr lang="en-US" sz="2400" b="1" dirty="0" err="1">
                <a:solidFill>
                  <a:schemeClr val="tx1">
                    <a:lumMod val="85000"/>
                    <a:lumOff val="15000"/>
                  </a:schemeClr>
                </a:solidFill>
              </a:rPr>
              <a:t>actinomycetes</a:t>
            </a:r>
            <a:r>
              <a:rPr lang="en-US" sz="2400" b="1" dirty="0">
                <a:solidFill>
                  <a:schemeClr val="tx1">
                    <a:lumMod val="85000"/>
                    <a:lumOff val="15000"/>
                  </a:schemeClr>
                </a:solidFill>
              </a:rPr>
              <a:t>) that suppress the growth of other microorganisms. </a:t>
            </a:r>
            <a:endParaRPr lang="ar-IQ" sz="2400" b="1" dirty="0">
              <a:solidFill>
                <a:schemeClr val="tx1">
                  <a:lumMod val="85000"/>
                  <a:lumOff val="1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858000"/>
          </a:xfrm>
        </p:spPr>
        <p:txBody>
          <a:bodyPr>
            <a:normAutofit fontScale="90000"/>
          </a:bodyPr>
          <a:lstStyle/>
          <a:p>
            <a:pPr algn="l" rtl="0"/>
            <a:r>
              <a:rPr lang="en-US" sz="1800" b="1" dirty="0"/>
              <a:t>Indication:</a:t>
            </a:r>
            <a:r>
              <a:rPr lang="en-US" sz="1800" dirty="0"/>
              <a:t/>
            </a:r>
            <a:br>
              <a:rPr lang="en-US" sz="1800" dirty="0"/>
            </a:br>
            <a:r>
              <a:rPr lang="en-US" sz="1800" dirty="0"/>
              <a:t>They are principally indicated for the treatment of chronic bronchitis and mild ear infections, both of which are usually due to </a:t>
            </a:r>
            <a:r>
              <a:rPr lang="en-US" sz="1800" i="1" dirty="0"/>
              <a:t>Streptococcus </a:t>
            </a:r>
            <a:r>
              <a:rPr lang="en-US" sz="1800" i="1" dirty="0" err="1"/>
              <a:t>pneumoniae</a:t>
            </a:r>
            <a:r>
              <a:rPr lang="en-US" sz="1800" i="1" dirty="0"/>
              <a:t> </a:t>
            </a:r>
            <a:r>
              <a:rPr lang="en-US" sz="1800" dirty="0"/>
              <a:t>and </a:t>
            </a:r>
            <a:r>
              <a:rPr lang="en-US" sz="1800" i="1" dirty="0" err="1"/>
              <a:t>Haemophilus</a:t>
            </a:r>
            <a:r>
              <a:rPr lang="en-US" sz="1800" i="1" dirty="0"/>
              <a:t> </a:t>
            </a:r>
            <a:r>
              <a:rPr lang="en-US" sz="1800" i="1" dirty="0" err="1"/>
              <a:t>influenzae</a:t>
            </a:r>
            <a:r>
              <a:rPr lang="en-US" sz="1800" i="1" dirty="0"/>
              <a:t>. </a:t>
            </a:r>
            <a:r>
              <a:rPr lang="en-US" sz="1800" dirty="0"/>
              <a:t>They are also indicated for: urinary-tract infections, </a:t>
            </a:r>
            <a:r>
              <a:rPr lang="en-US" sz="1800" dirty="0" err="1"/>
              <a:t>otitis</a:t>
            </a:r>
            <a:r>
              <a:rPr lang="en-US" sz="1800" dirty="0"/>
              <a:t> media, sinusitis, chronic bronchitis,</a:t>
            </a:r>
            <a:br>
              <a:rPr lang="en-US" sz="1800" dirty="0"/>
            </a:br>
            <a:r>
              <a:rPr lang="en-US" sz="1800" dirty="0"/>
              <a:t>invasive </a:t>
            </a:r>
            <a:r>
              <a:rPr lang="en-US" sz="1800" dirty="0" err="1"/>
              <a:t>salmonellosis</a:t>
            </a:r>
            <a:r>
              <a:rPr lang="en-US" sz="1800" dirty="0"/>
              <a:t>, and gonorrhea.</a:t>
            </a:r>
            <a:br>
              <a:rPr lang="en-US" sz="1800" dirty="0"/>
            </a:br>
            <a:r>
              <a:rPr lang="en-US" sz="1800" dirty="0"/>
              <a:t>Amoxicillin is also used for typhoid fever and </a:t>
            </a:r>
            <a:r>
              <a:rPr lang="en-US" sz="1800" dirty="0" err="1"/>
              <a:t>endocarditis</a:t>
            </a:r>
            <a:r>
              <a:rPr lang="en-US" sz="1800" dirty="0"/>
              <a:t> prophylaxis. </a:t>
            </a:r>
            <a:br>
              <a:rPr lang="en-US" sz="1800" dirty="0"/>
            </a:br>
            <a:r>
              <a:rPr lang="en-US" sz="1800" dirty="0" smtClean="0"/>
              <a:t/>
            </a:r>
            <a:br>
              <a:rPr lang="en-US" sz="1800" dirty="0" smtClean="0"/>
            </a:br>
            <a:r>
              <a:rPr lang="en-US" sz="2200" b="1" dirty="0" err="1" smtClean="0">
                <a:solidFill>
                  <a:srgbClr val="FF0000"/>
                </a:solidFill>
              </a:rPr>
              <a:t>Antipseudomonals</a:t>
            </a:r>
            <a:r>
              <a:rPr lang="en-US" sz="2200" b="1" dirty="0" smtClean="0">
                <a:solidFill>
                  <a:srgbClr val="FF0000"/>
                </a:solidFill>
              </a:rPr>
              <a:t/>
            </a:r>
            <a:br>
              <a:rPr lang="en-US" sz="2200" b="1" dirty="0" smtClean="0">
                <a:solidFill>
                  <a:srgbClr val="FF0000"/>
                </a:solidFill>
              </a:rPr>
            </a:br>
            <a:r>
              <a:rPr lang="en-US" sz="1800" dirty="0" smtClean="0"/>
              <a:t> </a:t>
            </a:r>
            <a:r>
              <a:rPr lang="en-US" sz="1800" dirty="0">
                <a:solidFill>
                  <a:srgbClr val="FF0000"/>
                </a:solidFill>
              </a:rPr>
              <a:t>include both </a:t>
            </a:r>
            <a:r>
              <a:rPr lang="en-US" sz="1800" dirty="0" err="1">
                <a:solidFill>
                  <a:srgbClr val="FF0000"/>
                </a:solidFill>
              </a:rPr>
              <a:t>carboxypenicillins</a:t>
            </a:r>
            <a:r>
              <a:rPr lang="en-US" sz="1800" dirty="0">
                <a:solidFill>
                  <a:srgbClr val="FF0000"/>
                </a:solidFill>
              </a:rPr>
              <a:t> (</a:t>
            </a:r>
            <a:r>
              <a:rPr lang="en-US" sz="1800" dirty="0" err="1">
                <a:solidFill>
                  <a:srgbClr val="FF0000"/>
                </a:solidFill>
              </a:rPr>
              <a:t>carbenicillin</a:t>
            </a:r>
            <a:r>
              <a:rPr lang="en-US" sz="1800" dirty="0">
                <a:solidFill>
                  <a:srgbClr val="FF0000"/>
                </a:solidFill>
              </a:rPr>
              <a:t> and </a:t>
            </a:r>
            <a:r>
              <a:rPr lang="en-US" sz="1800" dirty="0" err="1">
                <a:solidFill>
                  <a:srgbClr val="FF0000"/>
                </a:solidFill>
              </a:rPr>
              <a:t>ticarcillin</a:t>
            </a:r>
            <a:r>
              <a:rPr lang="en-US" sz="1800" dirty="0">
                <a:solidFill>
                  <a:srgbClr val="FF0000"/>
                </a:solidFill>
              </a:rPr>
              <a:t>) and </a:t>
            </a:r>
            <a:r>
              <a:rPr lang="en-US" sz="1800" dirty="0" err="1">
                <a:solidFill>
                  <a:srgbClr val="FF0000"/>
                </a:solidFill>
              </a:rPr>
              <a:t>ureidopenicillins</a:t>
            </a:r>
            <a:r>
              <a:rPr lang="en-US" sz="1800" dirty="0">
                <a:solidFill>
                  <a:srgbClr val="FF0000"/>
                </a:solidFill>
              </a:rPr>
              <a:t> (</a:t>
            </a:r>
            <a:r>
              <a:rPr lang="en-US" sz="1800" dirty="0" err="1">
                <a:solidFill>
                  <a:srgbClr val="FF0000"/>
                </a:solidFill>
              </a:rPr>
              <a:t>piperacillin</a:t>
            </a:r>
            <a:r>
              <a:rPr lang="en-US" sz="1800" dirty="0">
                <a:solidFill>
                  <a:srgbClr val="FF0000"/>
                </a:solidFill>
              </a:rPr>
              <a:t>, </a:t>
            </a:r>
            <a:r>
              <a:rPr lang="en-US" sz="1800" dirty="0" err="1">
                <a:solidFill>
                  <a:srgbClr val="FF0000"/>
                </a:solidFill>
              </a:rPr>
              <a:t>azlocillin</a:t>
            </a:r>
            <a:r>
              <a:rPr lang="en-US" sz="1800" dirty="0">
                <a:solidFill>
                  <a:srgbClr val="FF0000"/>
                </a:solidFill>
              </a:rPr>
              <a:t>, and </a:t>
            </a:r>
            <a:r>
              <a:rPr lang="en-US" sz="1800" dirty="0" err="1">
                <a:solidFill>
                  <a:srgbClr val="FF0000"/>
                </a:solidFill>
              </a:rPr>
              <a:t>mezlocillin</a:t>
            </a:r>
            <a:r>
              <a:rPr lang="en-US" sz="1800" dirty="0" smtClean="0">
                <a:solidFill>
                  <a:srgbClr val="FF0000"/>
                </a:solidFill>
              </a:rPr>
              <a:t>).</a:t>
            </a:r>
            <a:r>
              <a:rPr lang="en-US" sz="1800" dirty="0" smtClean="0"/>
              <a:t/>
            </a:r>
            <a:br>
              <a:rPr lang="en-US" sz="1800" dirty="0" smtClean="0"/>
            </a:br>
            <a:r>
              <a:rPr lang="en-US" sz="1800" dirty="0" smtClean="0"/>
              <a:t> </a:t>
            </a:r>
            <a:r>
              <a:rPr lang="en-US" sz="1800" dirty="0" err="1"/>
              <a:t>Antipseudomonal</a:t>
            </a:r>
            <a:r>
              <a:rPr lang="en-US" sz="1800" dirty="0"/>
              <a:t> </a:t>
            </a:r>
            <a:r>
              <a:rPr lang="en-US" sz="1800" dirty="0" err="1"/>
              <a:t>penicillins</a:t>
            </a:r>
            <a:r>
              <a:rPr lang="en-US" sz="1800" dirty="0"/>
              <a:t> are similar to the </a:t>
            </a:r>
            <a:r>
              <a:rPr lang="en-US" sz="1800" dirty="0" err="1"/>
              <a:t>aminopenicillins</a:t>
            </a:r>
            <a:r>
              <a:rPr lang="en-US" sz="1800" dirty="0"/>
              <a:t> in structure but have either a carboxyl group or urea group instead of the amine.</a:t>
            </a:r>
            <a:br>
              <a:rPr lang="en-US" sz="1800" dirty="0"/>
            </a:br>
            <a:r>
              <a:rPr lang="en-US" sz="1800" dirty="0"/>
              <a:t>The major advantage of </a:t>
            </a:r>
            <a:r>
              <a:rPr lang="en-US" sz="1800" dirty="0" err="1"/>
              <a:t>carboxypenicillins</a:t>
            </a:r>
            <a:r>
              <a:rPr lang="en-US" sz="1800" dirty="0"/>
              <a:t> is their activity against </a:t>
            </a:r>
            <a:r>
              <a:rPr lang="en-US" sz="1800" i="1" dirty="0"/>
              <a:t>Pseudomonas </a:t>
            </a:r>
            <a:r>
              <a:rPr lang="en-US" sz="1800" i="1" dirty="0" err="1"/>
              <a:t>aeruginosa</a:t>
            </a:r>
            <a:r>
              <a:rPr lang="en-US" sz="1800" dirty="0"/>
              <a:t> (one of the major pathogens responsible for </a:t>
            </a:r>
            <a:r>
              <a:rPr lang="en-US" sz="1800" dirty="0" err="1"/>
              <a:t>nosocomial</a:t>
            </a:r>
            <a:r>
              <a:rPr lang="en-US" sz="1800" dirty="0"/>
              <a:t> pneumonia) and certain </a:t>
            </a:r>
            <a:r>
              <a:rPr lang="en-US" sz="1800" dirty="0" err="1"/>
              <a:t>indole</a:t>
            </a:r>
            <a:r>
              <a:rPr lang="en-US" sz="1800" dirty="0"/>
              <a:t>-positive </a:t>
            </a:r>
            <a:r>
              <a:rPr lang="en-US" sz="1800" i="1" dirty="0"/>
              <a:t>Proteus</a:t>
            </a:r>
            <a:r>
              <a:rPr lang="en-US" sz="1800" dirty="0"/>
              <a:t> species that are resistant to </a:t>
            </a:r>
            <a:r>
              <a:rPr lang="en-US" sz="1800" dirty="0" err="1"/>
              <a:t>aminopenicillins</a:t>
            </a:r>
            <a:r>
              <a:rPr lang="en-US" sz="1800" dirty="0"/>
              <a:t>. </a:t>
            </a:r>
            <a:r>
              <a:rPr lang="en-US" sz="1800" dirty="0" err="1"/>
              <a:t>Ticarcillin</a:t>
            </a:r>
            <a:r>
              <a:rPr lang="en-US" sz="1800" dirty="0"/>
              <a:t> is stronger against </a:t>
            </a:r>
            <a:r>
              <a:rPr lang="en-US" sz="1800" i="1" dirty="0"/>
              <a:t>P. </a:t>
            </a:r>
            <a:r>
              <a:rPr lang="en-US" sz="1800" i="1" dirty="0" err="1"/>
              <a:t>aeruginosa</a:t>
            </a:r>
            <a:r>
              <a:rPr lang="en-US" sz="1800" dirty="0"/>
              <a:t> and </a:t>
            </a:r>
            <a:r>
              <a:rPr lang="en-US" sz="1800" i="1" dirty="0" err="1"/>
              <a:t>Enterobacter</a:t>
            </a:r>
            <a:r>
              <a:rPr lang="en-US" sz="1800" dirty="0"/>
              <a:t> species than </a:t>
            </a:r>
            <a:r>
              <a:rPr lang="en-US" sz="1800" dirty="0" err="1"/>
              <a:t>carbenicillin</a:t>
            </a:r>
            <a:r>
              <a:rPr lang="en-US" sz="1800" dirty="0"/>
              <a:t>.</a:t>
            </a:r>
            <a:br>
              <a:rPr lang="en-US" sz="1800" dirty="0"/>
            </a:br>
            <a:r>
              <a:rPr lang="en-US" sz="1800" dirty="0"/>
              <a:t>Against anaerobes and Gram-positive organisms, </a:t>
            </a:r>
            <a:r>
              <a:rPr lang="en-US" sz="1800" dirty="0" err="1"/>
              <a:t>carboxypenicillins</a:t>
            </a:r>
            <a:r>
              <a:rPr lang="en-US" sz="1800" dirty="0"/>
              <a:t> generally have the same spectrum of activity as penicillin G. However, they are substantially weaker in comparison with penicillin G.</a:t>
            </a:r>
            <a:br>
              <a:rPr lang="en-US" sz="1800" dirty="0"/>
            </a:br>
            <a:r>
              <a:rPr lang="en-US" sz="1800" dirty="0" err="1"/>
              <a:t>Ureidopenicillins</a:t>
            </a:r>
            <a:r>
              <a:rPr lang="en-US" sz="1800" dirty="0"/>
              <a:t> have greater activity against </a:t>
            </a:r>
            <a:r>
              <a:rPr lang="en-US" sz="1800" i="1" dirty="0"/>
              <a:t>P. </a:t>
            </a:r>
            <a:r>
              <a:rPr lang="en-US" sz="1800" i="1" dirty="0" err="1"/>
              <a:t>aeruginosa</a:t>
            </a:r>
            <a:r>
              <a:rPr lang="en-US" sz="1800" dirty="0"/>
              <a:t> compared to </a:t>
            </a:r>
            <a:r>
              <a:rPr lang="en-US" sz="1800" dirty="0" err="1"/>
              <a:t>carbenicillin</a:t>
            </a:r>
            <a:r>
              <a:rPr lang="en-US" sz="1800" dirty="0"/>
              <a:t> and </a:t>
            </a:r>
            <a:r>
              <a:rPr lang="en-US" sz="1800" dirty="0" err="1"/>
              <a:t>ticarcillin</a:t>
            </a:r>
            <a:r>
              <a:rPr lang="en-US" sz="1800" dirty="0"/>
              <a:t>. </a:t>
            </a:r>
            <a:r>
              <a:rPr lang="en-US" sz="1800" dirty="0" err="1"/>
              <a:t>Piperacillin</a:t>
            </a:r>
            <a:r>
              <a:rPr lang="en-US" sz="1800" dirty="0"/>
              <a:t> is the most potent of the extended-spectrum </a:t>
            </a:r>
            <a:r>
              <a:rPr lang="en-US" sz="1800" dirty="0" err="1"/>
              <a:t>penicillins</a:t>
            </a:r>
            <a:r>
              <a:rPr lang="en-US" sz="1800" dirty="0"/>
              <a:t> against </a:t>
            </a:r>
            <a:r>
              <a:rPr lang="en-US" sz="1800" i="1" dirty="0"/>
              <a:t>Pseudomonas</a:t>
            </a:r>
            <a:r>
              <a:rPr lang="en-US" sz="1800" dirty="0"/>
              <a:t>. The spectrum of </a:t>
            </a:r>
            <a:r>
              <a:rPr lang="en-US" sz="1800" dirty="0" err="1"/>
              <a:t>piperacillin</a:t>
            </a:r>
            <a:r>
              <a:rPr lang="en-US" sz="1800" dirty="0"/>
              <a:t> and </a:t>
            </a:r>
            <a:r>
              <a:rPr lang="en-US" sz="1800" dirty="0" err="1"/>
              <a:t>mezlocillin</a:t>
            </a:r>
            <a:r>
              <a:rPr lang="en-US" sz="1800" dirty="0"/>
              <a:t> is extended to include </a:t>
            </a:r>
            <a:r>
              <a:rPr lang="en-US" sz="1800" i="1" dirty="0" err="1"/>
              <a:t>Klebsiella</a:t>
            </a:r>
            <a:r>
              <a:rPr lang="en-US" sz="1800" dirty="0"/>
              <a:t>, </a:t>
            </a:r>
            <a:r>
              <a:rPr lang="en-US" sz="1800" i="1" dirty="0" err="1"/>
              <a:t>Enterobacter</a:t>
            </a:r>
            <a:r>
              <a:rPr lang="en-US" sz="1800" dirty="0"/>
              <a:t>, </a:t>
            </a:r>
            <a:r>
              <a:rPr lang="en-US" sz="1800" i="1" dirty="0" err="1"/>
              <a:t>Citrobacter</a:t>
            </a:r>
            <a:r>
              <a:rPr lang="en-US" sz="1800" dirty="0"/>
              <a:t>.</a:t>
            </a:r>
            <a:br>
              <a:rPr lang="en-US" sz="1800" dirty="0"/>
            </a:br>
            <a:r>
              <a:rPr lang="en-US" sz="1800" dirty="0"/>
              <a:t>All </a:t>
            </a:r>
            <a:r>
              <a:rPr lang="en-US" sz="1800" dirty="0" err="1"/>
              <a:t>antipseudomonals</a:t>
            </a:r>
            <a:r>
              <a:rPr lang="en-US" sz="1800" dirty="0"/>
              <a:t> are destroyed by β-</a:t>
            </a:r>
            <a:r>
              <a:rPr lang="en-US" sz="1800" dirty="0" err="1"/>
              <a:t>lactamases</a:t>
            </a:r>
            <a:r>
              <a:rPr lang="en-US" sz="1800" dirty="0"/>
              <a:t>.</a:t>
            </a:r>
            <a:br>
              <a:rPr lang="en-US" sz="1800" dirty="0"/>
            </a:br>
            <a:r>
              <a:rPr lang="en-US" sz="1800" dirty="0"/>
              <a:t>The extended-spectrum </a:t>
            </a:r>
            <a:r>
              <a:rPr lang="en-US" sz="1800" dirty="0" err="1"/>
              <a:t>penicillins</a:t>
            </a:r>
            <a:r>
              <a:rPr lang="en-US" sz="1800" dirty="0"/>
              <a:t> are not used in the treatment of infections caused by Gram-positive bacteria because penicillin G and </a:t>
            </a:r>
            <a:r>
              <a:rPr lang="en-US" sz="1800" dirty="0" err="1"/>
              <a:t>aminopenicillins</a:t>
            </a:r>
            <a:r>
              <a:rPr lang="en-US" sz="1800" dirty="0"/>
              <a:t> are more potent against these organisms. </a:t>
            </a:r>
            <a:br>
              <a:rPr lang="en-US" sz="1800" dirty="0"/>
            </a:br>
            <a:r>
              <a:rPr lang="en-US" sz="1800" dirty="0" err="1"/>
              <a:t>Antipseudomonals</a:t>
            </a:r>
            <a:r>
              <a:rPr lang="en-US" sz="1800" dirty="0"/>
              <a:t> </a:t>
            </a:r>
            <a:r>
              <a:rPr lang="en-US" sz="1800" dirty="0" err="1"/>
              <a:t>penicillins</a:t>
            </a:r>
            <a:r>
              <a:rPr lang="en-US" sz="1800" dirty="0"/>
              <a:t> may be used in combination with </a:t>
            </a:r>
            <a:r>
              <a:rPr lang="en-US" sz="1800" dirty="0" err="1"/>
              <a:t>Aminoglycosides</a:t>
            </a:r>
            <a:r>
              <a:rPr lang="en-US" sz="1800" dirty="0"/>
              <a:t>.</a:t>
            </a:r>
            <a:r>
              <a:rPr lang="en-US" sz="1400" dirty="0"/>
              <a:t/>
            </a:r>
            <a:br>
              <a:rPr lang="en-US" sz="1400" dirty="0"/>
            </a:br>
            <a:endParaRPr lang="ar-IQ"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472518" cy="6583362"/>
          </a:xfrm>
        </p:spPr>
        <p:txBody>
          <a:bodyPr>
            <a:normAutofit/>
          </a:bodyPr>
          <a:lstStyle/>
          <a:p>
            <a:pPr algn="l" rtl="0"/>
            <a:r>
              <a:rPr lang="en-US" sz="2000" b="1" dirty="0" smtClean="0">
                <a:solidFill>
                  <a:srgbClr val="FF0000"/>
                </a:solidFill>
              </a:rPr>
              <a:t>Note: </a:t>
            </a:r>
            <a:r>
              <a:rPr lang="en-US" sz="2000" dirty="0"/>
              <a:t/>
            </a:r>
            <a:br>
              <a:rPr lang="en-US" sz="2000" dirty="0"/>
            </a:br>
            <a:r>
              <a:rPr lang="en-US" sz="2000" dirty="0"/>
              <a:t>The natural  </a:t>
            </a:r>
            <a:r>
              <a:rPr lang="en-US" sz="2000" dirty="0" err="1"/>
              <a:t>penicillins</a:t>
            </a:r>
            <a:r>
              <a:rPr lang="en-US" sz="2000" dirty="0"/>
              <a:t>  was originally used as  units. International Unite= 0.6 microgram (0.0006 milligram) of penicillin ( 1 mg = 1670 IU) </a:t>
            </a:r>
            <a:r>
              <a:rPr lang="en-US" sz="2000" dirty="0" smtClean="0"/>
              <a:t>. Synthetic and </a:t>
            </a:r>
            <a:r>
              <a:rPr lang="en-US" sz="2000" dirty="0" err="1" smtClean="0"/>
              <a:t>semisynthetic</a:t>
            </a:r>
            <a:r>
              <a:rPr lang="en-US" sz="2000" dirty="0" smtClean="0"/>
              <a:t> </a:t>
            </a:r>
            <a:r>
              <a:rPr lang="en-US" sz="2000" dirty="0" err="1" smtClean="0"/>
              <a:t>penicillins</a:t>
            </a:r>
            <a:r>
              <a:rPr lang="en-US" sz="2000" dirty="0" smtClean="0"/>
              <a:t> in mg ……….</a:t>
            </a:r>
            <a:r>
              <a:rPr lang="en-US" sz="2000" dirty="0"/>
              <a:t/>
            </a:r>
            <a:br>
              <a:rPr lang="en-US" sz="2000" dirty="0"/>
            </a:br>
            <a:r>
              <a:rPr lang="en-US" sz="2000" dirty="0"/>
              <a:t>	</a:t>
            </a:r>
            <a:br>
              <a:rPr lang="en-US" sz="2000" dirty="0"/>
            </a:br>
            <a:r>
              <a:rPr lang="en-US" sz="2000" b="1" dirty="0"/>
              <a:t>Side effects  of </a:t>
            </a:r>
            <a:r>
              <a:rPr lang="en-US" sz="2000" b="1" dirty="0" err="1"/>
              <a:t>Penicillins</a:t>
            </a:r>
            <a:r>
              <a:rPr lang="en-US" sz="2000" b="1" dirty="0"/>
              <a:t>:</a:t>
            </a:r>
            <a:r>
              <a:rPr lang="en-US" sz="2000" dirty="0"/>
              <a:t/>
            </a:r>
            <a:br>
              <a:rPr lang="en-US" sz="2000" dirty="0"/>
            </a:br>
            <a:r>
              <a:rPr lang="en-US" sz="2000" dirty="0"/>
              <a:t>- </a:t>
            </a:r>
            <a:r>
              <a:rPr lang="en-US" sz="2000" b="1" dirty="0"/>
              <a:t>Hypersensitivity and   anaphylactic  shock</a:t>
            </a:r>
            <a:r>
              <a:rPr lang="en-US" sz="2000" dirty="0"/>
              <a:t> </a:t>
            </a:r>
            <a:br>
              <a:rPr lang="en-US" sz="2000" dirty="0"/>
            </a:br>
            <a:r>
              <a:rPr lang="en-US" sz="2000" dirty="0"/>
              <a:t>Hypersensitivity is one of the most important adverse reactions to </a:t>
            </a:r>
            <a:r>
              <a:rPr lang="en-US" sz="2000" dirty="0" err="1"/>
              <a:t>penicillins</a:t>
            </a:r>
            <a:r>
              <a:rPr lang="en-US" sz="2000" dirty="0"/>
              <a:t>. The frequency of allergic reactions to all </a:t>
            </a:r>
            <a:r>
              <a:rPr lang="en-US" sz="2000" dirty="0" err="1"/>
              <a:t>penicillins</a:t>
            </a:r>
            <a:r>
              <a:rPr lang="en-US" sz="2000" dirty="0"/>
              <a:t> ranges from 0.7% to 10%. The manifestations of penicillin allergy include </a:t>
            </a:r>
            <a:r>
              <a:rPr lang="en-US" sz="2000" dirty="0" err="1"/>
              <a:t>maculopapular</a:t>
            </a:r>
            <a:r>
              <a:rPr lang="en-US" sz="2000" dirty="0"/>
              <a:t> or </a:t>
            </a:r>
            <a:r>
              <a:rPr lang="en-US" sz="2000" dirty="0" err="1"/>
              <a:t>morbilliform</a:t>
            </a:r>
            <a:r>
              <a:rPr lang="en-US" sz="2000" dirty="0"/>
              <a:t> rash, fever, </a:t>
            </a:r>
            <a:r>
              <a:rPr lang="en-US" sz="2000" dirty="0" err="1"/>
              <a:t>urticaria</a:t>
            </a:r>
            <a:r>
              <a:rPr lang="en-US" sz="2000" dirty="0"/>
              <a:t>, </a:t>
            </a:r>
            <a:r>
              <a:rPr lang="en-US" sz="2000" dirty="0" err="1"/>
              <a:t>exfoliative</a:t>
            </a:r>
            <a:r>
              <a:rPr lang="en-US" sz="2000" dirty="0"/>
              <a:t> dermatitis, swelling of the throat, difficulty breathing, </a:t>
            </a:r>
            <a:r>
              <a:rPr lang="en-US" sz="2000" dirty="0" err="1"/>
              <a:t>eosinophilia</a:t>
            </a:r>
            <a:r>
              <a:rPr lang="en-US" sz="2000" dirty="0"/>
              <a:t>, serum sickness, Stevens-Johnson syndrome, and anaphylactic shock (0.004% to 0.015%)</a:t>
            </a:r>
            <a:br>
              <a:rPr lang="en-US" sz="2000" dirty="0"/>
            </a:br>
            <a:r>
              <a:rPr lang="en-US" sz="2000" b="1" dirty="0"/>
              <a:t>- Pain in injection</a:t>
            </a:r>
            <a:r>
              <a:rPr lang="en-US" sz="2000" dirty="0"/>
              <a:t/>
            </a:r>
            <a:br>
              <a:rPr lang="en-US" sz="2000" dirty="0"/>
            </a:br>
            <a:r>
              <a:rPr lang="en-US" sz="2000" b="1" dirty="0"/>
              <a:t>- GI: </a:t>
            </a:r>
            <a:r>
              <a:rPr lang="en-US" sz="2000" dirty="0"/>
              <a:t>diarrhea, nausea, vomiting, pseudo membranous colitis (rare).</a:t>
            </a:r>
            <a:br>
              <a:rPr lang="en-US" sz="2000" dirty="0"/>
            </a:br>
            <a:r>
              <a:rPr lang="en-US" sz="2000" b="1" dirty="0"/>
              <a:t>-CNS: </a:t>
            </a:r>
            <a:r>
              <a:rPr lang="en-US" sz="2000" dirty="0"/>
              <a:t>convulsive seizures.</a:t>
            </a:r>
            <a:br>
              <a:rPr lang="en-US" sz="2000" dirty="0"/>
            </a:br>
            <a:r>
              <a:rPr lang="en-US" sz="2000" b="1" dirty="0"/>
              <a:t>-Skin: </a:t>
            </a:r>
            <a:r>
              <a:rPr lang="en-US" sz="2000" dirty="0" err="1"/>
              <a:t>pruritus</a:t>
            </a:r>
            <a:r>
              <a:rPr lang="en-US" sz="2000" dirty="0"/>
              <a:t>, </a:t>
            </a:r>
            <a:r>
              <a:rPr lang="en-US" sz="2000" dirty="0" err="1"/>
              <a:t>urticaria</a:t>
            </a:r>
            <a:r>
              <a:rPr lang="en-US" sz="2000" dirty="0"/>
              <a:t>, or other skin  eruptions.</a:t>
            </a:r>
            <a:br>
              <a:rPr lang="en-US" sz="2000" dirty="0"/>
            </a:br>
            <a:r>
              <a:rPr lang="en-US" sz="2000" b="1" dirty="0"/>
              <a:t>-Hematological: </a:t>
            </a:r>
            <a:r>
              <a:rPr lang="en-US" sz="2000" dirty="0"/>
              <a:t>hemolytic anemia, thrombocytopenia, </a:t>
            </a:r>
            <a:r>
              <a:rPr lang="en-US" sz="2000" dirty="0" err="1"/>
              <a:t>purpura</a:t>
            </a:r>
            <a:r>
              <a:rPr lang="en-US" sz="2000" dirty="0"/>
              <a:t>, </a:t>
            </a:r>
            <a:r>
              <a:rPr lang="en-US" sz="2000" dirty="0" err="1"/>
              <a:t>eosinophilia</a:t>
            </a:r>
            <a:r>
              <a:rPr lang="en-US" sz="2000" dirty="0"/>
              <a:t>, </a:t>
            </a:r>
            <a:r>
              <a:rPr lang="en-US" sz="2000" dirty="0" err="1"/>
              <a:t>leukopenia</a:t>
            </a:r>
            <a:r>
              <a:rPr lang="en-US" sz="2000" dirty="0" smtClean="0"/>
              <a:t>, </a:t>
            </a:r>
            <a:r>
              <a:rPr lang="en-US" sz="2000" dirty="0" err="1" smtClean="0"/>
              <a:t>agranulocytosis</a:t>
            </a:r>
            <a:r>
              <a:rPr lang="en-US" sz="2000" dirty="0"/>
              <a:t>.</a:t>
            </a:r>
            <a:br>
              <a:rPr lang="en-US" sz="2000" dirty="0"/>
            </a:br>
            <a:r>
              <a:rPr lang="en-US" sz="2000" b="1" dirty="0"/>
              <a:t>-Others: </a:t>
            </a:r>
            <a:r>
              <a:rPr lang="en-US" sz="2000" dirty="0" err="1"/>
              <a:t>superinfections</a:t>
            </a:r>
            <a:r>
              <a:rPr lang="en-US" sz="2000" dirty="0"/>
              <a:t/>
            </a:r>
            <a:br>
              <a:rPr lang="en-US" sz="2000" dirty="0"/>
            </a:br>
            <a:endParaRPr lang="ar-IQ"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fontScale="90000"/>
          </a:bodyPr>
          <a:lstStyle/>
          <a:p>
            <a:pPr algn="l" rtl="0"/>
            <a:r>
              <a:rPr lang="en-US" sz="1600" dirty="0" smtClean="0"/>
              <a:t/>
            </a:r>
            <a:br>
              <a:rPr lang="en-US" sz="1600" dirty="0" smtClean="0"/>
            </a:br>
            <a:r>
              <a:rPr lang="en-US" sz="2000" b="1" dirty="0" smtClean="0"/>
              <a:t>First generation</a:t>
            </a:r>
            <a:r>
              <a:rPr lang="en-US" sz="2000" dirty="0" smtClean="0"/>
              <a:t/>
            </a:r>
            <a:br>
              <a:rPr lang="en-US" sz="2000" dirty="0" smtClean="0"/>
            </a:br>
            <a:r>
              <a:rPr lang="en-US" sz="2000" dirty="0" err="1" smtClean="0">
                <a:solidFill>
                  <a:srgbClr val="0070C0"/>
                </a:solidFill>
              </a:rPr>
              <a:t>Cefazolin</a:t>
            </a:r>
            <a:r>
              <a:rPr lang="en-US" sz="2000" dirty="0" smtClean="0">
                <a:solidFill>
                  <a:srgbClr val="0070C0"/>
                </a:solidFill>
              </a:rPr>
              <a:t> IM, IV, </a:t>
            </a:r>
            <a:br>
              <a:rPr lang="en-US" sz="2000" dirty="0" smtClean="0">
                <a:solidFill>
                  <a:srgbClr val="0070C0"/>
                </a:solidFill>
              </a:rPr>
            </a:br>
            <a:r>
              <a:rPr lang="en-US" sz="2000" dirty="0" err="1" smtClean="0">
                <a:solidFill>
                  <a:srgbClr val="0070C0"/>
                </a:solidFill>
              </a:rPr>
              <a:t>Cephalothin</a:t>
            </a:r>
            <a:r>
              <a:rPr lang="en-US" sz="2000" dirty="0" smtClean="0">
                <a:solidFill>
                  <a:srgbClr val="0070C0"/>
                </a:solidFill>
              </a:rPr>
              <a:t> IM, IV,</a:t>
            </a:r>
            <a:br>
              <a:rPr lang="en-US" sz="2000" dirty="0" smtClean="0">
                <a:solidFill>
                  <a:srgbClr val="0070C0"/>
                </a:solidFill>
              </a:rPr>
            </a:br>
            <a:r>
              <a:rPr lang="en-US" sz="2000" dirty="0" err="1" smtClean="0">
                <a:solidFill>
                  <a:srgbClr val="0070C0"/>
                </a:solidFill>
              </a:rPr>
              <a:t>Cephapirin</a:t>
            </a:r>
            <a:r>
              <a:rPr lang="en-US" sz="2000" dirty="0" smtClean="0">
                <a:solidFill>
                  <a:srgbClr val="0070C0"/>
                </a:solidFill>
              </a:rPr>
              <a:t> IM, IV, </a:t>
            </a:r>
            <a:br>
              <a:rPr lang="en-US" sz="2000" dirty="0" smtClean="0">
                <a:solidFill>
                  <a:srgbClr val="0070C0"/>
                </a:solidFill>
              </a:rPr>
            </a:br>
            <a:r>
              <a:rPr lang="en-US" sz="2000" dirty="0" err="1" smtClean="0">
                <a:solidFill>
                  <a:srgbClr val="0070C0"/>
                </a:solidFill>
              </a:rPr>
              <a:t>Cefadroxil</a:t>
            </a:r>
            <a:r>
              <a:rPr lang="en-US" sz="2000" dirty="0" smtClean="0">
                <a:solidFill>
                  <a:srgbClr val="0070C0"/>
                </a:solidFill>
              </a:rPr>
              <a:t> IV, PO </a:t>
            </a:r>
            <a:br>
              <a:rPr lang="en-US" sz="2000" dirty="0" smtClean="0">
                <a:solidFill>
                  <a:srgbClr val="0070C0"/>
                </a:solidFill>
              </a:rPr>
            </a:br>
            <a:r>
              <a:rPr lang="en-US" sz="2000" dirty="0" err="1" smtClean="0">
                <a:solidFill>
                  <a:srgbClr val="0070C0"/>
                </a:solidFill>
              </a:rPr>
              <a:t>Cephalexin</a:t>
            </a:r>
            <a:r>
              <a:rPr lang="en-US" sz="2000" dirty="0" smtClean="0">
                <a:solidFill>
                  <a:srgbClr val="0070C0"/>
                </a:solidFill>
              </a:rPr>
              <a:t> PO, </a:t>
            </a:r>
            <a:br>
              <a:rPr lang="en-US" sz="2000" dirty="0" smtClean="0">
                <a:solidFill>
                  <a:srgbClr val="0070C0"/>
                </a:solidFill>
              </a:rPr>
            </a:br>
            <a:r>
              <a:rPr lang="en-US" sz="2000" dirty="0" smtClean="0">
                <a:solidFill>
                  <a:srgbClr val="0070C0"/>
                </a:solidFill>
              </a:rPr>
              <a:t> </a:t>
            </a:r>
            <a:r>
              <a:rPr lang="en-US" sz="2000" dirty="0" err="1" smtClean="0">
                <a:solidFill>
                  <a:srgbClr val="0070C0"/>
                </a:solidFill>
              </a:rPr>
              <a:t>Cephradine</a:t>
            </a:r>
            <a:r>
              <a:rPr lang="en-US" sz="2000" dirty="0" smtClean="0">
                <a:solidFill>
                  <a:srgbClr val="0070C0"/>
                </a:solidFill>
              </a:rPr>
              <a:t> PO</a:t>
            </a:r>
            <a:r>
              <a:rPr lang="en-US" sz="2000" dirty="0" smtClean="0"/>
              <a:t/>
            </a:r>
            <a:br>
              <a:rPr lang="en-US" sz="2000" dirty="0" smtClean="0"/>
            </a:br>
            <a:r>
              <a:rPr lang="en-US" sz="2000" dirty="0" smtClean="0">
                <a:solidFill>
                  <a:srgbClr val="FF0000"/>
                </a:solidFill>
              </a:rPr>
              <a:t> activity</a:t>
            </a:r>
            <a:r>
              <a:rPr lang="en-US" sz="2000" dirty="0" smtClean="0"/>
              <a:t/>
            </a:r>
            <a:br>
              <a:rPr lang="en-US" sz="2000" dirty="0" smtClean="0"/>
            </a:br>
            <a:r>
              <a:rPr lang="en-US" sz="2000" dirty="0" smtClean="0"/>
              <a:t>1. </a:t>
            </a:r>
            <a:r>
              <a:rPr lang="en-US" sz="2000" i="1" dirty="0" smtClean="0"/>
              <a:t>Staph. </a:t>
            </a:r>
            <a:r>
              <a:rPr lang="en-US" sz="2000" i="1" dirty="0" err="1" smtClean="0"/>
              <a:t>aureus</a:t>
            </a:r>
            <a:r>
              <a:rPr lang="en-US" sz="2000" i="1" dirty="0" smtClean="0"/>
              <a:t> </a:t>
            </a:r>
            <a:r>
              <a:rPr lang="en-US" sz="2000" dirty="0" smtClean="0"/>
              <a:t>- excellent activity against b-</a:t>
            </a:r>
            <a:r>
              <a:rPr lang="en-US" sz="2000" dirty="0" err="1" smtClean="0"/>
              <a:t>lactamase</a:t>
            </a:r>
            <a:r>
              <a:rPr lang="en-US" sz="2000" dirty="0" smtClean="0"/>
              <a:t>-producing strains</a:t>
            </a:r>
            <a:br>
              <a:rPr lang="en-US" sz="2000" dirty="0" smtClean="0"/>
            </a:br>
            <a:r>
              <a:rPr lang="en-US" sz="2000" dirty="0" smtClean="0"/>
              <a:t>Not effective against </a:t>
            </a:r>
            <a:r>
              <a:rPr lang="en-US" sz="2000" dirty="0" err="1" smtClean="0"/>
              <a:t>methicillin</a:t>
            </a:r>
            <a:r>
              <a:rPr lang="en-US" sz="2000" dirty="0" smtClean="0"/>
              <a:t>-resistant </a:t>
            </a:r>
            <a:r>
              <a:rPr lang="en-US" sz="2000" i="1" dirty="0" smtClean="0"/>
              <a:t>Staph. </a:t>
            </a:r>
            <a:r>
              <a:rPr lang="en-US" sz="2000" i="1" dirty="0" err="1" smtClean="0"/>
              <a:t>aureus</a:t>
            </a:r>
            <a:r>
              <a:rPr lang="en-US" sz="2000" i="1" dirty="0" smtClean="0"/>
              <a:t> &amp; </a:t>
            </a:r>
            <a:r>
              <a:rPr lang="en-US" sz="2000" i="1" dirty="0" err="1" smtClean="0"/>
              <a:t>epidermidis</a:t>
            </a:r>
            <a:r>
              <a:rPr lang="en-US" sz="2000" dirty="0" smtClean="0"/>
              <a:t/>
            </a:r>
            <a:br>
              <a:rPr lang="en-US" sz="2000" dirty="0" smtClean="0"/>
            </a:br>
            <a:r>
              <a:rPr lang="en-US" sz="2000" dirty="0" smtClean="0"/>
              <a:t>2. Streptococci - excellent activity versus </a:t>
            </a:r>
            <a:r>
              <a:rPr lang="en-US" sz="2000" i="1" dirty="0" smtClean="0"/>
              <a:t>Streptococcus sp</a:t>
            </a:r>
            <a:r>
              <a:rPr lang="en-US" sz="2000" dirty="0" smtClean="0"/>
              <a:t>. Not effective against penicillin-resistant </a:t>
            </a:r>
            <a:r>
              <a:rPr lang="en-US" sz="2000" i="1" dirty="0" smtClean="0"/>
              <a:t>Strep. </a:t>
            </a:r>
            <a:r>
              <a:rPr lang="en-US" sz="2000" i="1" dirty="0" err="1" smtClean="0"/>
              <a:t>pneumoniae</a:t>
            </a:r>
            <a:r>
              <a:rPr lang="en-US" sz="2000" dirty="0" smtClean="0"/>
              <a:t/>
            </a:r>
            <a:br>
              <a:rPr lang="en-US" sz="2000" dirty="0" smtClean="0"/>
            </a:br>
            <a:r>
              <a:rPr lang="en-US" sz="2000" dirty="0" smtClean="0"/>
              <a:t>3. Other Gm + bacteria - excellent activity except for </a:t>
            </a:r>
            <a:r>
              <a:rPr lang="en-US" sz="2000" i="1" dirty="0" err="1" smtClean="0"/>
              <a:t>Enterococcus</a:t>
            </a:r>
            <a:r>
              <a:rPr lang="en-US" sz="2000" i="1" dirty="0" smtClean="0"/>
              <a:t> sp</a:t>
            </a:r>
            <a:r>
              <a:rPr lang="en-US" sz="2000" dirty="0" smtClean="0"/>
              <a:t>.</a:t>
            </a:r>
            <a:br>
              <a:rPr lang="en-US" sz="2000" dirty="0" smtClean="0"/>
            </a:br>
            <a:r>
              <a:rPr lang="en-US" sz="2000" dirty="0" smtClean="0"/>
              <a:t>4. Moderate activity against gram negative bacteria. Susceptible organisms include: </a:t>
            </a:r>
            <a:r>
              <a:rPr lang="en-US" sz="2000" i="1" dirty="0" smtClean="0"/>
              <a:t>E. coli, Proteus mirabilis </a:t>
            </a:r>
            <a:r>
              <a:rPr lang="en-US" sz="2000" dirty="0" err="1" smtClean="0"/>
              <a:t>Indole</a:t>
            </a:r>
            <a:r>
              <a:rPr lang="en-US" sz="2000" dirty="0" smtClean="0"/>
              <a:t> + </a:t>
            </a:r>
            <a:r>
              <a:rPr lang="en-US" sz="2000" i="1" dirty="0" smtClean="0"/>
              <a:t>Proteus sp</a:t>
            </a:r>
            <a:r>
              <a:rPr lang="en-US" sz="2000" dirty="0" smtClean="0"/>
              <a:t>. (many strains resistant) , </a:t>
            </a:r>
            <a:r>
              <a:rPr lang="en-US" sz="2000" i="1" dirty="0" err="1" smtClean="0"/>
              <a:t>Haemophilus</a:t>
            </a:r>
            <a:r>
              <a:rPr lang="en-US" sz="2000" i="1" dirty="0" smtClean="0"/>
              <a:t> </a:t>
            </a:r>
            <a:r>
              <a:rPr lang="en-US" sz="2000" i="1" dirty="0" err="1" smtClean="0"/>
              <a:t>influenzae</a:t>
            </a:r>
            <a:r>
              <a:rPr lang="en-US" sz="2000" i="1" dirty="0" smtClean="0"/>
              <a:t> </a:t>
            </a:r>
            <a:r>
              <a:rPr lang="en-US" sz="2000" dirty="0" smtClean="0"/>
              <a:t>(some strains resistant), </a:t>
            </a:r>
            <a:r>
              <a:rPr lang="en-US" sz="2000" i="1" dirty="0" err="1" smtClean="0"/>
              <a:t>Neisseria</a:t>
            </a:r>
            <a:r>
              <a:rPr lang="en-US" sz="2000" i="1" dirty="0" smtClean="0"/>
              <a:t> sp</a:t>
            </a:r>
            <a:r>
              <a:rPr lang="en-US" sz="2000" dirty="0" smtClean="0"/>
              <a:t>. (some gonococci resistant)</a:t>
            </a:r>
            <a:br>
              <a:rPr lang="en-US" sz="2000" dirty="0" smtClean="0"/>
            </a:br>
            <a:r>
              <a:rPr lang="en-US" sz="2000" dirty="0" smtClean="0">
                <a:solidFill>
                  <a:srgbClr val="FF0000"/>
                </a:solidFill>
              </a:rPr>
              <a:t>Indication</a:t>
            </a:r>
            <a:r>
              <a:rPr lang="en-US" sz="2000" dirty="0" smtClean="0"/>
              <a:t/>
            </a:r>
            <a:br>
              <a:rPr lang="en-US" sz="2000" dirty="0" smtClean="0"/>
            </a:br>
            <a:r>
              <a:rPr lang="en-US" sz="2000" dirty="0" smtClean="0"/>
              <a:t>1. Upper respiratory tract infections due to </a:t>
            </a:r>
            <a:r>
              <a:rPr lang="en-US" sz="2000" i="1" dirty="0" smtClean="0"/>
              <a:t>Staph. </a:t>
            </a:r>
            <a:r>
              <a:rPr lang="en-US" sz="2000" dirty="0" smtClean="0"/>
              <a:t>and </a:t>
            </a:r>
            <a:r>
              <a:rPr lang="en-US" sz="2000" i="1" dirty="0" smtClean="0"/>
              <a:t>Strep.</a:t>
            </a:r>
            <a:r>
              <a:rPr lang="en-US" sz="2000" dirty="0" smtClean="0"/>
              <a:t/>
            </a:r>
            <a:br>
              <a:rPr lang="en-US" sz="2000" dirty="0" smtClean="0"/>
            </a:br>
            <a:r>
              <a:rPr lang="en-US" sz="2000" dirty="0" smtClean="0"/>
              <a:t>2. Lower respiratory tract infections due to susceptible bacteria e.g. </a:t>
            </a:r>
            <a:r>
              <a:rPr lang="en-US" sz="2000" i="1" dirty="0" smtClean="0"/>
              <a:t>Strep. </a:t>
            </a:r>
            <a:r>
              <a:rPr lang="en-US" sz="2000" i="1" dirty="0" err="1" smtClean="0"/>
              <a:t>pneumoniae</a:t>
            </a:r>
            <a:r>
              <a:rPr lang="en-US" sz="2000" i="1" dirty="0" smtClean="0"/>
              <a:t> </a:t>
            </a:r>
            <a:r>
              <a:rPr lang="en-US" sz="2000" dirty="0" smtClean="0"/>
              <a:t>in penicillin-allergic patient </a:t>
            </a:r>
            <a:br>
              <a:rPr lang="en-US" sz="2000" dirty="0" smtClean="0"/>
            </a:br>
            <a:r>
              <a:rPr lang="en-US" sz="2000" dirty="0" smtClean="0"/>
              <a:t>3. Uncomplicated urinary tract infections (</a:t>
            </a:r>
            <a:r>
              <a:rPr lang="en-US" sz="2000" dirty="0" err="1" smtClean="0"/>
              <a:t>Cephalexin</a:t>
            </a:r>
            <a:r>
              <a:rPr lang="en-US" sz="2000" dirty="0" smtClean="0"/>
              <a:t>)</a:t>
            </a:r>
            <a:br>
              <a:rPr lang="en-US" sz="2000" dirty="0" smtClean="0"/>
            </a:br>
            <a:r>
              <a:rPr lang="en-US" sz="2000" dirty="0" smtClean="0"/>
              <a:t>4. Surgical prophylaxis for orthopedic and cardiovascular operations (</a:t>
            </a:r>
            <a:r>
              <a:rPr lang="en-US" sz="2000" dirty="0" err="1" smtClean="0"/>
              <a:t>cefazolin</a:t>
            </a:r>
            <a:r>
              <a:rPr lang="en-US" sz="2000" dirty="0" smtClean="0"/>
              <a:t> preferred because of longer half-life)</a:t>
            </a:r>
            <a:br>
              <a:rPr lang="en-US" sz="2000" dirty="0" smtClean="0"/>
            </a:br>
            <a:r>
              <a:rPr lang="en-US" sz="2000" dirty="0" smtClean="0"/>
              <a:t>5. Staphylococcal infections of skin and skin structure</a:t>
            </a:r>
            <a:r>
              <a:rPr lang="en-US" dirty="0" smtClean="0"/>
              <a:t/>
            </a:r>
            <a:br>
              <a:rPr lang="en-US" dirty="0" smtClean="0"/>
            </a:b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fontScale="90000"/>
          </a:bodyPr>
          <a:lstStyle/>
          <a:p>
            <a:pPr algn="l" rtl="0"/>
            <a:r>
              <a:rPr lang="de-DE" sz="1600" b="1" dirty="0" smtClean="0"/>
              <a:t>Second Generation</a:t>
            </a:r>
            <a:r>
              <a:rPr lang="en-US" sz="1600" dirty="0" smtClean="0"/>
              <a:t/>
            </a:r>
            <a:br>
              <a:rPr lang="en-US" sz="1600" dirty="0" smtClean="0"/>
            </a:br>
            <a:r>
              <a:rPr lang="de-DE" sz="1600" dirty="0" smtClean="0">
                <a:solidFill>
                  <a:srgbClr val="0070C0"/>
                </a:solidFill>
              </a:rPr>
              <a:t>Cefuroxime IM, IV                                 </a:t>
            </a:r>
            <a:r>
              <a:rPr lang="es-ES_tradnl" sz="1600" dirty="0" smtClean="0">
                <a:solidFill>
                  <a:srgbClr val="0070C0"/>
                </a:solidFill>
              </a:rPr>
              <a:t>Cefuroxime axetil PO </a:t>
            </a:r>
            <a:r>
              <a:rPr lang="en-US" sz="1600" dirty="0" smtClean="0">
                <a:solidFill>
                  <a:srgbClr val="0070C0"/>
                </a:solidFill>
              </a:rPr>
              <a:t/>
            </a:r>
            <a:br>
              <a:rPr lang="en-US" sz="1600" dirty="0" smtClean="0">
                <a:solidFill>
                  <a:srgbClr val="0070C0"/>
                </a:solidFill>
              </a:rPr>
            </a:br>
            <a:r>
              <a:rPr lang="de-DE" sz="1600" dirty="0" smtClean="0">
                <a:solidFill>
                  <a:srgbClr val="0070C0"/>
                </a:solidFill>
              </a:rPr>
              <a:t>Cefamandole IM, IV                              </a:t>
            </a:r>
            <a:r>
              <a:rPr lang="es-ES_tradnl" sz="1600" dirty="0" smtClean="0">
                <a:solidFill>
                  <a:srgbClr val="0070C0"/>
                </a:solidFill>
              </a:rPr>
              <a:t>Cefaclor PO </a:t>
            </a:r>
            <a:r>
              <a:rPr lang="en-US" sz="1600" dirty="0" smtClean="0">
                <a:solidFill>
                  <a:srgbClr val="0070C0"/>
                </a:solidFill>
              </a:rPr>
              <a:t/>
            </a:r>
            <a:br>
              <a:rPr lang="en-US" sz="1600" dirty="0" smtClean="0">
                <a:solidFill>
                  <a:srgbClr val="0070C0"/>
                </a:solidFill>
              </a:rPr>
            </a:br>
            <a:r>
              <a:rPr lang="de-DE" sz="1600" dirty="0" smtClean="0">
                <a:solidFill>
                  <a:srgbClr val="0070C0"/>
                </a:solidFill>
              </a:rPr>
              <a:t>Cefoxitin IM, IV                                     </a:t>
            </a:r>
            <a:r>
              <a:rPr lang="es-ES_tradnl" sz="1600" dirty="0" smtClean="0">
                <a:solidFill>
                  <a:srgbClr val="0070C0"/>
                </a:solidFill>
              </a:rPr>
              <a:t>Cefdinir PO </a:t>
            </a:r>
            <a:r>
              <a:rPr lang="en-US" sz="1600" dirty="0" smtClean="0">
                <a:solidFill>
                  <a:srgbClr val="0070C0"/>
                </a:solidFill>
              </a:rPr>
              <a:t/>
            </a:r>
            <a:br>
              <a:rPr lang="en-US" sz="1600" dirty="0" smtClean="0">
                <a:solidFill>
                  <a:srgbClr val="0070C0"/>
                </a:solidFill>
              </a:rPr>
            </a:br>
            <a:r>
              <a:rPr lang="de-DE" sz="1600" dirty="0" smtClean="0">
                <a:solidFill>
                  <a:srgbClr val="0070C0"/>
                </a:solidFill>
              </a:rPr>
              <a:t>Cefonicid IM, IV                                    </a:t>
            </a:r>
            <a:r>
              <a:rPr lang="es-ES_tradnl" sz="1600" dirty="0" smtClean="0">
                <a:solidFill>
                  <a:srgbClr val="0070C0"/>
                </a:solidFill>
              </a:rPr>
              <a:t>Cefprozil PO </a:t>
            </a:r>
            <a:r>
              <a:rPr lang="en-US" sz="1600" dirty="0" smtClean="0">
                <a:solidFill>
                  <a:srgbClr val="0070C0"/>
                </a:solidFill>
              </a:rPr>
              <a:t/>
            </a:r>
            <a:br>
              <a:rPr lang="en-US" sz="1600" dirty="0" smtClean="0">
                <a:solidFill>
                  <a:srgbClr val="0070C0"/>
                </a:solidFill>
              </a:rPr>
            </a:br>
            <a:r>
              <a:rPr lang="de-DE" sz="1600" dirty="0" smtClean="0">
                <a:solidFill>
                  <a:srgbClr val="0070C0"/>
                </a:solidFill>
              </a:rPr>
              <a:t>Cefotetan IM, IV </a:t>
            </a:r>
            <a:r>
              <a:rPr lang="en-US" sz="1600" dirty="0" smtClean="0">
                <a:solidFill>
                  <a:srgbClr val="0070C0"/>
                </a:solidFill>
              </a:rPr>
              <a:t/>
            </a:r>
            <a:br>
              <a:rPr lang="en-US" sz="1600" dirty="0" smtClean="0">
                <a:solidFill>
                  <a:srgbClr val="0070C0"/>
                </a:solidFill>
              </a:rPr>
            </a:br>
            <a:r>
              <a:rPr lang="es-ES_tradnl" sz="1600" dirty="0" smtClean="0">
                <a:solidFill>
                  <a:srgbClr val="0070C0"/>
                </a:solidFill>
              </a:rPr>
              <a:t>Cefmetazole IV </a:t>
            </a:r>
            <a:r>
              <a:rPr lang="en-US" sz="1600" dirty="0" smtClean="0">
                <a:solidFill>
                  <a:srgbClr val="0070C0"/>
                </a:solidFill>
              </a:rPr>
              <a:t/>
            </a:r>
            <a:br>
              <a:rPr lang="en-US" sz="1600" dirty="0" smtClean="0">
                <a:solidFill>
                  <a:srgbClr val="0070C0"/>
                </a:solidFill>
              </a:rPr>
            </a:br>
            <a:r>
              <a:rPr lang="es-ES_tradnl" sz="1600" dirty="0" smtClean="0">
                <a:solidFill>
                  <a:srgbClr val="FF0000"/>
                </a:solidFill>
              </a:rPr>
              <a:t>Activity</a:t>
            </a:r>
            <a:br>
              <a:rPr lang="es-ES_tradnl" sz="1600" dirty="0" smtClean="0">
                <a:solidFill>
                  <a:srgbClr val="FF0000"/>
                </a:solidFill>
              </a:rPr>
            </a:br>
            <a:r>
              <a:rPr lang="en-US" sz="1600" dirty="0" smtClean="0"/>
              <a:t>1-Expanded activity against gram negative bacilli. Still have excellent activity against gram positive (</a:t>
            </a:r>
            <a:r>
              <a:rPr lang="en-US" sz="1600" i="1" dirty="0" smtClean="0"/>
              <a:t>Staph. </a:t>
            </a:r>
            <a:r>
              <a:rPr lang="en-US" sz="1600" dirty="0" smtClean="0"/>
              <a:t>and </a:t>
            </a:r>
            <a:r>
              <a:rPr lang="en-US" sz="1600" i="1" dirty="0" smtClean="0"/>
              <a:t>Strep.</a:t>
            </a:r>
            <a:r>
              <a:rPr lang="en-US" sz="1600" dirty="0" smtClean="0"/>
              <a:t>) bacteria.</a:t>
            </a:r>
            <a:br>
              <a:rPr lang="en-US" sz="1600" dirty="0" smtClean="0"/>
            </a:br>
            <a:r>
              <a:rPr lang="en-US" sz="1600" dirty="0" smtClean="0"/>
              <a:t> Activity for Gram negative bacteria   </a:t>
            </a:r>
            <a:br>
              <a:rPr lang="en-US" sz="1600" dirty="0" smtClean="0"/>
            </a:br>
            <a:r>
              <a:rPr lang="en-US" sz="1600" i="1" dirty="0" smtClean="0"/>
              <a:t> </a:t>
            </a:r>
            <a:r>
              <a:rPr lang="en-US" sz="1600" i="1" dirty="0" err="1" smtClean="0"/>
              <a:t>Neisseria</a:t>
            </a:r>
            <a:r>
              <a:rPr lang="en-US" sz="1600" i="1" dirty="0" smtClean="0"/>
              <a:t> sp. </a:t>
            </a:r>
            <a:r>
              <a:rPr lang="en-US" sz="1600" dirty="0" smtClean="0"/>
              <a:t>(some gonococci  resistant) </a:t>
            </a:r>
            <a:br>
              <a:rPr lang="en-US" sz="1600" dirty="0" smtClean="0"/>
            </a:br>
            <a:r>
              <a:rPr lang="en-US" sz="1600" i="1" dirty="0" smtClean="0"/>
              <a:t>H. </a:t>
            </a:r>
            <a:r>
              <a:rPr lang="en-US" sz="1600" i="1" dirty="0" err="1" smtClean="0"/>
              <a:t>influenzae</a:t>
            </a:r>
            <a:r>
              <a:rPr lang="en-US" sz="1600" i="1" dirty="0" smtClean="0"/>
              <a:t> </a:t>
            </a:r>
            <a:r>
              <a:rPr lang="en-US" sz="1600" dirty="0" smtClean="0"/>
              <a:t>(including some </a:t>
            </a:r>
            <a:r>
              <a:rPr lang="en-US" sz="1600" dirty="0" err="1" smtClean="0"/>
              <a:t>ampicillin</a:t>
            </a:r>
            <a:r>
              <a:rPr lang="en-US" sz="1600" dirty="0" smtClean="0"/>
              <a:t>-resistant strains)</a:t>
            </a:r>
            <a:br>
              <a:rPr lang="en-US" sz="1600" dirty="0" smtClean="0"/>
            </a:br>
            <a:r>
              <a:rPr lang="en-US" sz="1600" i="1" dirty="0" err="1" smtClean="0"/>
              <a:t>Moraxella</a:t>
            </a:r>
            <a:r>
              <a:rPr lang="en-US" sz="1600" i="1" dirty="0" smtClean="0"/>
              <a:t> </a:t>
            </a:r>
            <a:r>
              <a:rPr lang="en-US" sz="1600" i="1" dirty="0" err="1" smtClean="0"/>
              <a:t>catarrhalis</a:t>
            </a:r>
            <a:r>
              <a:rPr lang="en-US" sz="1600" i="1" dirty="0" smtClean="0"/>
              <a:t> </a:t>
            </a:r>
            <a:r>
              <a:rPr lang="en-US" sz="1600" dirty="0" smtClean="0"/>
              <a:t>(some resistance esp. to </a:t>
            </a:r>
            <a:r>
              <a:rPr lang="en-US" sz="1600" dirty="0" err="1" smtClean="0"/>
              <a:t>cefaclor</a:t>
            </a:r>
            <a:r>
              <a:rPr lang="en-US" sz="1600" dirty="0" smtClean="0"/>
              <a:t>), </a:t>
            </a:r>
            <a:br>
              <a:rPr lang="en-US" sz="1600" dirty="0" smtClean="0"/>
            </a:br>
            <a:r>
              <a:rPr lang="en-US" sz="1600" i="1" dirty="0" smtClean="0"/>
              <a:t>E. coli, Proteus mirabilis,</a:t>
            </a:r>
            <a:r>
              <a:rPr lang="en-US" sz="1600" dirty="0" smtClean="0"/>
              <a:t/>
            </a:r>
            <a:br>
              <a:rPr lang="en-US" sz="1600" dirty="0" smtClean="0"/>
            </a:br>
            <a:r>
              <a:rPr lang="en-US" sz="1600" i="1" dirty="0" smtClean="0"/>
              <a:t> </a:t>
            </a:r>
            <a:r>
              <a:rPr lang="en-US" sz="1600" i="1" dirty="0" err="1" smtClean="0"/>
              <a:t>Indole</a:t>
            </a:r>
            <a:r>
              <a:rPr lang="en-US" sz="1600" i="1" dirty="0" smtClean="0"/>
              <a:t> + Proteus </a:t>
            </a:r>
            <a:r>
              <a:rPr lang="en-US" sz="1600" dirty="0" smtClean="0"/>
              <a:t>(some strains resistant) </a:t>
            </a:r>
            <a:r>
              <a:rPr lang="en-US" sz="1600" i="1" dirty="0" err="1" smtClean="0"/>
              <a:t>Morganella</a:t>
            </a:r>
            <a:r>
              <a:rPr lang="en-US" sz="1600" i="1" dirty="0" smtClean="0"/>
              <a:t> </a:t>
            </a:r>
            <a:r>
              <a:rPr lang="en-US" sz="1600" i="1" dirty="0" err="1" smtClean="0"/>
              <a:t>morganii</a:t>
            </a:r>
            <a:r>
              <a:rPr lang="en-US" sz="1600" i="1" dirty="0" smtClean="0"/>
              <a:t> </a:t>
            </a:r>
            <a:r>
              <a:rPr lang="en-US" sz="1600" dirty="0" smtClean="0"/>
              <a:t>(some strains resistant), </a:t>
            </a:r>
            <a:br>
              <a:rPr lang="en-US" sz="1600" dirty="0" smtClean="0"/>
            </a:br>
            <a:r>
              <a:rPr lang="en-US" sz="1600" i="1" dirty="0" err="1" smtClean="0"/>
              <a:t>Klebsiella</a:t>
            </a:r>
            <a:r>
              <a:rPr lang="en-US" sz="1600" i="1" dirty="0" smtClean="0"/>
              <a:t>  pneumonia, </a:t>
            </a:r>
            <a:r>
              <a:rPr lang="en-US" sz="1600" dirty="0" smtClean="0"/>
              <a:t/>
            </a:r>
            <a:br>
              <a:rPr lang="en-US" sz="1600" dirty="0" smtClean="0"/>
            </a:br>
            <a:r>
              <a:rPr lang="en-US" sz="1600" i="1" dirty="0" err="1" smtClean="0"/>
              <a:t>Serratia</a:t>
            </a:r>
            <a:r>
              <a:rPr lang="en-US" sz="1600" i="1" dirty="0" smtClean="0"/>
              <a:t> sp. </a:t>
            </a:r>
            <a:r>
              <a:rPr lang="en-US" sz="1600" dirty="0" smtClean="0"/>
              <a:t>(many strains resistant) </a:t>
            </a:r>
            <a:br>
              <a:rPr lang="en-US" sz="1600" dirty="0" smtClean="0"/>
            </a:br>
            <a:r>
              <a:rPr lang="en-US" sz="1600" dirty="0" smtClean="0"/>
              <a:t>2-Anaerobic infections - (</a:t>
            </a:r>
            <a:r>
              <a:rPr lang="en-US" sz="1600" dirty="0" err="1" smtClean="0"/>
              <a:t>Cefoxitin</a:t>
            </a:r>
            <a:r>
              <a:rPr lang="en-US" sz="1600" dirty="0" smtClean="0"/>
              <a:t> &amp; </a:t>
            </a:r>
            <a:r>
              <a:rPr lang="en-US" sz="1600" dirty="0" err="1" smtClean="0"/>
              <a:t>Cefotetan</a:t>
            </a:r>
            <a:r>
              <a:rPr lang="en-US" sz="1600" dirty="0" smtClean="0"/>
              <a:t> only) </a:t>
            </a:r>
            <a:br>
              <a:rPr lang="en-US" sz="1600" dirty="0" smtClean="0"/>
            </a:br>
            <a:r>
              <a:rPr lang="en-US" sz="1600" dirty="0" smtClean="0"/>
              <a:t> moderate activity against </a:t>
            </a:r>
            <a:r>
              <a:rPr lang="en-US" sz="1600" i="1" dirty="0" err="1" smtClean="0"/>
              <a:t>Bacteroides</a:t>
            </a:r>
            <a:r>
              <a:rPr lang="en-US" sz="1600" i="1" dirty="0" smtClean="0"/>
              <a:t> </a:t>
            </a:r>
            <a:r>
              <a:rPr lang="en-US" sz="1600" i="1" dirty="0" err="1" smtClean="0"/>
              <a:t>fragilis</a:t>
            </a:r>
            <a:r>
              <a:rPr lang="en-US" sz="1600" i="1" dirty="0" smtClean="0"/>
              <a:t> </a:t>
            </a:r>
            <a:r>
              <a:rPr lang="en-US" sz="1600" dirty="0" smtClean="0"/>
              <a:t>group.  </a:t>
            </a:r>
            <a:br>
              <a:rPr lang="en-US" sz="1600" dirty="0" smtClean="0"/>
            </a:br>
            <a:r>
              <a:rPr lang="en-US" sz="1600" dirty="0" smtClean="0"/>
              <a:t>Good activity for other </a:t>
            </a:r>
            <a:r>
              <a:rPr lang="en-US" sz="1600" i="1" dirty="0" smtClean="0"/>
              <a:t> </a:t>
            </a:r>
            <a:r>
              <a:rPr lang="en-US" sz="1600" i="1" dirty="0" err="1" smtClean="0"/>
              <a:t>Bacteroides</a:t>
            </a:r>
            <a:r>
              <a:rPr lang="en-US" sz="1600" i="1" dirty="0" smtClean="0"/>
              <a:t>  sp., </a:t>
            </a:r>
            <a:r>
              <a:rPr lang="en-US" sz="1600" i="1" dirty="0" err="1" smtClean="0"/>
              <a:t>Peptostreptococcus</a:t>
            </a:r>
            <a:r>
              <a:rPr lang="en-US" sz="1600" i="1" dirty="0" smtClean="0"/>
              <a:t>, </a:t>
            </a:r>
            <a:r>
              <a:rPr lang="en-US" sz="1600" i="1" dirty="0" err="1" smtClean="0"/>
              <a:t>Fusobacterium</a:t>
            </a:r>
            <a:r>
              <a:rPr lang="en-US" sz="1600" i="1" dirty="0" smtClean="0"/>
              <a:t>, Clostridium sp.</a:t>
            </a:r>
            <a:br>
              <a:rPr lang="en-US" sz="1600" i="1" dirty="0" smtClean="0"/>
            </a:br>
            <a:r>
              <a:rPr lang="en-US" sz="1600" i="1" dirty="0" smtClean="0">
                <a:solidFill>
                  <a:srgbClr val="FF0000"/>
                </a:solidFill>
              </a:rPr>
              <a:t>Indications</a:t>
            </a:r>
            <a:br>
              <a:rPr lang="en-US" sz="1600" i="1" dirty="0" smtClean="0">
                <a:solidFill>
                  <a:srgbClr val="FF0000"/>
                </a:solidFill>
              </a:rPr>
            </a:br>
            <a:r>
              <a:rPr lang="en-US" sz="1600" dirty="0" smtClean="0"/>
              <a:t>1. Community-acquired pneumonia - </a:t>
            </a:r>
            <a:r>
              <a:rPr lang="en-US" sz="1600" dirty="0" err="1" smtClean="0"/>
              <a:t>Cefuroxime</a:t>
            </a:r>
            <a:r>
              <a:rPr lang="en-US" sz="1600" dirty="0" smtClean="0"/>
              <a:t> is widely used for empiric therapy. </a:t>
            </a:r>
            <a:br>
              <a:rPr lang="en-US" sz="1600" dirty="0" smtClean="0"/>
            </a:br>
            <a:r>
              <a:rPr lang="en-US" sz="1600" dirty="0" smtClean="0"/>
              <a:t>2. Skin and soft tissue infection</a:t>
            </a:r>
            <a:br>
              <a:rPr lang="en-US" sz="1600" dirty="0" smtClean="0"/>
            </a:br>
            <a:r>
              <a:rPr lang="en-US" sz="1600" dirty="0" smtClean="0"/>
              <a:t>3. Urinary tract infections</a:t>
            </a:r>
            <a:br>
              <a:rPr lang="en-US" sz="1600" dirty="0" smtClean="0"/>
            </a:br>
            <a:r>
              <a:rPr lang="en-US" sz="1600" dirty="0" smtClean="0"/>
              <a:t>4. Upper respiratory tract infections (</a:t>
            </a:r>
            <a:r>
              <a:rPr lang="en-US" sz="1600" dirty="0" err="1" smtClean="0"/>
              <a:t>otitis</a:t>
            </a:r>
            <a:r>
              <a:rPr lang="en-US" sz="1600" dirty="0" smtClean="0"/>
              <a:t> media, sinusitis). </a:t>
            </a:r>
            <a:br>
              <a:rPr lang="en-US" sz="1600" dirty="0" smtClean="0"/>
            </a:br>
            <a:r>
              <a:rPr lang="en-US" sz="1600" dirty="0" smtClean="0"/>
              <a:t>5. Mixed aerobic &amp; anaerobic infections </a:t>
            </a:r>
            <a:br>
              <a:rPr lang="en-US" sz="1600" dirty="0" smtClean="0"/>
            </a:br>
            <a:r>
              <a:rPr lang="en-US" sz="1600" dirty="0" smtClean="0"/>
              <a:t>6. Surgical prophylaxis - </a:t>
            </a:r>
            <a:r>
              <a:rPr lang="en-US" sz="1600" dirty="0" err="1" smtClean="0"/>
              <a:t>Cefoxitin</a:t>
            </a:r>
            <a:r>
              <a:rPr lang="en-US" sz="1600" dirty="0" smtClean="0"/>
              <a:t> or </a:t>
            </a:r>
            <a:r>
              <a:rPr lang="en-US" sz="1600" dirty="0" err="1" smtClean="0"/>
              <a:t>cefotetan</a:t>
            </a:r>
            <a:r>
              <a:rPr lang="en-US" sz="1600" dirty="0" smtClean="0"/>
              <a:t> are widely used in cases where mixed aerobic &amp; anaerobic infections may occur, esp. intra-abdominal, colorectal, and gynecologic operations.  For cardiovascular and orthopedic procedures, </a:t>
            </a:r>
            <a:r>
              <a:rPr lang="en-US" sz="1600" dirty="0" err="1" smtClean="0"/>
              <a:t>cefuroxime</a:t>
            </a:r>
            <a:r>
              <a:rPr lang="en-US" sz="1600" dirty="0" smtClean="0"/>
              <a:t> and others may be used, but </a:t>
            </a:r>
            <a:r>
              <a:rPr lang="en-US" sz="1600" dirty="0" err="1" smtClean="0"/>
              <a:t>cefazolin</a:t>
            </a:r>
            <a:r>
              <a:rPr lang="en-US" sz="1600" dirty="0" smtClean="0"/>
              <a:t> is cheaper and appears to work well.</a:t>
            </a:r>
            <a:br>
              <a:rPr lang="en-US" sz="1600" dirty="0" smtClean="0"/>
            </a:br>
            <a:endParaRPr lang="ar-IQ"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fontScale="90000"/>
          </a:bodyPr>
          <a:lstStyle/>
          <a:p>
            <a:pPr algn="l" rtl="0"/>
            <a:r>
              <a:rPr lang="de-DE" sz="1600" b="1" dirty="0" smtClean="0"/>
              <a:t/>
            </a:r>
            <a:br>
              <a:rPr lang="de-DE" sz="1600" b="1" dirty="0" smtClean="0"/>
            </a:br>
            <a:r>
              <a:rPr lang="de-DE" sz="1600" b="1" dirty="0" smtClean="0"/>
              <a:t>Third Generation</a:t>
            </a:r>
            <a:r>
              <a:rPr lang="en-US" sz="1600" dirty="0" smtClean="0"/>
              <a:t/>
            </a:r>
            <a:br>
              <a:rPr lang="en-US" sz="1600" dirty="0" smtClean="0"/>
            </a:br>
            <a:r>
              <a:rPr lang="de-DE" sz="1600" dirty="0" smtClean="0">
                <a:solidFill>
                  <a:srgbClr val="0070C0"/>
                </a:solidFill>
              </a:rPr>
              <a:t>Cefotaxime IM, IV                     </a:t>
            </a:r>
            <a:r>
              <a:rPr lang="es-ES_tradnl" sz="1600" dirty="0" smtClean="0">
                <a:solidFill>
                  <a:srgbClr val="0070C0"/>
                </a:solidFill>
              </a:rPr>
              <a:t>Cefixime PO </a:t>
            </a:r>
            <a:r>
              <a:rPr lang="en-US" sz="1600" dirty="0" smtClean="0">
                <a:solidFill>
                  <a:srgbClr val="0070C0"/>
                </a:solidFill>
              </a:rPr>
              <a:t/>
            </a:r>
            <a:br>
              <a:rPr lang="en-US" sz="1600" dirty="0" smtClean="0">
                <a:solidFill>
                  <a:srgbClr val="0070C0"/>
                </a:solidFill>
              </a:rPr>
            </a:br>
            <a:r>
              <a:rPr lang="de-DE" sz="1600" dirty="0" smtClean="0">
                <a:solidFill>
                  <a:srgbClr val="0070C0"/>
                </a:solidFill>
              </a:rPr>
              <a:t>Ceftizoxime IM, IV                    </a:t>
            </a:r>
            <a:r>
              <a:rPr lang="es-ES_tradnl" sz="1600" dirty="0" smtClean="0">
                <a:solidFill>
                  <a:srgbClr val="0070C0"/>
                </a:solidFill>
              </a:rPr>
              <a:t>Ceftibuten PO </a:t>
            </a:r>
            <a:r>
              <a:rPr lang="en-US" sz="1600" dirty="0" smtClean="0">
                <a:solidFill>
                  <a:srgbClr val="0070C0"/>
                </a:solidFill>
              </a:rPr>
              <a:t/>
            </a:r>
            <a:br>
              <a:rPr lang="en-US" sz="1600" dirty="0" smtClean="0">
                <a:solidFill>
                  <a:srgbClr val="0070C0"/>
                </a:solidFill>
              </a:rPr>
            </a:br>
            <a:r>
              <a:rPr lang="de-DE" sz="1600" dirty="0" smtClean="0">
                <a:solidFill>
                  <a:srgbClr val="0070C0"/>
                </a:solidFill>
              </a:rPr>
              <a:t>Ceftriaxone IM, IV                    </a:t>
            </a:r>
            <a:r>
              <a:rPr lang="es-ES_tradnl" sz="1600" dirty="0" smtClean="0">
                <a:solidFill>
                  <a:srgbClr val="0070C0"/>
                </a:solidFill>
              </a:rPr>
              <a:t>Cefpodoxime axetil PO </a:t>
            </a:r>
            <a:r>
              <a:rPr lang="en-US" sz="1600" dirty="0" smtClean="0">
                <a:solidFill>
                  <a:srgbClr val="0070C0"/>
                </a:solidFill>
              </a:rPr>
              <a:t/>
            </a:r>
            <a:br>
              <a:rPr lang="en-US" sz="1600" dirty="0" smtClean="0">
                <a:solidFill>
                  <a:srgbClr val="0070C0"/>
                </a:solidFill>
              </a:rPr>
            </a:br>
            <a:r>
              <a:rPr lang="de-DE" sz="1600" dirty="0" smtClean="0">
                <a:solidFill>
                  <a:srgbClr val="0070C0"/>
                </a:solidFill>
              </a:rPr>
              <a:t>Ceftazidime IM, IV </a:t>
            </a:r>
            <a:r>
              <a:rPr lang="en-US" sz="1600" dirty="0" smtClean="0">
                <a:solidFill>
                  <a:srgbClr val="0070C0"/>
                </a:solidFill>
              </a:rPr>
              <a:t/>
            </a:r>
            <a:br>
              <a:rPr lang="en-US" sz="1600" dirty="0" smtClean="0">
                <a:solidFill>
                  <a:srgbClr val="0070C0"/>
                </a:solidFill>
              </a:rPr>
            </a:br>
            <a:r>
              <a:rPr lang="es-ES_tradnl" sz="1600" dirty="0" smtClean="0">
                <a:solidFill>
                  <a:srgbClr val="0070C0"/>
                </a:solidFill>
              </a:rPr>
              <a:t>Cefoperazone IM, IV</a:t>
            </a:r>
            <a:r>
              <a:rPr lang="es-ES_tradnl" sz="1600" dirty="0" smtClean="0"/>
              <a:t/>
            </a:r>
            <a:br>
              <a:rPr lang="es-ES_tradnl" sz="1600" dirty="0" smtClean="0"/>
            </a:br>
            <a:r>
              <a:rPr lang="es-ES_tradnl" sz="1600" dirty="0" smtClean="0">
                <a:solidFill>
                  <a:srgbClr val="FF0000"/>
                </a:solidFill>
              </a:rPr>
              <a:t>Activity </a:t>
            </a:r>
            <a:br>
              <a:rPr lang="es-ES_tradnl" sz="1600" dirty="0" smtClean="0">
                <a:solidFill>
                  <a:srgbClr val="FF0000"/>
                </a:solidFill>
              </a:rPr>
            </a:br>
            <a:r>
              <a:rPr lang="en-US" sz="1600" dirty="0" smtClean="0"/>
              <a:t> Prototype drugs are </a:t>
            </a:r>
            <a:r>
              <a:rPr lang="en-US" sz="1600" dirty="0" err="1" smtClean="0"/>
              <a:t>Cefotaxime</a:t>
            </a:r>
            <a:r>
              <a:rPr lang="en-US" sz="1600" dirty="0" smtClean="0"/>
              <a:t> (IV) and </a:t>
            </a:r>
            <a:r>
              <a:rPr lang="en-US" sz="1600" dirty="0" err="1" smtClean="0"/>
              <a:t>Cefixime</a:t>
            </a:r>
            <a:r>
              <a:rPr lang="en-US" sz="1600" dirty="0" smtClean="0"/>
              <a:t> (oral). </a:t>
            </a:r>
            <a:r>
              <a:rPr lang="en-US" sz="1600" dirty="0" err="1" smtClean="0"/>
              <a:t>Ceftazidime</a:t>
            </a:r>
            <a:r>
              <a:rPr lang="en-US" sz="1600" dirty="0" smtClean="0"/>
              <a:t> (for </a:t>
            </a:r>
            <a:r>
              <a:rPr lang="en-US" sz="1600" i="1" dirty="0" smtClean="0"/>
              <a:t>Ps  </a:t>
            </a:r>
            <a:r>
              <a:rPr lang="en-US" sz="1600" i="1" dirty="0" err="1" smtClean="0"/>
              <a:t>aeruginosa</a:t>
            </a:r>
            <a:r>
              <a:rPr lang="en-US" sz="1600" dirty="0" smtClean="0"/>
              <a:t/>
            </a:r>
            <a:br>
              <a:rPr lang="en-US" sz="1600" dirty="0" smtClean="0"/>
            </a:br>
            <a:r>
              <a:rPr lang="en-US" sz="1600" dirty="0" smtClean="0"/>
              <a:t>1-Further expansion of Gm negative spectrum to include </a:t>
            </a:r>
            <a:br>
              <a:rPr lang="en-US" sz="1600" dirty="0" smtClean="0"/>
            </a:br>
            <a:r>
              <a:rPr lang="es-ES_tradnl" sz="1600" i="1" dirty="0" smtClean="0"/>
              <a:t>E. Coli</a:t>
            </a:r>
            <a:r>
              <a:rPr lang="en-US" sz="1600" dirty="0" smtClean="0"/>
              <a:t/>
            </a:r>
            <a:br>
              <a:rPr lang="en-US" sz="1600" dirty="0" smtClean="0"/>
            </a:br>
            <a:r>
              <a:rPr lang="es-ES_tradnl" sz="1600" i="1" dirty="0" smtClean="0"/>
              <a:t> Proteus mirabilis </a:t>
            </a:r>
            <a:r>
              <a:rPr lang="es-ES_tradnl" sz="1600" dirty="0" smtClean="0"/>
              <a:t>(indole –) </a:t>
            </a:r>
            <a:r>
              <a:rPr lang="es-ES_tradnl" sz="1600" i="1" dirty="0" smtClean="0"/>
              <a:t>Proteus vulgaris </a:t>
            </a:r>
            <a:r>
              <a:rPr lang="es-ES_tradnl" sz="1600" dirty="0" smtClean="0"/>
              <a:t>(indole +)</a:t>
            </a:r>
            <a:r>
              <a:rPr lang="en-US" sz="1600" dirty="0" smtClean="0"/>
              <a:t/>
            </a:r>
            <a:br>
              <a:rPr lang="en-US" sz="1600" dirty="0" smtClean="0"/>
            </a:br>
            <a:r>
              <a:rPr lang="es-ES_tradnl" sz="1600" i="1" dirty="0" smtClean="0"/>
              <a:t>Klebsiella pneumonia</a:t>
            </a:r>
            <a:r>
              <a:rPr lang="es-ES_tradnl" sz="1600" b="1" dirty="0" smtClean="0"/>
              <a:t> </a:t>
            </a:r>
            <a:r>
              <a:rPr lang="en-US" sz="1600" dirty="0" smtClean="0"/>
              <a:t/>
            </a:r>
            <a:br>
              <a:rPr lang="en-US" sz="1600" dirty="0" smtClean="0"/>
            </a:br>
            <a:r>
              <a:rPr lang="es-ES_tradnl" sz="1600" dirty="0" smtClean="0"/>
              <a:t> </a:t>
            </a:r>
            <a:r>
              <a:rPr lang="es-ES_tradnl" sz="1600" i="1" dirty="0" smtClean="0"/>
              <a:t>Morganella morganii,</a:t>
            </a:r>
            <a:r>
              <a:rPr lang="en-US" sz="1600" dirty="0" smtClean="0"/>
              <a:t/>
            </a:r>
            <a:br>
              <a:rPr lang="en-US" sz="1600" dirty="0" smtClean="0"/>
            </a:br>
            <a:r>
              <a:rPr lang="es-ES_tradnl" sz="1600" i="1" dirty="0" smtClean="0"/>
              <a:t>Providencia retgerri, </a:t>
            </a:r>
            <a:r>
              <a:rPr lang="en-US" sz="1600" dirty="0" smtClean="0"/>
              <a:t/>
            </a:r>
            <a:br>
              <a:rPr lang="en-US" sz="1600" dirty="0" smtClean="0"/>
            </a:br>
            <a:r>
              <a:rPr lang="es-ES_tradnl" sz="1600" i="1" dirty="0" smtClean="0"/>
              <a:t>Citrobacter freundii, </a:t>
            </a:r>
            <a:r>
              <a:rPr lang="en-US" sz="1600" dirty="0" smtClean="0"/>
              <a:t/>
            </a:r>
            <a:br>
              <a:rPr lang="en-US" sz="1600" dirty="0" smtClean="0"/>
            </a:br>
            <a:r>
              <a:rPr lang="es-ES_tradnl" sz="1600" i="1" dirty="0" smtClean="0"/>
              <a:t>Serratia marcescens, </a:t>
            </a:r>
            <a:r>
              <a:rPr lang="en-US" sz="1600" dirty="0" smtClean="0"/>
              <a:t/>
            </a:r>
            <a:br>
              <a:rPr lang="en-US" sz="1600" dirty="0" smtClean="0"/>
            </a:br>
            <a:r>
              <a:rPr lang="es-ES_tradnl" sz="1600" i="1" dirty="0" smtClean="0"/>
              <a:t>Pseudomonas aeruginosa, </a:t>
            </a:r>
            <a:r>
              <a:rPr lang="es-ES_tradnl" sz="1600" dirty="0" smtClean="0"/>
              <a:t>(Ceftazidime)</a:t>
            </a:r>
            <a:r>
              <a:rPr lang="en-US" sz="1600" dirty="0" smtClean="0"/>
              <a:t/>
            </a:r>
            <a:br>
              <a:rPr lang="en-US" sz="1600" dirty="0" smtClean="0"/>
            </a:br>
            <a:r>
              <a:rPr lang="es-ES_tradnl" sz="1600" dirty="0" smtClean="0"/>
              <a:t>  </a:t>
            </a:r>
            <a:r>
              <a:rPr lang="es-ES_tradnl" sz="1600" i="1" dirty="0" smtClean="0"/>
              <a:t>Enterobacter </a:t>
            </a:r>
            <a:r>
              <a:rPr lang="en-US" sz="1600" dirty="0" smtClean="0"/>
              <a:t/>
            </a:r>
            <a:br>
              <a:rPr lang="en-US" sz="1600" dirty="0" smtClean="0"/>
            </a:br>
            <a:r>
              <a:rPr lang="es-ES_tradnl" sz="1600" i="1" dirty="0" smtClean="0"/>
              <a:t>Stenotrophomonas  maltophilia </a:t>
            </a:r>
            <a:r>
              <a:rPr lang="es-ES_tradnl" sz="1600" dirty="0" smtClean="0"/>
              <a:t>(Cefoperazone &amp; Ceftazidime only) </a:t>
            </a:r>
            <a:r>
              <a:rPr lang="es-ES_tradnl" sz="1600" i="1" dirty="0" smtClean="0"/>
              <a:t>Acinetobacter </a:t>
            </a:r>
            <a:r>
              <a:rPr lang="en-US" sz="1600" dirty="0" smtClean="0"/>
              <a:t/>
            </a:r>
            <a:br>
              <a:rPr lang="en-US" sz="1600" dirty="0" smtClean="0"/>
            </a:br>
            <a:r>
              <a:rPr lang="en-US" sz="1600" dirty="0" smtClean="0"/>
              <a:t>2-In general, activity toward Gm + bacteria is reduced </a:t>
            </a:r>
            <a:br>
              <a:rPr lang="en-US" sz="1600" dirty="0" smtClean="0"/>
            </a:br>
            <a:r>
              <a:rPr lang="en-US" sz="1600" dirty="0" smtClean="0">
                <a:solidFill>
                  <a:srgbClr val="FF0000"/>
                </a:solidFill>
              </a:rPr>
              <a:t>Indications:</a:t>
            </a:r>
            <a:br>
              <a:rPr lang="en-US" sz="1600" dirty="0" smtClean="0">
                <a:solidFill>
                  <a:srgbClr val="FF0000"/>
                </a:solidFill>
              </a:rPr>
            </a:br>
            <a:r>
              <a:rPr lang="en-US" sz="1600" dirty="0" smtClean="0"/>
              <a:t> 1. Gram negative septicemia &amp; other serious Gm – infections</a:t>
            </a:r>
            <a:br>
              <a:rPr lang="en-US" sz="1600" dirty="0" smtClean="0"/>
            </a:br>
            <a:r>
              <a:rPr lang="en-US" sz="1600" dirty="0" smtClean="0"/>
              <a:t>2. </a:t>
            </a:r>
            <a:r>
              <a:rPr lang="en-US" sz="1600" i="1" dirty="0" smtClean="0"/>
              <a:t>Pseudomonas </a:t>
            </a:r>
            <a:r>
              <a:rPr lang="en-US" sz="1600" i="1" dirty="0" err="1" smtClean="0"/>
              <a:t>aeruginosa</a:t>
            </a:r>
            <a:r>
              <a:rPr lang="en-US" sz="1600" i="1" dirty="0" smtClean="0"/>
              <a:t> </a:t>
            </a:r>
            <a:r>
              <a:rPr lang="en-US" sz="1600" dirty="0" smtClean="0"/>
              <a:t>infections (</a:t>
            </a:r>
            <a:r>
              <a:rPr lang="en-US" sz="1600" dirty="0" err="1" smtClean="0"/>
              <a:t>Ceftazidime</a:t>
            </a:r>
            <a:r>
              <a:rPr lang="en-US" sz="1600" dirty="0" smtClean="0"/>
              <a:t> - 90% effective)</a:t>
            </a:r>
            <a:br>
              <a:rPr lang="en-US" sz="1600" dirty="0" smtClean="0"/>
            </a:br>
            <a:r>
              <a:rPr lang="en-US" sz="1600" dirty="0" smtClean="0"/>
              <a:t>3. Gram negative meningitis - </a:t>
            </a:r>
            <a:r>
              <a:rPr lang="en-US" sz="1600" dirty="0" err="1" smtClean="0"/>
              <a:t>Cefotaxime</a:t>
            </a:r>
            <a:r>
              <a:rPr lang="en-US" sz="1600" dirty="0" smtClean="0"/>
              <a:t>, </a:t>
            </a:r>
            <a:r>
              <a:rPr lang="en-US" sz="1600" dirty="0" err="1" smtClean="0"/>
              <a:t>Ceftriaxone</a:t>
            </a:r>
            <a:r>
              <a:rPr lang="en-US" sz="1600" dirty="0" smtClean="0"/>
              <a:t>, </a:t>
            </a:r>
            <a:r>
              <a:rPr lang="en-US" sz="1600" dirty="0" err="1" smtClean="0"/>
              <a:t>Cefepime</a:t>
            </a:r>
            <a:r>
              <a:rPr lang="en-US" sz="1600" dirty="0" smtClean="0"/>
              <a:t>. For empiric therapy add </a:t>
            </a:r>
            <a:r>
              <a:rPr lang="en-US" sz="1600" dirty="0" err="1" smtClean="0"/>
              <a:t>vancomycin</a:t>
            </a:r>
            <a:r>
              <a:rPr lang="en-US" sz="1600" dirty="0" smtClean="0"/>
              <a:t> ± </a:t>
            </a:r>
            <a:r>
              <a:rPr lang="en-US" sz="1600" dirty="0" err="1" smtClean="0"/>
              <a:t>rifampin</a:t>
            </a:r>
            <a:r>
              <a:rPr lang="en-US" sz="1600" dirty="0" smtClean="0"/>
              <a:t> to cover resistant </a:t>
            </a:r>
            <a:r>
              <a:rPr lang="en-US" sz="1600" i="1" dirty="0" smtClean="0"/>
              <a:t>Strep. </a:t>
            </a:r>
            <a:r>
              <a:rPr lang="en-US" sz="1600" i="1" dirty="0" err="1" smtClean="0"/>
              <a:t>pneumoniae</a:t>
            </a:r>
            <a:r>
              <a:rPr lang="en-US" sz="1600" dirty="0" smtClean="0"/>
              <a:t/>
            </a:r>
            <a:br>
              <a:rPr lang="en-US" sz="1600" dirty="0" smtClean="0"/>
            </a:br>
            <a:r>
              <a:rPr lang="en-US" sz="1600" dirty="0" smtClean="0"/>
              <a:t>4. Gonorrhea - Single shot of </a:t>
            </a:r>
            <a:r>
              <a:rPr lang="en-US" sz="1600" dirty="0" err="1" smtClean="0"/>
              <a:t>Ceftriaxone</a:t>
            </a:r>
            <a:r>
              <a:rPr lang="en-US" sz="1600" dirty="0" smtClean="0"/>
              <a:t> is drug of choice. Oral </a:t>
            </a:r>
            <a:r>
              <a:rPr lang="en-US" sz="1600" dirty="0" err="1" smtClean="0"/>
              <a:t>cefixime</a:t>
            </a:r>
            <a:r>
              <a:rPr lang="en-US" sz="1600" dirty="0" smtClean="0"/>
              <a:t> and </a:t>
            </a:r>
            <a:r>
              <a:rPr lang="en-US" sz="1600" dirty="0" err="1" smtClean="0"/>
              <a:t>ceftibuten</a:t>
            </a:r>
            <a:r>
              <a:rPr lang="en-US" sz="1600" dirty="0" smtClean="0"/>
              <a:t> are also OK.</a:t>
            </a:r>
            <a:br>
              <a:rPr lang="en-US" sz="1600" dirty="0" smtClean="0"/>
            </a:br>
            <a:r>
              <a:rPr lang="en-US" sz="1600" dirty="0" smtClean="0"/>
              <a:t>5. Complicated urinary tract infections, </a:t>
            </a:r>
            <a:r>
              <a:rPr lang="en-US" sz="1600" dirty="0" err="1" smtClean="0"/>
              <a:t>pyelonephritis</a:t>
            </a:r>
            <a:r>
              <a:rPr lang="en-US" sz="1600" dirty="0" smtClean="0"/>
              <a:t/>
            </a:r>
            <a:br>
              <a:rPr lang="en-US" sz="1600" dirty="0" smtClean="0"/>
            </a:br>
            <a:r>
              <a:rPr lang="en-US" sz="1600" dirty="0" smtClean="0"/>
              <a:t>6. </a:t>
            </a:r>
            <a:r>
              <a:rPr lang="en-US" sz="1600" dirty="0" err="1" smtClean="0"/>
              <a:t>Osteomyelitis</a:t>
            </a:r>
            <a:r>
              <a:rPr lang="en-US" sz="1600" dirty="0" smtClean="0"/>
              <a:t> - </a:t>
            </a:r>
            <a:r>
              <a:rPr lang="en-US" sz="1600" dirty="0" err="1" smtClean="0"/>
              <a:t>Ceftriaxone</a:t>
            </a:r>
            <a:r>
              <a:rPr lang="en-US" sz="1600" dirty="0" smtClean="0"/>
              <a:t> in home health care situations</a:t>
            </a:r>
            <a:br>
              <a:rPr lang="en-US" sz="1600" dirty="0" smtClean="0"/>
            </a:br>
            <a:r>
              <a:rPr lang="en-US" sz="1600" dirty="0" smtClean="0"/>
              <a:t>7. Lyme disease - </a:t>
            </a:r>
            <a:r>
              <a:rPr lang="en-US" sz="1600" dirty="0" err="1" smtClean="0"/>
              <a:t>ceftriaxone</a:t>
            </a:r>
            <a:r>
              <a:rPr lang="en-US" sz="1600" dirty="0" smtClean="0"/>
              <a:t> in home health care situations</a:t>
            </a: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endParaRPr lang="ar-IQ"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0"/>
            <a:ext cx="9001156" cy="6858000"/>
          </a:xfrm>
        </p:spPr>
        <p:txBody>
          <a:bodyPr>
            <a:normAutofit/>
          </a:bodyPr>
          <a:lstStyle/>
          <a:p>
            <a:pPr algn="l" rtl="0"/>
            <a:r>
              <a:rPr lang="en-US" sz="1800" b="1" dirty="0" smtClean="0"/>
              <a:t>Fourth  generation</a:t>
            </a:r>
            <a:r>
              <a:rPr lang="en-US" sz="1800" dirty="0" smtClean="0"/>
              <a:t/>
            </a:r>
            <a:br>
              <a:rPr lang="en-US" sz="1800" dirty="0" smtClean="0"/>
            </a:br>
            <a:r>
              <a:rPr lang="en-US" sz="1800" dirty="0" err="1" smtClean="0">
                <a:solidFill>
                  <a:srgbClr val="0070C0"/>
                </a:solidFill>
              </a:rPr>
              <a:t>cefepime</a:t>
            </a:r>
            <a:r>
              <a:rPr lang="en-US" sz="1800" dirty="0" smtClean="0">
                <a:solidFill>
                  <a:srgbClr val="0070C0"/>
                </a:solidFill>
              </a:rPr>
              <a:t> IM, IV</a:t>
            </a:r>
            <a:br>
              <a:rPr lang="en-US" sz="1800" dirty="0" smtClean="0">
                <a:solidFill>
                  <a:srgbClr val="0070C0"/>
                </a:solidFill>
              </a:rPr>
            </a:br>
            <a:r>
              <a:rPr lang="en-US" sz="1800" dirty="0" smtClean="0">
                <a:solidFill>
                  <a:srgbClr val="FF0000"/>
                </a:solidFill>
              </a:rPr>
              <a:t>Activity</a:t>
            </a:r>
            <a:br>
              <a:rPr lang="en-US" sz="1800" dirty="0" smtClean="0">
                <a:solidFill>
                  <a:srgbClr val="FF0000"/>
                </a:solidFill>
              </a:rPr>
            </a:br>
            <a:r>
              <a:rPr lang="en-US" sz="1800" dirty="0" smtClean="0"/>
              <a:t> -With similar activity against gram-positive organisms as first-generation </a:t>
            </a:r>
            <a:r>
              <a:rPr lang="en-US" sz="1800" dirty="0" err="1" smtClean="0"/>
              <a:t>cephalosporins</a:t>
            </a:r>
            <a:r>
              <a:rPr lang="en-US" sz="1800" dirty="0" smtClean="0"/>
              <a:t>.</a:t>
            </a:r>
            <a:br>
              <a:rPr lang="en-US" sz="1800" dirty="0" smtClean="0"/>
            </a:br>
            <a:r>
              <a:rPr lang="en-US" sz="1800" dirty="0" smtClean="0"/>
              <a:t>-Bu they  are  more active against G –</a:t>
            </a:r>
            <a:r>
              <a:rPr lang="en-US" sz="1800" dirty="0" err="1" smtClean="0"/>
              <a:t>ve</a:t>
            </a:r>
            <a:r>
              <a:rPr lang="en-US" sz="1800" dirty="0" smtClean="0"/>
              <a:t> and  have a greater resistance to beta-</a:t>
            </a:r>
            <a:r>
              <a:rPr lang="en-US" sz="1800" dirty="0" err="1" smtClean="0"/>
              <a:t>lactamases</a:t>
            </a:r>
            <a:r>
              <a:rPr lang="en-US" sz="1800" dirty="0" smtClean="0"/>
              <a:t> than the third generation </a:t>
            </a:r>
            <a:r>
              <a:rPr lang="en-US" sz="1800" dirty="0" err="1" smtClean="0"/>
              <a:t>cephalosporins</a:t>
            </a:r>
            <a:r>
              <a:rPr lang="en-US" sz="1800" dirty="0" smtClean="0"/>
              <a:t>. </a:t>
            </a:r>
            <a:br>
              <a:rPr lang="en-US" sz="1800" dirty="0" smtClean="0"/>
            </a:br>
            <a:r>
              <a:rPr lang="en-US" sz="1800" dirty="0" smtClean="0">
                <a:solidFill>
                  <a:srgbClr val="FF0000"/>
                </a:solidFill>
              </a:rPr>
              <a:t>Indications:</a:t>
            </a:r>
            <a:br>
              <a:rPr lang="en-US" sz="1800" dirty="0" smtClean="0">
                <a:solidFill>
                  <a:srgbClr val="FF0000"/>
                </a:solidFill>
              </a:rPr>
            </a:br>
            <a:r>
              <a:rPr lang="en-US" sz="1800" dirty="0" smtClean="0"/>
              <a:t> 1-Pneumonia: Treatment of moderate-to-severe pneumonia                                                                      2-Febrile </a:t>
            </a:r>
            <a:r>
              <a:rPr lang="en-US" sz="1800" dirty="0" err="1" smtClean="0"/>
              <a:t>Neutropenia</a:t>
            </a:r>
            <a:r>
              <a:rPr lang="en-US" sz="1800" dirty="0" smtClean="0"/>
              <a:t>: Empiric therapy in febrile </a:t>
            </a:r>
            <a:r>
              <a:rPr lang="en-US" sz="1800" dirty="0" err="1" smtClean="0"/>
              <a:t>neutropenic</a:t>
            </a:r>
            <a:r>
              <a:rPr lang="en-US" sz="1800" dirty="0" smtClean="0"/>
              <a:t> patients.                                                                                                            3-Urinary Tract Infections.                                                                                                                       4-Treatment of uncomplicated skin and skin structure infections.                                                                  5-Treatment of complicated intra-abdominal infections; use in combination with </a:t>
            </a:r>
            <a:r>
              <a:rPr lang="en-US" sz="1800" dirty="0" err="1" smtClean="0"/>
              <a:t>metronidazole</a:t>
            </a:r>
            <a:r>
              <a:rPr lang="en-US" sz="1800" dirty="0" smtClean="0"/>
              <a:t> </a:t>
            </a:r>
            <a:br>
              <a:rPr lang="en-US" sz="1800" dirty="0" smtClean="0"/>
            </a:br>
            <a:r>
              <a:rPr lang="en-US" sz="1800" dirty="0" smtClean="0"/>
              <a:t/>
            </a:r>
            <a:br>
              <a:rPr lang="en-US" sz="1800" dirty="0" smtClean="0"/>
            </a:br>
            <a:r>
              <a:rPr lang="en-US" sz="1800" b="1" dirty="0" smtClean="0"/>
              <a:t> Fifth generation</a:t>
            </a:r>
            <a:r>
              <a:rPr lang="en-US" sz="1800" dirty="0" smtClean="0"/>
              <a:t/>
            </a:r>
            <a:br>
              <a:rPr lang="en-US" sz="1800" dirty="0" smtClean="0"/>
            </a:br>
            <a:r>
              <a:rPr lang="en-US" sz="1800" dirty="0" err="1" smtClean="0">
                <a:solidFill>
                  <a:srgbClr val="0070C0"/>
                </a:solidFill>
              </a:rPr>
              <a:t>Ceftaroline</a:t>
            </a:r>
            <a:r>
              <a:rPr lang="en-US" sz="1800" dirty="0" smtClean="0">
                <a:solidFill>
                  <a:srgbClr val="0070C0"/>
                </a:solidFill>
              </a:rPr>
              <a:t> IV </a:t>
            </a:r>
            <a:br>
              <a:rPr lang="en-US" sz="1800" dirty="0" smtClean="0">
                <a:solidFill>
                  <a:srgbClr val="0070C0"/>
                </a:solidFill>
              </a:rPr>
            </a:br>
            <a:r>
              <a:rPr lang="en-US" sz="1800" dirty="0" smtClean="0">
                <a:solidFill>
                  <a:srgbClr val="FF0000"/>
                </a:solidFill>
              </a:rPr>
              <a:t>Activity</a:t>
            </a:r>
            <a:r>
              <a:rPr lang="en-US" sz="1800" dirty="0" smtClean="0">
                <a:solidFill>
                  <a:srgbClr val="0070C0"/>
                </a:solidFill>
              </a:rPr>
              <a:t/>
            </a:r>
            <a:br>
              <a:rPr lang="en-US" sz="1800" dirty="0" smtClean="0">
                <a:solidFill>
                  <a:srgbClr val="0070C0"/>
                </a:solidFill>
              </a:rPr>
            </a:br>
            <a:r>
              <a:rPr lang="en-US" sz="1800" dirty="0" smtClean="0"/>
              <a:t> -Enhanced coverage of </a:t>
            </a:r>
            <a:r>
              <a:rPr lang="en-US" sz="1800" dirty="0" err="1" smtClean="0"/>
              <a:t>G+ve</a:t>
            </a:r>
            <a:r>
              <a:rPr lang="en-US" sz="1800" dirty="0" smtClean="0"/>
              <a:t> organisms: MRSA, </a:t>
            </a:r>
            <a:r>
              <a:rPr lang="en-US" sz="1800" i="1" dirty="0" smtClean="0"/>
              <a:t>S. pneumonia</a:t>
            </a:r>
            <a:r>
              <a:rPr lang="en-US" sz="1800" dirty="0" smtClean="0"/>
              <a:t>, and </a:t>
            </a:r>
            <a:r>
              <a:rPr lang="en-US" sz="1800" i="1" dirty="0" smtClean="0"/>
              <a:t>E. </a:t>
            </a:r>
            <a:r>
              <a:rPr lang="en-US" sz="1800" i="1" dirty="0" err="1" smtClean="0"/>
              <a:t>faecalis</a:t>
            </a:r>
            <a:r>
              <a:rPr lang="en-US" sz="1800" i="1" dirty="0" smtClean="0"/>
              <a:t> …                             </a:t>
            </a:r>
            <a:r>
              <a:rPr lang="en-US" sz="1800" dirty="0" smtClean="0"/>
              <a:t>-Similar gram negative coverage to third- and fourth-generation agents , does not cover </a:t>
            </a:r>
            <a:r>
              <a:rPr lang="en-US" sz="1800" i="1" dirty="0" smtClean="0"/>
              <a:t> Pseudomonas</a:t>
            </a:r>
            <a:r>
              <a:rPr lang="en-US" sz="1800" dirty="0" smtClean="0"/>
              <a:t>, limited anti-anaerobes activity.</a:t>
            </a:r>
            <a:br>
              <a:rPr lang="en-US" sz="1800" dirty="0" smtClean="0"/>
            </a:br>
            <a:r>
              <a:rPr lang="en-US" sz="1800" dirty="0" smtClean="0">
                <a:solidFill>
                  <a:srgbClr val="FF0000"/>
                </a:solidFill>
              </a:rPr>
              <a:t>Indications:</a:t>
            </a:r>
            <a:br>
              <a:rPr lang="en-US" sz="1800" dirty="0" smtClean="0">
                <a:solidFill>
                  <a:srgbClr val="FF0000"/>
                </a:solidFill>
              </a:rPr>
            </a:br>
            <a:r>
              <a:rPr lang="en-US" sz="1800" dirty="0" smtClean="0"/>
              <a:t> 1</a:t>
            </a:r>
            <a:r>
              <a:rPr lang="en-US" sz="1800" b="1" dirty="0" smtClean="0"/>
              <a:t>-</a:t>
            </a:r>
            <a:r>
              <a:rPr lang="en-US" sz="1800" dirty="0" smtClean="0"/>
              <a:t>Community-acquired bacterial pneumonia                                                                                                      2-Indicated for acute bacterial skin and skin structure infections, including MRSA </a:t>
            </a:r>
            <a:endParaRPr lang="ar-IQ" sz="1800"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472518" cy="6369072"/>
          </a:xfrm>
        </p:spPr>
        <p:txBody>
          <a:bodyPr>
            <a:normAutofit/>
          </a:bodyPr>
          <a:lstStyle/>
          <a:p>
            <a:pPr algn="l"/>
            <a:r>
              <a:rPr lang="en-US" sz="1800" b="1" dirty="0" smtClean="0">
                <a:solidFill>
                  <a:srgbClr val="FF0000"/>
                </a:solidFill>
              </a:rPr>
              <a:t>Pharmacokinetics: </a:t>
            </a:r>
            <a:r>
              <a:rPr lang="en-US" sz="1800" dirty="0" smtClean="0"/>
              <a:t/>
            </a:r>
            <a:br>
              <a:rPr lang="en-US" sz="1800" dirty="0" smtClean="0"/>
            </a:br>
            <a:r>
              <a:rPr lang="en-US" sz="1800" dirty="0" smtClean="0"/>
              <a:t> </a:t>
            </a:r>
            <a:r>
              <a:rPr lang="en-US" sz="1800" dirty="0" err="1" smtClean="0"/>
              <a:t>Cephalexin</a:t>
            </a:r>
            <a:r>
              <a:rPr lang="en-US" sz="1800" dirty="0" smtClean="0"/>
              <a:t>, </a:t>
            </a:r>
            <a:r>
              <a:rPr lang="en-US" sz="1800" dirty="0" err="1" smtClean="0"/>
              <a:t>cephradine</a:t>
            </a:r>
            <a:r>
              <a:rPr lang="en-US" sz="1800" dirty="0" smtClean="0"/>
              <a:t>, </a:t>
            </a:r>
            <a:r>
              <a:rPr lang="en-US" sz="1800" dirty="0" err="1" smtClean="0"/>
              <a:t>cefaclor</a:t>
            </a:r>
            <a:r>
              <a:rPr lang="en-US" sz="1800" dirty="0" smtClean="0"/>
              <a:t>, </a:t>
            </a:r>
            <a:r>
              <a:rPr lang="en-US" sz="1800" dirty="0" err="1" smtClean="0"/>
              <a:t>cephadroxil</a:t>
            </a:r>
            <a:r>
              <a:rPr lang="en-US" sz="1800" dirty="0" smtClean="0"/>
              <a:t>, </a:t>
            </a:r>
            <a:r>
              <a:rPr lang="en-US" sz="1800" dirty="0" err="1" smtClean="0"/>
              <a:t>cefuroxime</a:t>
            </a:r>
            <a:r>
              <a:rPr lang="en-US" sz="1800" dirty="0" smtClean="0"/>
              <a:t> </a:t>
            </a:r>
            <a:r>
              <a:rPr lang="en-US" sz="1800" dirty="0" err="1" smtClean="0"/>
              <a:t>axetil</a:t>
            </a:r>
            <a:r>
              <a:rPr lang="en-US" sz="1800" dirty="0" smtClean="0"/>
              <a:t> and </a:t>
            </a:r>
            <a:r>
              <a:rPr lang="en-US" sz="1800" dirty="0" err="1" smtClean="0"/>
              <a:t>cefixime</a:t>
            </a:r>
            <a:r>
              <a:rPr lang="en-US" sz="1800" dirty="0" smtClean="0"/>
              <a:t> are absorbed after oral administration and can be given orally. </a:t>
            </a:r>
            <a:br>
              <a:rPr lang="en-US" sz="1800" dirty="0" smtClean="0"/>
            </a:br>
            <a:r>
              <a:rPr lang="en-US" sz="1800" dirty="0" smtClean="0"/>
              <a:t> Most of the remaining </a:t>
            </a:r>
            <a:r>
              <a:rPr lang="en-US" sz="1800" dirty="0" err="1" smtClean="0"/>
              <a:t>cephalosporins</a:t>
            </a:r>
            <a:r>
              <a:rPr lang="en-US" sz="1800" dirty="0" smtClean="0"/>
              <a:t> are given </a:t>
            </a:r>
            <a:r>
              <a:rPr lang="en-US" sz="1800" dirty="0" err="1" smtClean="0"/>
              <a:t>parenterally</a:t>
            </a:r>
            <a:r>
              <a:rPr lang="en-US" sz="1800" dirty="0" smtClean="0"/>
              <a:t>. </a:t>
            </a:r>
            <a:br>
              <a:rPr lang="en-US" sz="1800" dirty="0" smtClean="0"/>
            </a:br>
            <a:r>
              <a:rPr lang="en-US" sz="1800" dirty="0" smtClean="0"/>
              <a:t> </a:t>
            </a:r>
            <a:r>
              <a:rPr lang="en-US" sz="1800" dirty="0" err="1" smtClean="0"/>
              <a:t>Cefixime</a:t>
            </a:r>
            <a:r>
              <a:rPr lang="en-US" sz="1800" dirty="0" smtClean="0"/>
              <a:t> is the only third generation cephalosporin available in oral dosage form. </a:t>
            </a:r>
            <a:br>
              <a:rPr lang="en-US" sz="1800" dirty="0" smtClean="0"/>
            </a:br>
            <a:r>
              <a:rPr lang="en-US" sz="1800" dirty="0" smtClean="0"/>
              <a:t>They are well distributed in the body.  Adequate CSF concentrations are mainly achieved with third generation </a:t>
            </a:r>
            <a:r>
              <a:rPr lang="en-US" sz="1800" dirty="0" err="1" smtClean="0"/>
              <a:t>cephalosporins</a:t>
            </a:r>
            <a:r>
              <a:rPr lang="en-US" sz="1800" dirty="0" smtClean="0"/>
              <a:t>. </a:t>
            </a:r>
            <a:br>
              <a:rPr lang="en-US" sz="1800" dirty="0" smtClean="0"/>
            </a:br>
            <a:r>
              <a:rPr lang="en-US" sz="1800" dirty="0" smtClean="0"/>
              <a:t> </a:t>
            </a:r>
            <a:r>
              <a:rPr lang="en-US" sz="1800" dirty="0" err="1" smtClean="0"/>
              <a:t>Cephalosporins</a:t>
            </a:r>
            <a:r>
              <a:rPr lang="en-US" sz="1800" dirty="0" smtClean="0"/>
              <a:t> cross the placenta and they are found in higher concentration in synovial fluid and pericardial fluid. </a:t>
            </a:r>
            <a:br>
              <a:rPr lang="en-US" sz="1800" dirty="0" smtClean="0"/>
            </a:br>
            <a:r>
              <a:rPr lang="en-US" sz="1800" dirty="0" smtClean="0"/>
              <a:t> </a:t>
            </a:r>
            <a:r>
              <a:rPr lang="en-US" sz="1800" dirty="0" err="1" smtClean="0"/>
              <a:t>Cephalosporins</a:t>
            </a:r>
            <a:r>
              <a:rPr lang="en-US" sz="1800" dirty="0" smtClean="0"/>
              <a:t> are variably bound to plasma proteins, </a:t>
            </a:r>
            <a:r>
              <a:rPr lang="en-US" sz="1800" dirty="0" err="1" smtClean="0"/>
              <a:t>cefazolin</a:t>
            </a:r>
            <a:r>
              <a:rPr lang="en-US" sz="1800" dirty="0" smtClean="0"/>
              <a:t> is maximally bound (85%). </a:t>
            </a:r>
            <a:br>
              <a:rPr lang="en-US" sz="1800" dirty="0" smtClean="0"/>
            </a:br>
            <a:r>
              <a:rPr lang="en-US" sz="1800" dirty="0" smtClean="0"/>
              <a:t> They are mainly excreted in urine by </a:t>
            </a:r>
            <a:r>
              <a:rPr lang="en-US" sz="1800" dirty="0" err="1" smtClean="0"/>
              <a:t>glomerular</a:t>
            </a:r>
            <a:r>
              <a:rPr lang="en-US" sz="1800" dirty="0" smtClean="0"/>
              <a:t> filtration and tubular secretion. </a:t>
            </a:r>
            <a:br>
              <a:rPr lang="en-US" sz="1800" dirty="0" smtClean="0"/>
            </a:br>
            <a:r>
              <a:rPr lang="en-US" sz="1800" dirty="0" smtClean="0"/>
              <a:t> </a:t>
            </a:r>
            <a:r>
              <a:rPr lang="en-US" sz="1800" dirty="0" err="1" smtClean="0"/>
              <a:t>Probenecid</a:t>
            </a:r>
            <a:r>
              <a:rPr lang="en-US" sz="1800" dirty="0" smtClean="0"/>
              <a:t> decreases the tubular secretion and increase plasma level of </a:t>
            </a:r>
            <a:r>
              <a:rPr lang="en-US" sz="1800" dirty="0" err="1" smtClean="0"/>
              <a:t>cephalosporins</a:t>
            </a:r>
            <a:r>
              <a:rPr lang="en-US" sz="1800" dirty="0" smtClean="0"/>
              <a:t>. </a:t>
            </a:r>
            <a:br>
              <a:rPr lang="en-US" sz="1800" dirty="0" smtClean="0"/>
            </a:br>
            <a:r>
              <a:rPr lang="en-US" sz="1800" dirty="0" smtClean="0"/>
              <a:t> Dose adjustment is necessary in chronic renal failure. </a:t>
            </a:r>
            <a:br>
              <a:rPr lang="en-US" sz="1800" dirty="0" smtClean="0"/>
            </a:br>
            <a:r>
              <a:rPr lang="en-US" sz="1800" dirty="0" smtClean="0"/>
              <a:t> </a:t>
            </a:r>
            <a:r>
              <a:rPr lang="en-US" sz="1800" dirty="0" err="1" smtClean="0"/>
              <a:t>Cephalothin</a:t>
            </a:r>
            <a:r>
              <a:rPr lang="en-US" sz="1800" dirty="0" smtClean="0"/>
              <a:t>, </a:t>
            </a:r>
            <a:r>
              <a:rPr lang="en-US" sz="1800" dirty="0" err="1" smtClean="0"/>
              <a:t>cephapirin</a:t>
            </a:r>
            <a:r>
              <a:rPr lang="en-US" sz="1800" dirty="0" smtClean="0"/>
              <a:t> and </a:t>
            </a:r>
            <a:r>
              <a:rPr lang="en-US" sz="1800" dirty="0" err="1" smtClean="0"/>
              <a:t>cefotaxime</a:t>
            </a:r>
            <a:r>
              <a:rPr lang="en-US" sz="1800" dirty="0" smtClean="0"/>
              <a:t> are metabolized and their metabolites are excreted in urine. </a:t>
            </a:r>
            <a:br>
              <a:rPr lang="en-US" sz="1800" dirty="0" smtClean="0"/>
            </a:br>
            <a:r>
              <a:rPr lang="en-US" sz="1800" dirty="0" smtClean="0"/>
              <a:t> </a:t>
            </a:r>
            <a:r>
              <a:rPr lang="en-US" sz="1800" dirty="0" err="1" smtClean="0"/>
              <a:t>Cephoperazone</a:t>
            </a:r>
            <a:r>
              <a:rPr lang="en-US" sz="1800" dirty="0" smtClean="0"/>
              <a:t> and </a:t>
            </a:r>
            <a:r>
              <a:rPr lang="en-US" sz="1800" dirty="0" err="1" smtClean="0"/>
              <a:t>ceftriaxone</a:t>
            </a:r>
            <a:r>
              <a:rPr lang="en-US" sz="1800" dirty="0" smtClean="0"/>
              <a:t> are mainly excreted in bile, therefore can safely be given in CRF without dosage adjustments. </a:t>
            </a:r>
            <a:br>
              <a:rPr lang="en-US" sz="1800" dirty="0" smtClean="0"/>
            </a:br>
            <a:endParaRPr lang="ar-IQ"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74638"/>
            <a:ext cx="8643998" cy="6297634"/>
          </a:xfrm>
        </p:spPr>
        <p:txBody>
          <a:bodyPr>
            <a:normAutofit/>
          </a:bodyPr>
          <a:lstStyle/>
          <a:p>
            <a:pPr algn="l"/>
            <a:r>
              <a:rPr lang="en-US" sz="1600" b="1" dirty="0" smtClean="0"/>
              <a:t>Side effects of </a:t>
            </a:r>
            <a:r>
              <a:rPr lang="en-US" sz="1600" b="1" dirty="0" err="1" smtClean="0"/>
              <a:t>cephalosporins</a:t>
            </a:r>
            <a:r>
              <a:rPr lang="en-US" sz="1600" b="1" dirty="0" smtClean="0"/>
              <a:t>: </a:t>
            </a:r>
            <a:r>
              <a:rPr lang="en-US" sz="1600" dirty="0" smtClean="0"/>
              <a:t/>
            </a:r>
            <a:br>
              <a:rPr lang="en-US" sz="1600" dirty="0" smtClean="0"/>
            </a:br>
            <a:r>
              <a:rPr lang="en-US" sz="1600" dirty="0" smtClean="0"/>
              <a:t> Hypersensitivity reactions to </a:t>
            </a:r>
            <a:r>
              <a:rPr lang="en-US" sz="1600" dirty="0" err="1" smtClean="0"/>
              <a:t>cepalosporins</a:t>
            </a:r>
            <a:r>
              <a:rPr lang="en-US" sz="1600" dirty="0" smtClean="0"/>
              <a:t> are the most common side effects, reaction appear to be identical to those caused by penicillin. </a:t>
            </a:r>
            <a:br>
              <a:rPr lang="en-US" sz="1600" dirty="0" smtClean="0"/>
            </a:br>
            <a:r>
              <a:rPr lang="en-US" sz="1600" dirty="0" smtClean="0"/>
              <a:t> More commonly </a:t>
            </a:r>
            <a:r>
              <a:rPr lang="en-US" sz="1600" dirty="0" err="1" smtClean="0"/>
              <a:t>maculopapular</a:t>
            </a:r>
            <a:r>
              <a:rPr lang="en-US" sz="1600" dirty="0" smtClean="0"/>
              <a:t> rash develops, usually after several days of therapy immediate reactions such as anaphylaxis, </a:t>
            </a:r>
            <a:r>
              <a:rPr lang="en-US" sz="1600" dirty="0" err="1" smtClean="0"/>
              <a:t>bronchospasm</a:t>
            </a:r>
            <a:r>
              <a:rPr lang="en-US" sz="1600" dirty="0" smtClean="0"/>
              <a:t> and </a:t>
            </a:r>
            <a:r>
              <a:rPr lang="en-US" sz="1600" dirty="0" err="1" smtClean="0"/>
              <a:t>urticaria</a:t>
            </a:r>
            <a:r>
              <a:rPr lang="en-US" sz="1600" dirty="0" smtClean="0"/>
              <a:t> are also observed. </a:t>
            </a:r>
            <a:br>
              <a:rPr lang="en-US" sz="1600" dirty="0" smtClean="0"/>
            </a:br>
            <a:r>
              <a:rPr lang="en-US" sz="1600" dirty="0" smtClean="0"/>
              <a:t> There is cross reactivity between penicillin and </a:t>
            </a:r>
            <a:r>
              <a:rPr lang="en-US" sz="1600" dirty="0" err="1" smtClean="0"/>
              <a:t>cephalosporins</a:t>
            </a:r>
            <a:r>
              <a:rPr lang="en-US" sz="1600" dirty="0" smtClean="0"/>
              <a:t> due to structural resemblance. </a:t>
            </a:r>
            <a:br>
              <a:rPr lang="en-US" sz="1600" dirty="0" smtClean="0"/>
            </a:br>
            <a:r>
              <a:rPr lang="en-US" sz="1600" dirty="0" smtClean="0"/>
              <a:t> </a:t>
            </a:r>
            <a:r>
              <a:rPr lang="en-US" sz="1600" dirty="0" err="1" smtClean="0"/>
              <a:t>Cephalosporins</a:t>
            </a:r>
            <a:r>
              <a:rPr lang="en-US" sz="1600" dirty="0" smtClean="0"/>
              <a:t> should be avoided in patients allergic to penicillin. </a:t>
            </a:r>
            <a:br>
              <a:rPr lang="en-US" sz="1600" dirty="0" smtClean="0"/>
            </a:br>
            <a:r>
              <a:rPr lang="en-US" sz="1600" dirty="0" smtClean="0"/>
              <a:t> </a:t>
            </a:r>
            <a:r>
              <a:rPr lang="en-US" sz="1600" dirty="0" err="1" smtClean="0"/>
              <a:t>Cephalosporins</a:t>
            </a:r>
            <a:r>
              <a:rPr lang="en-US" sz="1600" dirty="0" smtClean="0"/>
              <a:t> may produce </a:t>
            </a:r>
            <a:r>
              <a:rPr lang="en-US" sz="1600" dirty="0" err="1" smtClean="0"/>
              <a:t>nephrotoxicity</a:t>
            </a:r>
            <a:r>
              <a:rPr lang="en-US" sz="1600" dirty="0" smtClean="0"/>
              <a:t>, that is more common with </a:t>
            </a:r>
            <a:r>
              <a:rPr lang="en-US" sz="1600" dirty="0" err="1" smtClean="0"/>
              <a:t>cephaloridine</a:t>
            </a:r>
            <a:r>
              <a:rPr lang="en-US" sz="1600" dirty="0" smtClean="0"/>
              <a:t> (it is not used now a days). </a:t>
            </a:r>
            <a:br>
              <a:rPr lang="en-US" sz="1600" dirty="0" smtClean="0"/>
            </a:br>
            <a:r>
              <a:rPr lang="en-US" sz="1600" dirty="0" smtClean="0"/>
              <a:t> High dose of </a:t>
            </a:r>
            <a:r>
              <a:rPr lang="en-US" sz="1600" dirty="0" err="1" smtClean="0"/>
              <a:t>cephalothin</a:t>
            </a:r>
            <a:r>
              <a:rPr lang="en-US" sz="1600" dirty="0" smtClean="0"/>
              <a:t> produces renal tubular necrosis. </a:t>
            </a:r>
            <a:br>
              <a:rPr lang="en-US" sz="1600" dirty="0" smtClean="0"/>
            </a:br>
            <a:r>
              <a:rPr lang="en-US" sz="1600" dirty="0" smtClean="0"/>
              <a:t> Risk of </a:t>
            </a:r>
            <a:r>
              <a:rPr lang="en-US" sz="1600" dirty="0" err="1" smtClean="0"/>
              <a:t>nephrotoxicity</a:t>
            </a:r>
            <a:r>
              <a:rPr lang="en-US" sz="1600" dirty="0" smtClean="0"/>
              <a:t> is increased when </a:t>
            </a:r>
            <a:r>
              <a:rPr lang="en-US" sz="1600" dirty="0" err="1" smtClean="0"/>
              <a:t>cephalosporins</a:t>
            </a:r>
            <a:r>
              <a:rPr lang="en-US" sz="1600" dirty="0" smtClean="0"/>
              <a:t> are administered with other potential </a:t>
            </a:r>
            <a:r>
              <a:rPr lang="en-US" sz="1600" dirty="0" err="1" smtClean="0"/>
              <a:t>nephrotoxic</a:t>
            </a:r>
            <a:r>
              <a:rPr lang="en-US" sz="1600" dirty="0" smtClean="0"/>
              <a:t> agents (</a:t>
            </a:r>
            <a:r>
              <a:rPr lang="en-US" sz="1600" dirty="0" err="1" smtClean="0"/>
              <a:t>Aminoglycosides</a:t>
            </a:r>
            <a:r>
              <a:rPr lang="en-US" sz="1600" dirty="0" smtClean="0"/>
              <a:t> and </a:t>
            </a:r>
            <a:r>
              <a:rPr lang="en-US" sz="1600" dirty="0" err="1" smtClean="0"/>
              <a:t>Vancomycin</a:t>
            </a:r>
            <a:r>
              <a:rPr lang="en-US" sz="1600" dirty="0" smtClean="0"/>
              <a:t>). </a:t>
            </a:r>
            <a:br>
              <a:rPr lang="en-US" sz="1600" dirty="0" smtClean="0"/>
            </a:br>
            <a:r>
              <a:rPr lang="en-US" sz="1600" dirty="0" smtClean="0"/>
              <a:t> Diarrhea occurs frequently with </a:t>
            </a:r>
            <a:r>
              <a:rPr lang="en-US" sz="1600" dirty="0" err="1" smtClean="0"/>
              <a:t>cefoperazone</a:t>
            </a:r>
            <a:r>
              <a:rPr lang="en-US" sz="1600" dirty="0" smtClean="0"/>
              <a:t> because of greater </a:t>
            </a:r>
            <a:r>
              <a:rPr lang="en-US" sz="1600" dirty="0" err="1" smtClean="0"/>
              <a:t>biliary</a:t>
            </a:r>
            <a:r>
              <a:rPr lang="en-US" sz="1600" dirty="0" smtClean="0"/>
              <a:t> excretion. </a:t>
            </a:r>
            <a:br>
              <a:rPr lang="en-US" sz="1600" dirty="0" smtClean="0"/>
            </a:br>
            <a:r>
              <a:rPr lang="en-US" sz="1600" dirty="0" smtClean="0"/>
              <a:t> Pain and local irritation occurs after I/M injection. </a:t>
            </a:r>
            <a:br>
              <a:rPr lang="en-US" sz="1600" dirty="0" smtClean="0"/>
            </a:br>
            <a:r>
              <a:rPr lang="en-US" sz="1600" dirty="0" smtClean="0"/>
              <a:t> Some </a:t>
            </a:r>
            <a:r>
              <a:rPr lang="en-US" sz="1600" dirty="0" err="1" smtClean="0"/>
              <a:t>cephalosporins</a:t>
            </a:r>
            <a:r>
              <a:rPr lang="en-US" sz="1600" dirty="0" smtClean="0"/>
              <a:t> like </a:t>
            </a:r>
            <a:r>
              <a:rPr lang="en-US" sz="1600" dirty="0" err="1" smtClean="0"/>
              <a:t>cefamandole</a:t>
            </a:r>
            <a:r>
              <a:rPr lang="en-US" sz="1600" dirty="0" smtClean="0"/>
              <a:t>, </a:t>
            </a:r>
            <a:r>
              <a:rPr lang="en-US" sz="1600" dirty="0" err="1" smtClean="0"/>
              <a:t>moxalactam</a:t>
            </a:r>
            <a:r>
              <a:rPr lang="en-US" sz="1600" dirty="0" smtClean="0"/>
              <a:t>, </a:t>
            </a:r>
            <a:r>
              <a:rPr lang="en-US" sz="1600" dirty="0" err="1" smtClean="0"/>
              <a:t>cefoperazone</a:t>
            </a:r>
            <a:r>
              <a:rPr lang="en-US" sz="1600" dirty="0" smtClean="0"/>
              <a:t>, </a:t>
            </a:r>
            <a:r>
              <a:rPr lang="en-US" sz="1600" dirty="0" err="1" smtClean="0"/>
              <a:t>cefotetan</a:t>
            </a:r>
            <a:r>
              <a:rPr lang="en-US" sz="1600" dirty="0" smtClean="0"/>
              <a:t> frequently produce </a:t>
            </a:r>
            <a:r>
              <a:rPr lang="en-US" sz="1600" dirty="0" err="1" smtClean="0"/>
              <a:t>hypoprothrombinemia</a:t>
            </a:r>
            <a:r>
              <a:rPr lang="en-US" sz="1600" dirty="0" smtClean="0"/>
              <a:t> &amp; bleeding disorders that can be prevented by administration of vitamin K. </a:t>
            </a:r>
            <a:br>
              <a:rPr lang="en-US" sz="1600" dirty="0" smtClean="0"/>
            </a:br>
            <a:r>
              <a:rPr lang="en-US" sz="1600" dirty="0" smtClean="0"/>
              <a:t> </a:t>
            </a:r>
            <a:r>
              <a:rPr lang="en-US" sz="1600" dirty="0" err="1" smtClean="0"/>
              <a:t>Cefamandole</a:t>
            </a:r>
            <a:r>
              <a:rPr lang="en-US" sz="1600" dirty="0" smtClean="0"/>
              <a:t>, </a:t>
            </a:r>
            <a:r>
              <a:rPr lang="en-US" sz="1600" dirty="0" err="1" smtClean="0"/>
              <a:t>cefoperazone</a:t>
            </a:r>
            <a:r>
              <a:rPr lang="en-US" sz="1600" dirty="0" smtClean="0"/>
              <a:t>, </a:t>
            </a:r>
            <a:r>
              <a:rPr lang="en-US" sz="1600" dirty="0" err="1" smtClean="0"/>
              <a:t>cefotetan</a:t>
            </a:r>
            <a:r>
              <a:rPr lang="en-US" sz="1600" dirty="0" smtClean="0"/>
              <a:t> and </a:t>
            </a:r>
            <a:r>
              <a:rPr lang="en-US" sz="1600" dirty="0" err="1" smtClean="0"/>
              <a:t>moxalactam</a:t>
            </a:r>
            <a:r>
              <a:rPr lang="en-US" sz="1600" dirty="0" smtClean="0"/>
              <a:t> can also cause severe </a:t>
            </a:r>
            <a:r>
              <a:rPr lang="en-US" sz="1600" dirty="0" err="1" smtClean="0"/>
              <a:t>disulfiram</a:t>
            </a:r>
            <a:r>
              <a:rPr lang="en-US" sz="1600" dirty="0" smtClean="0"/>
              <a:t> like reaction. </a:t>
            </a:r>
            <a:br>
              <a:rPr lang="en-US" sz="1600" dirty="0" smtClean="0"/>
            </a:br>
            <a:r>
              <a:rPr lang="en-US" sz="1600" dirty="0" smtClean="0"/>
              <a:t> </a:t>
            </a:r>
            <a:br>
              <a:rPr lang="en-US" sz="1600" dirty="0" smtClean="0"/>
            </a:br>
            <a:r>
              <a:rPr lang="en-US" sz="1600" dirty="0" smtClean="0"/>
              <a:t>Alcohol and alcohol containing medication must be avoided. </a:t>
            </a:r>
            <a:br>
              <a:rPr lang="en-US" sz="1600" dirty="0" smtClean="0"/>
            </a:br>
            <a:r>
              <a:rPr lang="en-US" sz="1600" dirty="0" smtClean="0"/>
              <a:t> </a:t>
            </a:r>
            <a:r>
              <a:rPr lang="en-US" sz="1600" dirty="0" err="1" smtClean="0"/>
              <a:t>Superinfections</a:t>
            </a:r>
            <a:r>
              <a:rPr lang="en-US" sz="1600" dirty="0" smtClean="0"/>
              <a:t> are observed mainly with second and third generation </a:t>
            </a:r>
            <a:r>
              <a:rPr lang="en-US" sz="1600" dirty="0" err="1" smtClean="0"/>
              <a:t>cephalosporins</a:t>
            </a:r>
            <a:r>
              <a:rPr lang="en-US" sz="1600" dirty="0" smtClean="0"/>
              <a:t>. </a:t>
            </a:r>
            <a:br>
              <a:rPr lang="en-US" sz="1600" dirty="0" smtClean="0"/>
            </a:br>
            <a:r>
              <a:rPr lang="en-US" sz="1600" dirty="0" smtClean="0"/>
              <a:t> </a:t>
            </a:r>
            <a:r>
              <a:rPr lang="en-US" sz="1600" dirty="0" err="1" smtClean="0"/>
              <a:t>Thrombophlebitis</a:t>
            </a:r>
            <a:r>
              <a:rPr lang="en-US" sz="1600" dirty="0" smtClean="0"/>
              <a:t> is observed after I/V injections </a:t>
            </a:r>
            <a:br>
              <a:rPr lang="en-US" sz="1600" dirty="0" smtClean="0"/>
            </a:br>
            <a:endParaRPr lang="ar-IQ"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algn="l"/>
            <a:r>
              <a:rPr lang="en-US" sz="1600" b="1" dirty="0" smtClean="0">
                <a:solidFill>
                  <a:srgbClr val="FF0000"/>
                </a:solidFill>
              </a:rPr>
              <a:t>β</a:t>
            </a:r>
            <a:r>
              <a:rPr lang="es-ES_tradnl" sz="1600" b="1" dirty="0" smtClean="0">
                <a:solidFill>
                  <a:srgbClr val="FF0000"/>
                </a:solidFill>
              </a:rPr>
              <a:t>-lactamase Inhibition </a:t>
            </a:r>
            <a:r>
              <a:rPr lang="en-US" sz="1600" dirty="0" smtClean="0"/>
              <a:t/>
            </a:r>
            <a:br>
              <a:rPr lang="en-US" sz="1600" dirty="0" smtClean="0"/>
            </a:br>
            <a:r>
              <a:rPr lang="es-ES_tradnl" sz="1600" dirty="0" smtClean="0"/>
              <a:t>1. Sulbactam (ampicillin-sulbactam). </a:t>
            </a:r>
            <a:r>
              <a:rPr lang="en-US" sz="1600" dirty="0" smtClean="0"/>
              <a:t/>
            </a:r>
            <a:br>
              <a:rPr lang="en-US" sz="1600" dirty="0" smtClean="0"/>
            </a:br>
            <a:r>
              <a:rPr lang="en-US" sz="1600" dirty="0" smtClean="0"/>
              <a:t>2. </a:t>
            </a:r>
            <a:r>
              <a:rPr lang="en-US" sz="1600" dirty="0" err="1" smtClean="0"/>
              <a:t>Clavulanic</a:t>
            </a:r>
            <a:r>
              <a:rPr lang="en-US" sz="1600" dirty="0" smtClean="0"/>
              <a:t> acid (amoxicillin-</a:t>
            </a:r>
            <a:r>
              <a:rPr lang="en-US" sz="1600" dirty="0" err="1" smtClean="0"/>
              <a:t>clavulanate</a:t>
            </a:r>
            <a:r>
              <a:rPr lang="en-US" sz="1600" dirty="0" smtClean="0"/>
              <a:t>, </a:t>
            </a:r>
            <a:r>
              <a:rPr lang="en-US" sz="1600" dirty="0" err="1" smtClean="0"/>
              <a:t>Augmentin</a:t>
            </a:r>
            <a:r>
              <a:rPr lang="en-US" sz="1600" dirty="0" smtClean="0"/>
              <a:t>; </a:t>
            </a:r>
            <a:r>
              <a:rPr lang="en-US" sz="1600" dirty="0" err="1" smtClean="0"/>
              <a:t>ticarcillin-clavulanate</a:t>
            </a:r>
            <a:r>
              <a:rPr lang="en-US" sz="1600" dirty="0" smtClean="0"/>
              <a:t>, </a:t>
            </a:r>
            <a:r>
              <a:rPr lang="en-US" sz="1600" dirty="0" err="1" smtClean="0"/>
              <a:t>Timentin</a:t>
            </a:r>
            <a:r>
              <a:rPr lang="en-US" sz="1600" dirty="0" smtClean="0"/>
              <a:t>). </a:t>
            </a:r>
            <a:br>
              <a:rPr lang="en-US" sz="1600" dirty="0" smtClean="0"/>
            </a:br>
            <a:r>
              <a:rPr lang="en-US" sz="1600" dirty="0" smtClean="0"/>
              <a:t>3. </a:t>
            </a:r>
            <a:r>
              <a:rPr lang="en-US" sz="1600" dirty="0" err="1" smtClean="0"/>
              <a:t>Tazobactam</a:t>
            </a:r>
            <a:r>
              <a:rPr lang="en-US" sz="1600" dirty="0" smtClean="0"/>
              <a:t> (</a:t>
            </a:r>
            <a:r>
              <a:rPr lang="en-US" sz="1600" dirty="0" err="1" smtClean="0"/>
              <a:t>pipercillin-tazobactam</a:t>
            </a:r>
            <a:r>
              <a:rPr lang="en-US" sz="1600" dirty="0" smtClean="0"/>
              <a:t>, </a:t>
            </a:r>
            <a:r>
              <a:rPr lang="en-US" sz="1600" dirty="0" err="1" smtClean="0"/>
              <a:t>Zosyn</a:t>
            </a:r>
            <a:r>
              <a:rPr lang="en-US" sz="1600" dirty="0" smtClean="0"/>
              <a:t>). </a:t>
            </a:r>
            <a:br>
              <a:rPr lang="en-US" sz="1600" dirty="0" smtClean="0"/>
            </a:br>
            <a:r>
              <a:rPr lang="en-US" sz="1600" dirty="0" smtClean="0"/>
              <a:t> </a:t>
            </a:r>
            <a:br>
              <a:rPr lang="en-US" sz="1600" dirty="0" smtClean="0"/>
            </a:br>
            <a:r>
              <a:rPr lang="en-US" sz="1600" b="1" dirty="0" err="1" smtClean="0">
                <a:solidFill>
                  <a:srgbClr val="FF0000"/>
                </a:solidFill>
              </a:rPr>
              <a:t>Monobactams</a:t>
            </a:r>
            <a:r>
              <a:rPr lang="en-US" sz="1600" dirty="0" smtClean="0"/>
              <a:t/>
            </a:r>
            <a:br>
              <a:rPr lang="en-US" sz="1600" dirty="0" smtClean="0"/>
            </a:br>
            <a:r>
              <a:rPr lang="en-US" sz="1600" b="1" dirty="0" err="1" smtClean="0"/>
              <a:t>Aztreonam</a:t>
            </a:r>
            <a:r>
              <a:rPr lang="en-US" sz="1600" dirty="0" smtClean="0"/>
              <a:t/>
            </a:r>
            <a:br>
              <a:rPr lang="en-US" sz="1600" dirty="0" smtClean="0"/>
            </a:br>
            <a:r>
              <a:rPr lang="en-US" sz="1600" dirty="0" err="1" smtClean="0"/>
              <a:t>Aztreonam</a:t>
            </a:r>
            <a:r>
              <a:rPr lang="en-US" sz="1600" dirty="0" smtClean="0"/>
              <a:t>- a monocyclic β−</a:t>
            </a:r>
            <a:r>
              <a:rPr lang="en-US" sz="1600" dirty="0" err="1" smtClean="0"/>
              <a:t>lactam</a:t>
            </a:r>
            <a:r>
              <a:rPr lang="en-US" sz="1600" dirty="0" smtClean="0"/>
              <a:t> relatively resistant to β−</a:t>
            </a:r>
            <a:r>
              <a:rPr lang="en-US" sz="1600" dirty="0" err="1" smtClean="0"/>
              <a:t>lactamases</a:t>
            </a:r>
            <a:r>
              <a:rPr lang="en-US" sz="1600" dirty="0" smtClean="0"/>
              <a:t>. Spectrum similar to </a:t>
            </a:r>
            <a:r>
              <a:rPr lang="en-US" sz="1600" dirty="0" err="1" smtClean="0"/>
              <a:t>gentamycin</a:t>
            </a:r>
            <a:r>
              <a:rPr lang="en-US" sz="1600" dirty="0" smtClean="0"/>
              <a:t>. Active against Gram negative rods and resist β-</a:t>
            </a:r>
            <a:r>
              <a:rPr lang="en-US" sz="1600" dirty="0" err="1" smtClean="0"/>
              <a:t>lactamase</a:t>
            </a:r>
            <a:r>
              <a:rPr lang="en-US" sz="1600" dirty="0" smtClean="0"/>
              <a:t>. </a:t>
            </a:r>
            <a:br>
              <a:rPr lang="en-US" sz="1600" dirty="0" smtClean="0"/>
            </a:br>
            <a:r>
              <a:rPr lang="en-US" sz="1600" dirty="0" smtClean="0"/>
              <a:t>It is effective in treating Gram-negative urinary tract infections, lower respiratory tract, skin, </a:t>
            </a:r>
            <a:r>
              <a:rPr lang="en-US" sz="1600" dirty="0" err="1" smtClean="0"/>
              <a:t>intraabdominal</a:t>
            </a:r>
            <a:r>
              <a:rPr lang="en-US" sz="1600" dirty="0" smtClean="0"/>
              <a:t>, gynecologic infections and septicemia.</a:t>
            </a:r>
            <a:br>
              <a:rPr lang="en-US" sz="1600" dirty="0" smtClean="0"/>
            </a:br>
            <a:r>
              <a:rPr lang="en-US" sz="1600" dirty="0" smtClean="0"/>
              <a:t>It is administered either IV or IM.</a:t>
            </a:r>
            <a:br>
              <a:rPr lang="en-US" sz="1600" dirty="0" smtClean="0"/>
            </a:br>
            <a:r>
              <a:rPr lang="en-US" sz="1600" dirty="0" smtClean="0"/>
              <a:t>It  is excreted in the urine. </a:t>
            </a:r>
            <a:br>
              <a:rPr lang="en-US" sz="1600" dirty="0" smtClean="0"/>
            </a:br>
            <a:r>
              <a:rPr lang="en-US" sz="1600" dirty="0" smtClean="0"/>
              <a:t>Has a low immunogenic potential. A safe alternative in patients  allergic to </a:t>
            </a:r>
            <a:r>
              <a:rPr lang="en-US" sz="1600" dirty="0" err="1" smtClean="0"/>
              <a:t>penicillins</a:t>
            </a:r>
            <a:r>
              <a:rPr lang="en-US" sz="1600" dirty="0" smtClean="0"/>
              <a:t> and </a:t>
            </a:r>
            <a:r>
              <a:rPr lang="en-US" sz="1600" dirty="0" err="1" smtClean="0"/>
              <a:t>cephalosporins</a:t>
            </a:r>
            <a:r>
              <a:rPr lang="en-US" sz="1600" dirty="0" smtClean="0"/>
              <a:t>.</a:t>
            </a:r>
            <a:br>
              <a:rPr lang="en-US" sz="1600" dirty="0" smtClean="0"/>
            </a:br>
            <a:r>
              <a:rPr lang="en-US" sz="1600" dirty="0" smtClean="0"/>
              <a:t/>
            </a:r>
            <a:br>
              <a:rPr lang="en-US" sz="1600" dirty="0" smtClean="0"/>
            </a:br>
            <a:r>
              <a:rPr lang="en-US" sz="1600" b="1" dirty="0" err="1" smtClean="0"/>
              <a:t>Carbapenems</a:t>
            </a:r>
            <a:r>
              <a:rPr lang="en-US" sz="1600" b="1" dirty="0" smtClean="0"/>
              <a:t>:</a:t>
            </a:r>
            <a:r>
              <a:rPr lang="en-US" sz="1600" dirty="0" smtClean="0"/>
              <a:t/>
            </a:r>
            <a:br>
              <a:rPr lang="en-US" sz="1600" dirty="0" smtClean="0"/>
            </a:br>
            <a:r>
              <a:rPr lang="en-US" sz="1600" dirty="0" err="1" smtClean="0"/>
              <a:t>Carbapenems</a:t>
            </a:r>
            <a:r>
              <a:rPr lang="en-US" sz="1600" dirty="0" smtClean="0"/>
              <a:t> are synthetic β-</a:t>
            </a:r>
            <a:r>
              <a:rPr lang="en-US" sz="1600" dirty="0" err="1" smtClean="0"/>
              <a:t>lactams</a:t>
            </a:r>
            <a:r>
              <a:rPr lang="en-US" sz="1600" dirty="0" smtClean="0"/>
              <a:t>. </a:t>
            </a:r>
            <a:r>
              <a:rPr lang="en-US" sz="1600" dirty="0" err="1" smtClean="0"/>
              <a:t>Imipenem</a:t>
            </a:r>
            <a:r>
              <a:rPr lang="en-US" sz="1600" dirty="0" smtClean="0"/>
              <a:t>, </a:t>
            </a:r>
            <a:r>
              <a:rPr lang="en-US" sz="1600" dirty="0" err="1" smtClean="0"/>
              <a:t>meropenem</a:t>
            </a:r>
            <a:r>
              <a:rPr lang="en-US" sz="1600" dirty="0" smtClean="0"/>
              <a:t> and </a:t>
            </a:r>
            <a:r>
              <a:rPr lang="en-US" sz="1600" dirty="0" err="1" smtClean="0"/>
              <a:t>ertapenem</a:t>
            </a:r>
            <a:r>
              <a:rPr lang="en-US" sz="1600" dirty="0" smtClean="0"/>
              <a:t> are the  available drugs  of this group.</a:t>
            </a:r>
            <a:br>
              <a:rPr lang="en-US" sz="1600" dirty="0" smtClean="0"/>
            </a:br>
            <a:r>
              <a:rPr lang="en-US" sz="1600" b="1" dirty="0" err="1" smtClean="0"/>
              <a:t>Imipenem</a:t>
            </a:r>
            <a:r>
              <a:rPr lang="en-US" sz="1600" b="1" dirty="0" smtClean="0"/>
              <a:t>  </a:t>
            </a:r>
            <a:r>
              <a:rPr lang="en-US" sz="1600" dirty="0" smtClean="0"/>
              <a:t/>
            </a:r>
            <a:br>
              <a:rPr lang="en-US" sz="1600" dirty="0" smtClean="0"/>
            </a:br>
            <a:r>
              <a:rPr lang="en-US" sz="1600" dirty="0" smtClean="0"/>
              <a:t>1. Unique pharmacologic problem: After </a:t>
            </a:r>
            <a:r>
              <a:rPr lang="en-US" sz="1600" dirty="0" err="1" smtClean="0"/>
              <a:t>imipenem</a:t>
            </a:r>
            <a:r>
              <a:rPr lang="en-US" sz="1600" dirty="0" smtClean="0"/>
              <a:t> is removed from the circulation by </a:t>
            </a:r>
            <a:r>
              <a:rPr lang="en-US" sz="1600" dirty="0" err="1" smtClean="0"/>
              <a:t>glomerular</a:t>
            </a:r>
            <a:r>
              <a:rPr lang="en-US" sz="1600" dirty="0" smtClean="0"/>
              <a:t> filtration and secreted, it is metabolized by a renal peptidase which is located on the brush border of the proximal renal tubules. The metabolites are </a:t>
            </a:r>
            <a:r>
              <a:rPr lang="en-US" sz="1600" dirty="0" err="1" smtClean="0"/>
              <a:t>nephrotoxic</a:t>
            </a:r>
            <a:r>
              <a:rPr lang="en-US" sz="1600" dirty="0" smtClean="0"/>
              <a:t>. </a:t>
            </a:r>
            <a:br>
              <a:rPr lang="en-US" sz="1600" dirty="0" smtClean="0"/>
            </a:br>
            <a:r>
              <a:rPr lang="en-US" sz="1600" dirty="0" smtClean="0"/>
              <a:t>2. To overcome this problem, a specific peptidase inhibitor, </a:t>
            </a:r>
            <a:r>
              <a:rPr lang="en-US" sz="1600" dirty="0" err="1" smtClean="0"/>
              <a:t>cilastin</a:t>
            </a:r>
            <a:r>
              <a:rPr lang="en-US" sz="1600" dirty="0" smtClean="0"/>
              <a:t>, was synthesized, which totally blocks the metabolism of </a:t>
            </a:r>
            <a:r>
              <a:rPr lang="en-US" sz="1600" dirty="0" err="1" smtClean="0"/>
              <a:t>imipenem</a:t>
            </a:r>
            <a:r>
              <a:rPr lang="en-US" sz="1600" dirty="0" smtClean="0"/>
              <a:t> in the kidney, thus blocking toxicity. </a:t>
            </a:r>
            <a:r>
              <a:rPr lang="en-US" sz="1600" dirty="0" err="1" smtClean="0"/>
              <a:t>Cilastin</a:t>
            </a:r>
            <a:r>
              <a:rPr lang="en-US" sz="1600" dirty="0" smtClean="0"/>
              <a:t> has no antimicrobial activity. </a:t>
            </a:r>
            <a:br>
              <a:rPr lang="en-US" sz="1600" dirty="0" smtClean="0"/>
            </a:br>
            <a:r>
              <a:rPr lang="en-US" sz="1600" dirty="0" smtClean="0"/>
              <a:t>3. Compound drug is </a:t>
            </a:r>
            <a:r>
              <a:rPr lang="en-US" sz="1600" dirty="0" err="1" smtClean="0"/>
              <a:t>imipenem-cilastin</a:t>
            </a:r>
            <a:r>
              <a:rPr lang="en-US" sz="1600" dirty="0" smtClean="0"/>
              <a:t> combination (</a:t>
            </a:r>
            <a:r>
              <a:rPr lang="en-US" sz="1600" dirty="0" err="1" smtClean="0"/>
              <a:t>Primaxin</a:t>
            </a:r>
            <a:r>
              <a:rPr lang="en-US" sz="1600" dirty="0" smtClean="0"/>
              <a:t>). </a:t>
            </a:r>
            <a:br>
              <a:rPr lang="en-US" sz="1600" dirty="0" smtClean="0"/>
            </a:br>
            <a:r>
              <a:rPr lang="en-US" sz="1600" dirty="0" smtClean="0"/>
              <a:t>4. Particular toxicity is seizures, primarily in renal failure or in the face of ongoing or preceding brain injury. </a:t>
            </a:r>
            <a:br>
              <a:rPr lang="en-US" sz="1600" dirty="0" smtClean="0"/>
            </a:br>
            <a:endParaRPr lang="ar-IQ"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algn="l" rtl="0"/>
            <a:r>
              <a:rPr lang="en-US" sz="1600" b="1" dirty="0" smtClean="0">
                <a:solidFill>
                  <a:srgbClr val="FF0000"/>
                </a:solidFill>
              </a:rPr>
              <a:t>Other Inhibitors of Cell-Wall Synthesis</a:t>
            </a:r>
            <a:r>
              <a:rPr lang="en-US" sz="1600" dirty="0" smtClean="0"/>
              <a:t/>
            </a:r>
            <a:br>
              <a:rPr lang="en-US" sz="1600" dirty="0" smtClean="0"/>
            </a:br>
            <a:r>
              <a:rPr lang="en-US" sz="1600" b="1" dirty="0" err="1" smtClean="0"/>
              <a:t>Vancomycin</a:t>
            </a:r>
            <a:r>
              <a:rPr lang="en-US" sz="1600" dirty="0" smtClean="0"/>
              <a:t/>
            </a:r>
            <a:br>
              <a:rPr lang="en-US" sz="1600" dirty="0" smtClean="0"/>
            </a:br>
            <a:r>
              <a:rPr lang="en-US" sz="1600" dirty="0" err="1" smtClean="0"/>
              <a:t>Vancomycin</a:t>
            </a:r>
            <a:r>
              <a:rPr lang="en-US" sz="1600" dirty="0" smtClean="0"/>
              <a:t>, a </a:t>
            </a:r>
            <a:r>
              <a:rPr lang="en-US" sz="1600" dirty="0" err="1" smtClean="0"/>
              <a:t>glycopeptide</a:t>
            </a:r>
            <a:r>
              <a:rPr lang="en-US" sz="1600" dirty="0" smtClean="0"/>
              <a:t>, is active only against gram-positive bacteria, including ß-</a:t>
            </a:r>
            <a:r>
              <a:rPr lang="en-US" sz="1600" dirty="0" err="1" smtClean="0"/>
              <a:t>lactamase</a:t>
            </a:r>
            <a:r>
              <a:rPr lang="en-US" sz="1600" dirty="0" smtClean="0"/>
              <a:t> producing staphylococci and those resistant to </a:t>
            </a:r>
            <a:r>
              <a:rPr lang="en-US" sz="1600" dirty="0" err="1" smtClean="0"/>
              <a:t>nafcillin</a:t>
            </a:r>
            <a:r>
              <a:rPr lang="en-US" sz="1600" dirty="0" smtClean="0"/>
              <a:t> and </a:t>
            </a:r>
            <a:r>
              <a:rPr lang="en-US" sz="1600" dirty="0" err="1" smtClean="0"/>
              <a:t>methicillin</a:t>
            </a:r>
            <a:r>
              <a:rPr lang="en-US" sz="1600" dirty="0" smtClean="0"/>
              <a:t> </a:t>
            </a:r>
            <a:br>
              <a:rPr lang="en-US" sz="1600" dirty="0" smtClean="0"/>
            </a:br>
            <a:r>
              <a:rPr lang="en-US" sz="1600" dirty="0" err="1" smtClean="0"/>
              <a:t>Vacomycin</a:t>
            </a:r>
            <a:r>
              <a:rPr lang="en-US" sz="1600" dirty="0" smtClean="0"/>
              <a:t> is an inhibitor of bacterial cell wall synthesis by preventing </a:t>
            </a:r>
            <a:r>
              <a:rPr lang="en-US" sz="1600" dirty="0" err="1" smtClean="0"/>
              <a:t>peptidoglycan</a:t>
            </a:r>
            <a:r>
              <a:rPr lang="en-US" sz="1600" dirty="0" smtClean="0"/>
              <a:t> elongation and cross-linking. </a:t>
            </a:r>
            <a:br>
              <a:rPr lang="en-US" sz="1600" dirty="0" smtClean="0"/>
            </a:br>
            <a:r>
              <a:rPr lang="en-US" sz="1600" dirty="0" smtClean="0"/>
              <a:t>The resistance to the antibacterial action of </a:t>
            </a:r>
            <a:r>
              <a:rPr lang="en-US" sz="1600" dirty="0" err="1" smtClean="0"/>
              <a:t>vancomycin</a:t>
            </a:r>
            <a:r>
              <a:rPr lang="en-US" sz="1600" dirty="0" smtClean="0"/>
              <a:t> is due to a modification of its </a:t>
            </a:r>
            <a:r>
              <a:rPr lang="en-US" sz="1600" dirty="0" err="1" smtClean="0"/>
              <a:t>peptidoglycan</a:t>
            </a:r>
            <a:r>
              <a:rPr lang="en-US" sz="1600" dirty="0" smtClean="0"/>
              <a:t> binding site, a modification that reduces binding affinity. </a:t>
            </a:r>
            <a:br>
              <a:rPr lang="en-US" sz="1600" dirty="0" smtClean="0"/>
            </a:br>
            <a:r>
              <a:rPr lang="en-US" sz="1600" dirty="0" err="1" smtClean="0"/>
              <a:t>Vancomycin</a:t>
            </a:r>
            <a:r>
              <a:rPr lang="en-US" sz="1600" dirty="0" smtClean="0"/>
              <a:t> acts synergistically with </a:t>
            </a:r>
            <a:r>
              <a:rPr lang="en-US" sz="1600" dirty="0" err="1" smtClean="0"/>
              <a:t>gentamicin</a:t>
            </a:r>
            <a:r>
              <a:rPr lang="en-US" sz="1600" dirty="0" smtClean="0"/>
              <a:t> and streptomycin (</a:t>
            </a:r>
            <a:r>
              <a:rPr lang="en-US" sz="1600" dirty="0" err="1" smtClean="0"/>
              <a:t>aminoglycosides</a:t>
            </a:r>
            <a:r>
              <a:rPr lang="en-US" sz="1600" dirty="0" smtClean="0"/>
              <a:t>) against E. </a:t>
            </a:r>
            <a:r>
              <a:rPr lang="en-US" sz="1600" dirty="0" err="1" smtClean="0"/>
              <a:t>faecium</a:t>
            </a:r>
            <a:r>
              <a:rPr lang="en-US" sz="1600" dirty="0" smtClean="0"/>
              <a:t> and E. </a:t>
            </a:r>
            <a:r>
              <a:rPr lang="en-US" sz="1600" dirty="0" err="1" smtClean="0"/>
              <a:t>faecalis</a:t>
            </a:r>
            <a:r>
              <a:rPr lang="en-US" sz="1600" dirty="0" smtClean="0"/>
              <a:t> isolates not resistant to </a:t>
            </a:r>
            <a:r>
              <a:rPr lang="en-US" sz="1600" dirty="0" err="1" smtClean="0"/>
              <a:t>aminoglycosides</a:t>
            </a:r>
            <a:r>
              <a:rPr lang="en-US" sz="1600" dirty="0" smtClean="0"/>
              <a:t>.</a:t>
            </a:r>
            <a:br>
              <a:rPr lang="en-US" sz="1600" dirty="0" smtClean="0"/>
            </a:br>
            <a:r>
              <a:rPr lang="en-US" sz="1600" dirty="0" err="1" smtClean="0"/>
              <a:t>Vancomycin</a:t>
            </a:r>
            <a:r>
              <a:rPr lang="en-US" sz="1600" dirty="0" smtClean="0"/>
              <a:t> is not absorbed after oral administration. Slow I.V infusion is employed for treatment of systemic infections or prophylaxis. Oral administration,  is only employed for the treatment of antibiotic induced colitis due to </a:t>
            </a:r>
            <a:r>
              <a:rPr lang="en-US" sz="1600" dirty="0" err="1" smtClean="0"/>
              <a:t>Closteridium</a:t>
            </a:r>
            <a:r>
              <a:rPr lang="en-US" sz="1600" dirty="0" smtClean="0"/>
              <a:t> </a:t>
            </a:r>
            <a:r>
              <a:rPr lang="en-US" sz="1600" dirty="0" err="1" smtClean="0"/>
              <a:t>difficile</a:t>
            </a:r>
            <a:r>
              <a:rPr lang="en-US" sz="1600" dirty="0" smtClean="0"/>
              <a:t> when </a:t>
            </a:r>
            <a:r>
              <a:rPr lang="en-US" sz="1600" dirty="0" err="1" smtClean="0"/>
              <a:t>metronidazole</a:t>
            </a:r>
            <a:r>
              <a:rPr lang="en-US" sz="1600" dirty="0" smtClean="0"/>
              <a:t> has proven ineffective.</a:t>
            </a:r>
            <a:br>
              <a:rPr lang="en-US" sz="1600" dirty="0" smtClean="0"/>
            </a:br>
            <a:r>
              <a:rPr lang="en-US" sz="1600" i="1" dirty="0" smtClean="0"/>
              <a:t> </a:t>
            </a:r>
            <a:r>
              <a:rPr lang="en-US" sz="1600" dirty="0" smtClean="0"/>
              <a:t/>
            </a:r>
            <a:br>
              <a:rPr lang="en-US" sz="1600" dirty="0" smtClean="0"/>
            </a:br>
            <a:r>
              <a:rPr lang="en-US" sz="1600" b="1" dirty="0" smtClean="0"/>
              <a:t>Major Clinical Use</a:t>
            </a:r>
            <a:r>
              <a:rPr lang="en-US" sz="1600" dirty="0" smtClean="0"/>
              <a:t> </a:t>
            </a:r>
            <a:br>
              <a:rPr lang="en-US" sz="1600" dirty="0" smtClean="0"/>
            </a:br>
            <a:r>
              <a:rPr lang="en-US" sz="1600" dirty="0" smtClean="0"/>
              <a:t>Sepsis  </a:t>
            </a:r>
            <a:br>
              <a:rPr lang="en-US" sz="1600" dirty="0" smtClean="0"/>
            </a:br>
            <a:r>
              <a:rPr lang="en-US" sz="1600" dirty="0" err="1" smtClean="0"/>
              <a:t>Endocarditis</a:t>
            </a:r>
            <a:r>
              <a:rPr lang="en-US" sz="1600" dirty="0" smtClean="0"/>
              <a:t> due to </a:t>
            </a:r>
            <a:r>
              <a:rPr lang="en-US" sz="1600" dirty="0" err="1" smtClean="0"/>
              <a:t>methicillin</a:t>
            </a:r>
            <a:r>
              <a:rPr lang="en-US" sz="1600" dirty="0" smtClean="0"/>
              <a:t> resistant staphylococci </a:t>
            </a:r>
            <a:br>
              <a:rPr lang="en-US" sz="1600" dirty="0" smtClean="0"/>
            </a:br>
            <a:r>
              <a:rPr lang="en-US" sz="1600" dirty="0" err="1" smtClean="0"/>
              <a:t>Methicillin</a:t>
            </a:r>
            <a:r>
              <a:rPr lang="en-US" sz="1600" dirty="0" smtClean="0"/>
              <a:t>-susceptible Staph isolates would be more effectively treated with </a:t>
            </a:r>
            <a:r>
              <a:rPr lang="en-US" sz="1600" dirty="0" err="1" smtClean="0"/>
              <a:t>methicillin</a:t>
            </a:r>
            <a:r>
              <a:rPr lang="en-US" sz="1600" dirty="0" smtClean="0"/>
              <a:t> than </a:t>
            </a:r>
            <a:r>
              <a:rPr lang="en-US" sz="1600" dirty="0" err="1" smtClean="0"/>
              <a:t>vancomycin</a:t>
            </a:r>
            <a:r>
              <a:rPr lang="en-US" sz="1600" dirty="0" smtClean="0"/>
              <a:t>. </a:t>
            </a:r>
            <a:br>
              <a:rPr lang="en-US" sz="1600" dirty="0" smtClean="0"/>
            </a:br>
            <a:r>
              <a:rPr lang="en-US" sz="1600" dirty="0" smtClean="0"/>
              <a:t>Treatment alternative </a:t>
            </a:r>
            <a:r>
              <a:rPr lang="en-US" sz="1600" dirty="0" err="1" smtClean="0"/>
              <a:t>enterococcal</a:t>
            </a:r>
            <a:r>
              <a:rPr lang="en-US" sz="1600" dirty="0" smtClean="0"/>
              <a:t> </a:t>
            </a:r>
            <a:r>
              <a:rPr lang="en-US" sz="1600" dirty="0" err="1" smtClean="0"/>
              <a:t>endocarditis</a:t>
            </a:r>
            <a:r>
              <a:rPr lang="en-US" sz="1600" dirty="0" smtClean="0"/>
              <a:t>.: </a:t>
            </a:r>
            <a:r>
              <a:rPr lang="en-US" sz="1600" dirty="0" err="1" smtClean="0"/>
              <a:t>Vancomycin</a:t>
            </a:r>
            <a:r>
              <a:rPr lang="en-US" sz="1600" dirty="0" smtClean="0"/>
              <a:t> with </a:t>
            </a:r>
            <a:r>
              <a:rPr lang="en-US" sz="1600" dirty="0" err="1" smtClean="0"/>
              <a:t>gentamycin</a:t>
            </a:r>
            <a:r>
              <a:rPr lang="en-US" sz="1600" dirty="0" smtClean="0"/>
              <a:t>: for patient allergic to penicillin. </a:t>
            </a:r>
            <a:br>
              <a:rPr lang="en-US" sz="1600" dirty="0" smtClean="0"/>
            </a:br>
            <a:r>
              <a:rPr lang="en-US" sz="1600" dirty="0" err="1" smtClean="0"/>
              <a:t>Vancomycin</a:t>
            </a:r>
            <a:r>
              <a:rPr lang="en-US" sz="1600" dirty="0" smtClean="0"/>
              <a:t> </a:t>
            </a:r>
            <a:r>
              <a:rPr lang="en-US" sz="1600" dirty="0" err="1" smtClean="0"/>
              <a:t>incombination</a:t>
            </a:r>
            <a:r>
              <a:rPr lang="en-US" sz="1600" dirty="0" smtClean="0"/>
              <a:t> with </a:t>
            </a:r>
            <a:r>
              <a:rPr lang="en-US" sz="1600" dirty="0" err="1" smtClean="0"/>
              <a:t>cefotaxime</a:t>
            </a:r>
            <a:r>
              <a:rPr lang="en-US" sz="1600" dirty="0" smtClean="0"/>
              <a:t>, </a:t>
            </a:r>
            <a:r>
              <a:rPr lang="en-US" sz="1600" dirty="0" err="1" smtClean="0"/>
              <a:t>ceftriaxone</a:t>
            </a:r>
            <a:r>
              <a:rPr lang="en-US" sz="1600" dirty="0" smtClean="0"/>
              <a:t> or </a:t>
            </a:r>
            <a:r>
              <a:rPr lang="en-US" sz="1600" dirty="0" err="1" smtClean="0"/>
              <a:t>rifampim</a:t>
            </a:r>
            <a:r>
              <a:rPr lang="en-US" sz="1600" dirty="0" smtClean="0"/>
              <a:t>: appropriate for treatment of </a:t>
            </a:r>
            <a:r>
              <a:rPr lang="en-US" sz="1600" dirty="0" err="1" smtClean="0"/>
              <a:t>mennigitis</a:t>
            </a:r>
            <a:r>
              <a:rPr lang="en-US" sz="1600" dirty="0" smtClean="0"/>
              <a:t> when the suspected infecting agent is thought/known to be highly penicillin resistant. </a:t>
            </a:r>
            <a:br>
              <a:rPr lang="en-US" sz="1600" dirty="0" smtClean="0"/>
            </a:br>
            <a:r>
              <a:rPr lang="en-US" sz="1600" b="1" dirty="0" smtClean="0"/>
              <a:t>Adverse effect: </a:t>
            </a:r>
            <a:r>
              <a:rPr lang="en-US" sz="1600" dirty="0" smtClean="0"/>
              <a:t/>
            </a:r>
            <a:br>
              <a:rPr lang="en-US" sz="1600" dirty="0" smtClean="0"/>
            </a:br>
            <a:r>
              <a:rPr lang="en-US" sz="1600" dirty="0" smtClean="0"/>
              <a:t>Fever and  chills </a:t>
            </a:r>
            <a:br>
              <a:rPr lang="en-US" sz="1600" dirty="0" smtClean="0"/>
            </a:br>
            <a:r>
              <a:rPr lang="en-US" sz="1600" dirty="0" smtClean="0"/>
              <a:t>Phlebitis at the infusion site. Flushing and  shock results from histamine release. </a:t>
            </a:r>
            <a:br>
              <a:rPr lang="en-US" sz="1600" dirty="0" smtClean="0"/>
            </a:br>
            <a:r>
              <a:rPr lang="en-US" sz="1600" dirty="0" smtClean="0"/>
              <a:t>Dose related hearing loss has occurred in patients with renal failure. </a:t>
            </a:r>
            <a:r>
              <a:rPr lang="en-US" sz="1600" dirty="0" err="1" smtClean="0"/>
              <a:t>Ototoxicity</a:t>
            </a:r>
            <a:r>
              <a:rPr lang="en-US" sz="1600" dirty="0" smtClean="0"/>
              <a:t>  more common when </a:t>
            </a:r>
            <a:r>
              <a:rPr lang="en-US" sz="1600" dirty="0" err="1" smtClean="0"/>
              <a:t>vancomycin</a:t>
            </a:r>
            <a:r>
              <a:rPr lang="en-US" sz="1600" dirty="0" smtClean="0"/>
              <a:t> is administered with another drug that can also produce these effects.</a:t>
            </a:r>
            <a:br>
              <a:rPr lang="en-US" sz="1600" dirty="0" smtClean="0"/>
            </a:br>
            <a:endParaRPr lang="ar-IQ"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4282" y="285729"/>
            <a:ext cx="8786874" cy="857255"/>
          </a:xfrm>
        </p:spPr>
        <p:txBody>
          <a:bodyPr>
            <a:normAutofit/>
          </a:bodyPr>
          <a:lstStyle/>
          <a:p>
            <a:r>
              <a:rPr lang="en-US" b="1" dirty="0" smtClean="0">
                <a:solidFill>
                  <a:srgbClr val="FF0000"/>
                </a:solidFill>
              </a:rPr>
              <a:t>Classification of antibacterial drugs</a:t>
            </a:r>
            <a:endParaRPr lang="ar-IQ" dirty="0">
              <a:solidFill>
                <a:srgbClr val="FF0000"/>
              </a:solidFill>
            </a:endParaRPr>
          </a:p>
        </p:txBody>
      </p:sp>
      <p:sp>
        <p:nvSpPr>
          <p:cNvPr id="3" name="عنوان فرعي 2"/>
          <p:cNvSpPr>
            <a:spLocks noGrp="1"/>
          </p:cNvSpPr>
          <p:nvPr>
            <p:ph type="subTitle" idx="1"/>
          </p:nvPr>
        </p:nvSpPr>
        <p:spPr>
          <a:xfrm>
            <a:off x="571472" y="1285860"/>
            <a:ext cx="8215370" cy="5072098"/>
          </a:xfrm>
        </p:spPr>
        <p:txBody>
          <a:bodyPr>
            <a:normAutofit fontScale="92500" lnSpcReduction="20000"/>
          </a:bodyPr>
          <a:lstStyle/>
          <a:p>
            <a:pPr algn="l" rtl="0"/>
            <a:r>
              <a:rPr lang="en-US" b="1" dirty="0" smtClean="0">
                <a:solidFill>
                  <a:srgbClr val="00B050"/>
                </a:solidFill>
              </a:rPr>
              <a:t>1-</a:t>
            </a:r>
          </a:p>
          <a:p>
            <a:pPr algn="l" rtl="0"/>
            <a:r>
              <a:rPr lang="en-US" b="1" dirty="0" err="1" smtClean="0">
                <a:solidFill>
                  <a:schemeClr val="tx1">
                    <a:lumMod val="85000"/>
                    <a:lumOff val="15000"/>
                  </a:schemeClr>
                </a:solidFill>
              </a:rPr>
              <a:t>Bacteriostatic</a:t>
            </a:r>
            <a:r>
              <a:rPr lang="en-US" b="1" dirty="0" smtClean="0">
                <a:solidFill>
                  <a:schemeClr val="tx1">
                    <a:lumMod val="85000"/>
                    <a:lumOff val="15000"/>
                  </a:schemeClr>
                </a:solidFill>
              </a:rPr>
              <a:t> </a:t>
            </a:r>
            <a:r>
              <a:rPr lang="en-US" b="1" dirty="0">
                <a:solidFill>
                  <a:schemeClr val="tx1">
                    <a:lumMod val="85000"/>
                    <a:lumOff val="15000"/>
                  </a:schemeClr>
                </a:solidFill>
              </a:rPr>
              <a:t>agents: Agents that inhibit the growth of the microorganisms by producing reversible changes. This delay in the growth will give the immune system the chance to get rid of the microorganism.</a:t>
            </a:r>
          </a:p>
          <a:p>
            <a:pPr algn="l" rtl="0"/>
            <a:r>
              <a:rPr lang="en-US" b="1" dirty="0">
                <a:solidFill>
                  <a:schemeClr val="tx1">
                    <a:lumMod val="85000"/>
                    <a:lumOff val="15000"/>
                  </a:schemeClr>
                </a:solidFill>
              </a:rPr>
              <a:t> </a:t>
            </a:r>
          </a:p>
          <a:p>
            <a:pPr algn="l" rtl="0"/>
            <a:r>
              <a:rPr lang="en-US" b="1" dirty="0">
                <a:solidFill>
                  <a:schemeClr val="tx1">
                    <a:lumMod val="85000"/>
                    <a:lumOff val="15000"/>
                  </a:schemeClr>
                </a:solidFill>
              </a:rPr>
              <a:t>Bactericidal agents: Agents that kill the microorganism. </a:t>
            </a:r>
            <a:endParaRPr lang="en-US" b="1" dirty="0" smtClean="0">
              <a:solidFill>
                <a:schemeClr val="tx1">
                  <a:lumMod val="85000"/>
                  <a:lumOff val="15000"/>
                </a:schemeClr>
              </a:solidFill>
            </a:endParaRPr>
          </a:p>
          <a:p>
            <a:pPr algn="l" rtl="0"/>
            <a:r>
              <a:rPr lang="en-US" b="1" dirty="0" smtClean="0">
                <a:solidFill>
                  <a:schemeClr val="tx1">
                    <a:lumMod val="85000"/>
                    <a:lumOff val="15000"/>
                  </a:schemeClr>
                </a:solidFill>
              </a:rPr>
              <a:t>(</a:t>
            </a:r>
            <a:r>
              <a:rPr lang="en-US" b="1" dirty="0">
                <a:solidFill>
                  <a:schemeClr val="tx1">
                    <a:lumMod val="85000"/>
                    <a:lumOff val="15000"/>
                  </a:schemeClr>
                </a:solidFill>
              </a:rPr>
              <a:t>Being a bactericidal or a </a:t>
            </a:r>
            <a:r>
              <a:rPr lang="en-US" b="1" dirty="0" err="1">
                <a:solidFill>
                  <a:schemeClr val="tx1">
                    <a:lumMod val="85000"/>
                    <a:lumOff val="15000"/>
                  </a:schemeClr>
                </a:solidFill>
              </a:rPr>
              <a:t>bacteriostatic</a:t>
            </a:r>
            <a:r>
              <a:rPr lang="en-US" b="1" dirty="0">
                <a:solidFill>
                  <a:schemeClr val="tx1">
                    <a:lumMod val="85000"/>
                    <a:lumOff val="15000"/>
                  </a:schemeClr>
                </a:solidFill>
              </a:rPr>
              <a:t> agent depends on the mechanism of action of the antibacterial agent and on its concentration.)</a:t>
            </a:r>
          </a:p>
          <a:p>
            <a:endParaRPr lang="ar-IQ"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a:bodyPr>
          <a:lstStyle/>
          <a:p>
            <a:pPr algn="l"/>
            <a:r>
              <a:rPr lang="en-US" sz="2000" b="1" dirty="0" smtClean="0">
                <a:solidFill>
                  <a:srgbClr val="FF0000"/>
                </a:solidFill>
              </a:rPr>
              <a:t>Protein synthesis inhibitors:</a:t>
            </a:r>
            <a:br>
              <a:rPr lang="en-US" sz="2000" b="1" dirty="0" smtClean="0">
                <a:solidFill>
                  <a:srgbClr val="FF0000"/>
                </a:solidFill>
              </a:rPr>
            </a:br>
            <a:r>
              <a:rPr lang="en-US" sz="2000" b="1" dirty="0" smtClean="0"/>
              <a:t> </a:t>
            </a:r>
            <a:r>
              <a:rPr lang="en-US" sz="2000" b="1" dirty="0" err="1" smtClean="0"/>
              <a:t>Aminoglycosides</a:t>
            </a:r>
            <a:r>
              <a:rPr lang="en-US" sz="2000" dirty="0" smtClean="0"/>
              <a:t/>
            </a:r>
            <a:br>
              <a:rPr lang="en-US" sz="2000" dirty="0" smtClean="0"/>
            </a:br>
            <a:r>
              <a:rPr lang="en-US" sz="2000" dirty="0" smtClean="0"/>
              <a:t>-The </a:t>
            </a:r>
            <a:r>
              <a:rPr lang="en-US" sz="2000" dirty="0" err="1" smtClean="0"/>
              <a:t>aminoglycosides</a:t>
            </a:r>
            <a:r>
              <a:rPr lang="en-US" sz="2000" dirty="0" smtClean="0"/>
              <a:t> include </a:t>
            </a:r>
            <a:r>
              <a:rPr lang="en-US" sz="2000" b="1" dirty="0" smtClean="0"/>
              <a:t>streptomycin, neomycin, </a:t>
            </a:r>
            <a:r>
              <a:rPr lang="en-US" sz="2000" b="1" dirty="0" err="1" smtClean="0"/>
              <a:t>kanamycin</a:t>
            </a:r>
            <a:r>
              <a:rPr lang="en-US" sz="2000" b="1" dirty="0" smtClean="0"/>
              <a:t>, </a:t>
            </a:r>
            <a:r>
              <a:rPr lang="en-US" sz="2000" b="1" dirty="0" err="1" smtClean="0"/>
              <a:t>amikacin</a:t>
            </a:r>
            <a:r>
              <a:rPr lang="en-US" sz="2000" b="1" dirty="0" smtClean="0"/>
              <a:t>, </a:t>
            </a:r>
            <a:r>
              <a:rPr lang="en-US" sz="2000" b="1" dirty="0" err="1" smtClean="0"/>
              <a:t>gentamicin</a:t>
            </a:r>
            <a:r>
              <a:rPr lang="en-US" sz="2000" b="1" dirty="0" smtClean="0"/>
              <a:t>, </a:t>
            </a:r>
            <a:r>
              <a:rPr lang="en-US" sz="2000" b="1" dirty="0" err="1" smtClean="0"/>
              <a:t>tobramycin</a:t>
            </a:r>
            <a:r>
              <a:rPr lang="en-US" sz="2000" b="1" dirty="0" smtClean="0"/>
              <a:t>, </a:t>
            </a:r>
            <a:r>
              <a:rPr lang="en-US" sz="2000" b="1" dirty="0" err="1" smtClean="0"/>
              <a:t>sisomicin</a:t>
            </a:r>
            <a:r>
              <a:rPr lang="en-US" sz="2000" b="1" dirty="0" smtClean="0"/>
              <a:t>, </a:t>
            </a:r>
            <a:r>
              <a:rPr lang="en-US" sz="2000" b="1" dirty="0" err="1" smtClean="0"/>
              <a:t>netilmicin</a:t>
            </a:r>
            <a:r>
              <a:rPr lang="en-US" sz="2000" b="1" dirty="0" smtClean="0"/>
              <a:t>, </a:t>
            </a:r>
            <a:r>
              <a:rPr lang="en-US" sz="2000" dirty="0" smtClean="0"/>
              <a:t>and others. </a:t>
            </a:r>
            <a:br>
              <a:rPr lang="en-US" sz="2000" dirty="0" smtClean="0"/>
            </a:br>
            <a:r>
              <a:rPr lang="en-US" sz="2000" dirty="0" smtClean="0"/>
              <a:t>Structure—All </a:t>
            </a:r>
            <a:r>
              <a:rPr lang="en-US" sz="2000" dirty="0" err="1" smtClean="0"/>
              <a:t>aminoglycosides</a:t>
            </a:r>
            <a:r>
              <a:rPr lang="en-US" sz="2000" dirty="0" smtClean="0"/>
              <a:t> consist of central six-</a:t>
            </a:r>
            <a:r>
              <a:rPr lang="en-US" sz="2000" dirty="0" err="1" smtClean="0"/>
              <a:t>membered</a:t>
            </a:r>
            <a:r>
              <a:rPr lang="en-US" sz="2000" dirty="0" smtClean="0"/>
              <a:t> </a:t>
            </a:r>
            <a:r>
              <a:rPr lang="en-US" sz="2000" b="1" dirty="0" err="1" smtClean="0"/>
              <a:t>aminocyclitol</a:t>
            </a:r>
            <a:r>
              <a:rPr lang="en-US" sz="2000" b="1" dirty="0" smtClean="0"/>
              <a:t> ring </a:t>
            </a:r>
            <a:r>
              <a:rPr lang="en-US" sz="2000" dirty="0" smtClean="0"/>
              <a:t>linked to two or more </a:t>
            </a:r>
            <a:r>
              <a:rPr lang="en-US" sz="2000" b="1" dirty="0" err="1" smtClean="0"/>
              <a:t>aminosugar</a:t>
            </a:r>
            <a:r>
              <a:rPr lang="en-US" sz="2000" b="1" dirty="0" smtClean="0"/>
              <a:t> </a:t>
            </a:r>
            <a:r>
              <a:rPr lang="en-US" sz="2000" dirty="0" smtClean="0"/>
              <a:t>residues by </a:t>
            </a:r>
            <a:r>
              <a:rPr lang="en-US" sz="2000" dirty="0" err="1" smtClean="0"/>
              <a:t>glycosidic</a:t>
            </a:r>
            <a:r>
              <a:rPr lang="en-US" sz="2000" dirty="0" smtClean="0"/>
              <a:t> bonds. </a:t>
            </a:r>
            <a:br>
              <a:rPr lang="en-US" sz="2000" dirty="0" smtClean="0"/>
            </a:br>
            <a:r>
              <a:rPr lang="en-US" sz="2000" dirty="0" smtClean="0"/>
              <a:t> </a:t>
            </a:r>
            <a:br>
              <a:rPr lang="en-US" sz="2000" dirty="0" smtClean="0"/>
            </a:br>
            <a:r>
              <a:rPr lang="en-US" sz="2000" b="1" dirty="0" smtClean="0"/>
              <a:t>Mechanism of Action</a:t>
            </a:r>
            <a:r>
              <a:rPr lang="en-US" sz="2000" dirty="0" smtClean="0"/>
              <a:t/>
            </a:r>
            <a:br>
              <a:rPr lang="en-US" sz="2000" dirty="0" smtClean="0"/>
            </a:br>
            <a:r>
              <a:rPr lang="en-US" sz="2000" dirty="0" err="1" smtClean="0"/>
              <a:t>Aminoglycosides</a:t>
            </a:r>
            <a:r>
              <a:rPr lang="en-US" sz="2000" dirty="0" smtClean="0"/>
              <a:t> are irreversible inhibitors of protein  synthesis, but the precise mechanism for bactericidal activity is not known. The initial event is passive diffusion via </a:t>
            </a:r>
            <a:r>
              <a:rPr lang="en-US" sz="2000" dirty="0" err="1" smtClean="0"/>
              <a:t>porin</a:t>
            </a:r>
            <a:r>
              <a:rPr lang="en-US" sz="2000" dirty="0" smtClean="0"/>
              <a:t> channels</a:t>
            </a:r>
            <a:br>
              <a:rPr lang="en-US" sz="2000" dirty="0" smtClean="0"/>
            </a:br>
            <a:r>
              <a:rPr lang="en-US" sz="2000" dirty="0" smtClean="0"/>
              <a:t>across the outer membrane. Inside the cell, </a:t>
            </a:r>
            <a:r>
              <a:rPr lang="en-US" sz="2000" dirty="0" err="1" smtClean="0"/>
              <a:t>aminoglycosides</a:t>
            </a:r>
            <a:r>
              <a:rPr lang="en-US" sz="2000" dirty="0" smtClean="0"/>
              <a:t> bind to specific 30S-subunit</a:t>
            </a:r>
            <a:br>
              <a:rPr lang="en-US" sz="2000" dirty="0" smtClean="0"/>
            </a:br>
            <a:r>
              <a:rPr lang="en-US" sz="2000" dirty="0" smtClean="0"/>
              <a:t>ribosomal proteins. Protein synthesis is inhibited by </a:t>
            </a:r>
            <a:r>
              <a:rPr lang="en-US" sz="2000" dirty="0" err="1" smtClean="0"/>
              <a:t>aminoglycosides</a:t>
            </a:r>
            <a:r>
              <a:rPr lang="en-US" sz="2000" dirty="0" smtClean="0"/>
              <a:t> in at least three ways</a:t>
            </a:r>
            <a:br>
              <a:rPr lang="en-US" sz="2000" dirty="0" smtClean="0"/>
            </a:br>
            <a:r>
              <a:rPr lang="en-US" sz="2000" dirty="0" smtClean="0"/>
              <a:t> (1) interference with the initiation complex of peptide formation;</a:t>
            </a:r>
            <a:br>
              <a:rPr lang="en-US" sz="2000" dirty="0" smtClean="0"/>
            </a:br>
            <a:r>
              <a:rPr lang="en-US" sz="2000" dirty="0" smtClean="0"/>
              <a:t> (2) misreading of mRNA, which causes incorporation of incorrect amino acids into the peptide and results in a nonfunctional or toxic protein </a:t>
            </a:r>
            <a:r>
              <a:rPr lang="ar-IQ" sz="2000" dirty="0" smtClean="0"/>
              <a:t>   </a:t>
            </a:r>
            <a:r>
              <a:rPr lang="en-US" sz="2000" dirty="0" smtClean="0"/>
              <a:t/>
            </a:r>
            <a:br>
              <a:rPr lang="en-US" sz="2000" dirty="0" smtClean="0"/>
            </a:br>
            <a:r>
              <a:rPr lang="en-US" sz="2000" dirty="0" smtClean="0"/>
              <a:t> (3) breakup of </a:t>
            </a:r>
            <a:r>
              <a:rPr lang="en-US" sz="2000" dirty="0" err="1" smtClean="0"/>
              <a:t>polysomes</a:t>
            </a:r>
            <a:r>
              <a:rPr lang="en-US" sz="2000" dirty="0" smtClean="0"/>
              <a:t> into nonfunctional </a:t>
            </a:r>
            <a:r>
              <a:rPr lang="en-US" sz="2000" dirty="0" err="1" smtClean="0"/>
              <a:t>monosomes</a:t>
            </a:r>
            <a:r>
              <a:rPr lang="en-US" sz="2000" dirty="0" smtClean="0"/>
              <a:t>. These activities occur more or less simultaneously, and the overall effect is irreversible and lethal for the cell.</a:t>
            </a:r>
            <a:br>
              <a:rPr lang="en-US" sz="2000" dirty="0" smtClean="0"/>
            </a:br>
            <a:endParaRPr lang="ar-IQ" sz="2000" b="1"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algn="l" rtl="0"/>
            <a:r>
              <a:rPr lang="en-US" sz="2400" b="1" dirty="0" smtClean="0"/>
              <a:t>Spectrum of Activity and clinical uses:</a:t>
            </a:r>
            <a:r>
              <a:rPr lang="en-US" sz="2400" dirty="0" smtClean="0"/>
              <a:t/>
            </a:r>
            <a:br>
              <a:rPr lang="en-US" sz="2400" dirty="0" smtClean="0"/>
            </a:br>
            <a:r>
              <a:rPr lang="en-US" sz="2400" b="1" dirty="0" smtClean="0"/>
              <a:t>Clinical Uses</a:t>
            </a:r>
            <a:r>
              <a:rPr lang="en-US" sz="2400" dirty="0" smtClean="0"/>
              <a:t/>
            </a:r>
            <a:br>
              <a:rPr lang="en-US" sz="2400" dirty="0" smtClean="0"/>
            </a:br>
            <a:r>
              <a:rPr lang="en-US" sz="2400" dirty="0" smtClean="0"/>
              <a:t>- </a:t>
            </a:r>
            <a:r>
              <a:rPr lang="en-US" sz="2400" dirty="0" err="1" smtClean="0"/>
              <a:t>Aminoglycosides</a:t>
            </a:r>
            <a:r>
              <a:rPr lang="en-US" sz="2400" dirty="0" smtClean="0"/>
              <a:t> are mostly used against gram-negative enteric bacteria [</a:t>
            </a:r>
            <a:r>
              <a:rPr lang="en-US" sz="2400" dirty="0" err="1" smtClean="0"/>
              <a:t>Klebsiella</a:t>
            </a:r>
            <a:r>
              <a:rPr lang="en-US" sz="2400" dirty="0" smtClean="0"/>
              <a:t> species: an </a:t>
            </a:r>
            <a:r>
              <a:rPr lang="en-US" sz="2400" dirty="0" err="1" smtClean="0"/>
              <a:t>aminoglycoside</a:t>
            </a:r>
            <a:r>
              <a:rPr lang="en-US" sz="2400" dirty="0" smtClean="0"/>
              <a:t> (</a:t>
            </a:r>
            <a:r>
              <a:rPr lang="en-US" sz="2400" dirty="0" err="1" smtClean="0"/>
              <a:t>gentamicin</a:t>
            </a:r>
            <a:r>
              <a:rPr lang="en-US" sz="2400" dirty="0" smtClean="0"/>
              <a:t> + an </a:t>
            </a:r>
            <a:r>
              <a:rPr lang="en-US" sz="2400" dirty="0" err="1" smtClean="0"/>
              <a:t>antipseudomonal</a:t>
            </a:r>
            <a:r>
              <a:rPr lang="en-US" sz="2400" dirty="0" smtClean="0"/>
              <a:t> penicillin), </a:t>
            </a:r>
            <a:r>
              <a:rPr lang="en-US" sz="2400" dirty="0" err="1" smtClean="0"/>
              <a:t>Yersinia</a:t>
            </a:r>
            <a:r>
              <a:rPr lang="en-US" sz="2400" dirty="0" smtClean="0"/>
              <a:t> </a:t>
            </a:r>
            <a:r>
              <a:rPr lang="en-US" sz="2400" dirty="0" err="1" smtClean="0"/>
              <a:t>pestis</a:t>
            </a:r>
            <a:r>
              <a:rPr lang="en-US" sz="2400" dirty="0" smtClean="0"/>
              <a:t>, </a:t>
            </a:r>
            <a:r>
              <a:rPr lang="en-US" sz="2400" dirty="0" err="1" smtClean="0"/>
              <a:t>Francisella</a:t>
            </a:r>
            <a:r>
              <a:rPr lang="en-US" sz="2400" dirty="0" smtClean="0"/>
              <a:t> </a:t>
            </a:r>
            <a:r>
              <a:rPr lang="en-US" sz="2400" dirty="0" err="1" smtClean="0"/>
              <a:t>tularensis</a:t>
            </a:r>
            <a:r>
              <a:rPr lang="en-US" sz="2400" dirty="0" smtClean="0"/>
              <a:t>, and </a:t>
            </a:r>
            <a:r>
              <a:rPr lang="en-US" sz="2400" dirty="0" err="1" smtClean="0"/>
              <a:t>brucella</a:t>
            </a:r>
            <a:r>
              <a:rPr lang="en-US" sz="2400" dirty="0" smtClean="0"/>
              <a:t> species (</a:t>
            </a:r>
            <a:r>
              <a:rPr lang="en-US" sz="2400" dirty="0" err="1" smtClean="0"/>
              <a:t>gentamicin</a:t>
            </a:r>
            <a:r>
              <a:rPr lang="en-US" sz="2400" dirty="0" smtClean="0"/>
              <a:t> or streptomycin + </a:t>
            </a:r>
            <a:r>
              <a:rPr lang="en-US" sz="2400" dirty="0" err="1" smtClean="0"/>
              <a:t>doxycycline</a:t>
            </a:r>
            <a:r>
              <a:rPr lang="en-US" sz="2400" dirty="0" smtClean="0"/>
              <a:t>).</a:t>
            </a:r>
            <a:r>
              <a:rPr lang="en-US" sz="2400" b="1" dirty="0" smtClean="0"/>
              <a:t> </a:t>
            </a:r>
            <a:r>
              <a:rPr lang="en-US" sz="2400" dirty="0" smtClean="0"/>
              <a:t>Pseudomonas </a:t>
            </a:r>
            <a:r>
              <a:rPr lang="en-US" sz="2400" dirty="0" err="1" smtClean="0"/>
              <a:t>aeuroginosa</a:t>
            </a:r>
            <a:r>
              <a:rPr lang="en-US" sz="2400" dirty="0" smtClean="0"/>
              <a:t>: infections in </a:t>
            </a:r>
            <a:r>
              <a:rPr lang="en-US" sz="2400" dirty="0" err="1" smtClean="0"/>
              <a:t>immunocompromised</a:t>
            </a:r>
            <a:r>
              <a:rPr lang="en-US" sz="2400" dirty="0" smtClean="0"/>
              <a:t> patients and in burn victims: (</a:t>
            </a:r>
            <a:r>
              <a:rPr lang="en-US" sz="2400" dirty="0" err="1" smtClean="0"/>
              <a:t>tobramycin</a:t>
            </a:r>
            <a:r>
              <a:rPr lang="en-US" sz="2400" dirty="0" smtClean="0"/>
              <a:t>  + anti-</a:t>
            </a:r>
            <a:r>
              <a:rPr lang="en-US" sz="2400" dirty="0" err="1" smtClean="0"/>
              <a:t>pseudomonal</a:t>
            </a:r>
            <a:r>
              <a:rPr lang="en-US" sz="2400" dirty="0" smtClean="0"/>
              <a:t> penicillin)].</a:t>
            </a:r>
            <a:br>
              <a:rPr lang="en-US" sz="2400" dirty="0" smtClean="0"/>
            </a:br>
            <a:r>
              <a:rPr lang="en-US" sz="2400" dirty="0" smtClean="0"/>
              <a:t>- Streptomycin is   used for tuberculosis.</a:t>
            </a:r>
            <a:br>
              <a:rPr lang="en-US" sz="2400" dirty="0" smtClean="0"/>
            </a:br>
            <a:r>
              <a:rPr lang="en-US" sz="2400" dirty="0" smtClean="0"/>
              <a:t>- </a:t>
            </a:r>
            <a:r>
              <a:rPr lang="en-US" sz="2400" dirty="0" err="1" smtClean="0"/>
              <a:t>Aminoglycosides</a:t>
            </a:r>
            <a:r>
              <a:rPr lang="en-US" sz="2400" dirty="0" smtClean="0"/>
              <a:t>  used in combination with a β-</a:t>
            </a:r>
            <a:r>
              <a:rPr lang="en-US" sz="2400" dirty="0" err="1" smtClean="0"/>
              <a:t>lactam</a:t>
            </a:r>
            <a:r>
              <a:rPr lang="en-US" sz="2400" dirty="0" smtClean="0"/>
              <a:t> antibiotic to extend coverage to include potential gram-positive pathogens and to take advantage of the synergism between these two classes of drugs. </a:t>
            </a:r>
            <a:br>
              <a:rPr lang="en-US" sz="2400" dirty="0" smtClean="0"/>
            </a:br>
            <a:r>
              <a:rPr lang="en-US" sz="2400" dirty="0" smtClean="0"/>
              <a:t>-</a:t>
            </a:r>
            <a:r>
              <a:rPr lang="en-US" sz="2400" dirty="0" err="1" smtClean="0"/>
              <a:t>Penicillin+aminoglycoside</a:t>
            </a:r>
            <a:r>
              <a:rPr lang="en-US" sz="2400" dirty="0" smtClean="0"/>
              <a:t> combinations also are used to achieve bactericidal activity in treatment of </a:t>
            </a:r>
            <a:r>
              <a:rPr lang="en-US" sz="2400" dirty="0" err="1" smtClean="0"/>
              <a:t>enterococcal</a:t>
            </a:r>
            <a:r>
              <a:rPr lang="en-US" sz="2400" dirty="0" smtClean="0"/>
              <a:t> </a:t>
            </a:r>
            <a:r>
              <a:rPr lang="en-US" sz="2400" dirty="0" err="1" smtClean="0"/>
              <a:t>endocarditis</a:t>
            </a:r>
            <a:r>
              <a:rPr lang="en-US" sz="2400" dirty="0" smtClean="0"/>
              <a:t> and to shorten duration of therapy for </a:t>
            </a:r>
            <a:r>
              <a:rPr lang="en-US" sz="2400" dirty="0" err="1" smtClean="0"/>
              <a:t>viridans</a:t>
            </a:r>
            <a:r>
              <a:rPr lang="en-US" sz="2400" dirty="0" smtClean="0"/>
              <a:t> streptococcal and some patients with staphylococcal </a:t>
            </a:r>
            <a:r>
              <a:rPr lang="en-US" sz="2400" dirty="0" err="1" smtClean="0"/>
              <a:t>endocarditis</a:t>
            </a:r>
            <a:r>
              <a:rPr lang="en-US" sz="2400" dirty="0" smtClean="0"/>
              <a:t>. </a:t>
            </a:r>
            <a:endParaRPr lang="ar-IQ"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686800" cy="6154758"/>
          </a:xfrm>
        </p:spPr>
        <p:txBody>
          <a:bodyPr>
            <a:normAutofit/>
          </a:bodyPr>
          <a:lstStyle/>
          <a:p>
            <a:pPr algn="l" rtl="0"/>
            <a:r>
              <a:rPr lang="en-US" sz="2800" b="1" dirty="0" smtClean="0"/>
              <a:t>Mechanisms of Resistance</a:t>
            </a:r>
            <a:r>
              <a:rPr lang="en-US" sz="2800" dirty="0" smtClean="0"/>
              <a:t/>
            </a:r>
            <a:br>
              <a:rPr lang="en-US" sz="2800" dirty="0" smtClean="0"/>
            </a:br>
            <a:r>
              <a:rPr lang="en-US" sz="2800" dirty="0" smtClean="0"/>
              <a:t>Three principal mechanisms have been established: </a:t>
            </a:r>
            <a:br>
              <a:rPr lang="en-US" sz="2800" dirty="0" smtClean="0"/>
            </a:br>
            <a:r>
              <a:rPr lang="en-US" sz="2800" dirty="0" smtClean="0"/>
              <a:t>(1) production of a </a:t>
            </a:r>
            <a:r>
              <a:rPr lang="en-US" sz="2800" dirty="0" err="1" smtClean="0"/>
              <a:t>transferase</a:t>
            </a:r>
            <a:r>
              <a:rPr lang="en-US" sz="2800" dirty="0" smtClean="0"/>
              <a:t> enzyme or other enzymes inactivates the </a:t>
            </a:r>
            <a:r>
              <a:rPr lang="en-US" sz="2800" dirty="0" err="1" smtClean="0"/>
              <a:t>aminoglycoside</a:t>
            </a:r>
            <a:r>
              <a:rPr lang="en-US" sz="2800" dirty="0" smtClean="0"/>
              <a:t> by </a:t>
            </a:r>
            <a:r>
              <a:rPr lang="en-US" sz="2800" dirty="0" err="1" smtClean="0"/>
              <a:t>adenylylation</a:t>
            </a:r>
            <a:r>
              <a:rPr lang="en-US" sz="2800" dirty="0" smtClean="0"/>
              <a:t>, </a:t>
            </a:r>
            <a:r>
              <a:rPr lang="en-US" sz="2800" dirty="0" err="1" smtClean="0"/>
              <a:t>acetylation</a:t>
            </a:r>
            <a:r>
              <a:rPr lang="en-US" sz="2800" dirty="0" smtClean="0"/>
              <a:t>, or </a:t>
            </a:r>
            <a:r>
              <a:rPr lang="en-US" sz="2800" dirty="0" err="1" smtClean="0"/>
              <a:t>phosphorylation</a:t>
            </a:r>
            <a:r>
              <a:rPr lang="en-US" sz="2800" dirty="0" smtClean="0"/>
              <a:t>. </a:t>
            </a:r>
            <a:br>
              <a:rPr lang="en-US" sz="2800" dirty="0" smtClean="0"/>
            </a:br>
            <a:r>
              <a:rPr lang="en-US" sz="2800" dirty="0" smtClean="0"/>
              <a:t>(2) There is impaired entry of </a:t>
            </a:r>
            <a:r>
              <a:rPr lang="en-US" sz="2800" dirty="0" err="1" smtClean="0"/>
              <a:t>aminoglycoside</a:t>
            </a:r>
            <a:r>
              <a:rPr lang="en-US" sz="2800" dirty="0" smtClean="0"/>
              <a:t> into the cell. </a:t>
            </a:r>
            <a:br>
              <a:rPr lang="en-US" sz="2800" dirty="0" smtClean="0"/>
            </a:br>
            <a:r>
              <a:rPr lang="en-US" sz="2800" dirty="0" smtClean="0"/>
              <a:t>(3) The receptor protein on the 30S ribosomal subunit may be deleted or altered by mutation.</a:t>
            </a:r>
            <a:br>
              <a:rPr lang="en-US" sz="2800" dirty="0" smtClean="0"/>
            </a:br>
            <a:r>
              <a:rPr lang="en-US" sz="2800" dirty="0" smtClean="0"/>
              <a:t> </a:t>
            </a:r>
            <a:br>
              <a:rPr lang="en-US" sz="2800" dirty="0" smtClean="0"/>
            </a:br>
            <a:endParaRPr lang="ar-IQ"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algn="l" rtl="0"/>
            <a:r>
              <a:rPr lang="en-US" sz="1400" b="1" dirty="0" smtClean="0"/>
              <a:t>Pharmacokinetics</a:t>
            </a:r>
            <a:r>
              <a:rPr lang="en-US" sz="1400" dirty="0" smtClean="0"/>
              <a:t/>
            </a:r>
            <a:br>
              <a:rPr lang="en-US" sz="1400" dirty="0" smtClean="0"/>
            </a:br>
            <a:r>
              <a:rPr lang="en-US" sz="1400" dirty="0" err="1" smtClean="0"/>
              <a:t>Aminoglycosides</a:t>
            </a:r>
            <a:r>
              <a:rPr lang="en-US" sz="1400" dirty="0" smtClean="0"/>
              <a:t> are absorbed very poorly from the intact gastrointestinal tract, and almost the entire oral dose is excreted in feces after oral administration. However, the drugs may be absorbed if ulcerations are present. </a:t>
            </a:r>
            <a:br>
              <a:rPr lang="en-US" sz="1400" dirty="0" smtClean="0"/>
            </a:br>
            <a:r>
              <a:rPr lang="en-US" sz="1400" dirty="0" smtClean="0"/>
              <a:t>After intramuscular injection, </a:t>
            </a:r>
            <a:r>
              <a:rPr lang="en-US" sz="1400" dirty="0" err="1" smtClean="0"/>
              <a:t>aminoglycosides</a:t>
            </a:r>
            <a:r>
              <a:rPr lang="en-US" sz="1400" dirty="0" smtClean="0"/>
              <a:t> are well absorbed, giving peak concentrations in blood within 30–90 minutes. </a:t>
            </a:r>
            <a:r>
              <a:rPr lang="en-US" sz="1400" dirty="0" err="1" smtClean="0"/>
              <a:t>Aminoglycosides</a:t>
            </a:r>
            <a:r>
              <a:rPr lang="en-US" sz="1400" dirty="0" smtClean="0"/>
              <a:t> are usually administered intravenously as a 30- to 60-minute infusion; after a brief distribution phase, this results in serum concentrations that are identical with those following intramuscular injection. </a:t>
            </a:r>
            <a:br>
              <a:rPr lang="en-US" sz="1400" dirty="0" smtClean="0"/>
            </a:br>
            <a:r>
              <a:rPr lang="en-US" sz="1400" dirty="0" smtClean="0"/>
              <a:t>The normal half-life of </a:t>
            </a:r>
            <a:r>
              <a:rPr lang="en-US" sz="1400" dirty="0" err="1" smtClean="0"/>
              <a:t>aminoglycosides</a:t>
            </a:r>
            <a:r>
              <a:rPr lang="en-US" sz="1400" dirty="0" smtClean="0"/>
              <a:t> in serum is 2–3 hours, increasing to 24–48 hours in patients with significant impairment of renal function. </a:t>
            </a:r>
            <a:br>
              <a:rPr lang="en-US" sz="1400" dirty="0" smtClean="0"/>
            </a:br>
            <a:r>
              <a:rPr lang="en-US" sz="1400" dirty="0" smtClean="0"/>
              <a:t>Even after </a:t>
            </a:r>
            <a:r>
              <a:rPr lang="en-US" sz="1400" dirty="0" err="1" smtClean="0"/>
              <a:t>parenteral</a:t>
            </a:r>
            <a:r>
              <a:rPr lang="en-US" sz="1400" dirty="0" smtClean="0"/>
              <a:t> administration, concentrations of </a:t>
            </a:r>
            <a:r>
              <a:rPr lang="en-US" sz="1400" dirty="0" err="1" smtClean="0"/>
              <a:t>aminoglycosides</a:t>
            </a:r>
            <a:r>
              <a:rPr lang="en-US" sz="1400" dirty="0" smtClean="0"/>
              <a:t> are not high in most tissues. They are poorly penetrated CNS, in the presence of active inflammation, however, cerebrospinal fluid levels reach 20% of plasma levels, and in neonatal meningitis, the levels may be higher. </a:t>
            </a:r>
            <a:r>
              <a:rPr lang="en-US" sz="1400" dirty="0" err="1" smtClean="0"/>
              <a:t>Intrathecal</a:t>
            </a:r>
            <a:r>
              <a:rPr lang="en-US" sz="1400" dirty="0" smtClean="0"/>
              <a:t> injection is required for high levels in cerebrospinal fluid. </a:t>
            </a:r>
            <a:br>
              <a:rPr lang="en-US" sz="1400" dirty="0" smtClean="0"/>
            </a:br>
            <a:r>
              <a:rPr lang="en-US" sz="1400" dirty="0" smtClean="0"/>
              <a:t>All </a:t>
            </a:r>
            <a:r>
              <a:rPr lang="en-US" sz="1400" dirty="0" err="1" smtClean="0"/>
              <a:t>aminoglycosides</a:t>
            </a:r>
            <a:r>
              <a:rPr lang="en-US" sz="1400" dirty="0" smtClean="0"/>
              <a:t> are rapidly excreted into the urine, predominantly by </a:t>
            </a:r>
            <a:r>
              <a:rPr lang="en-US" sz="1400" dirty="0" err="1" smtClean="0"/>
              <a:t>glomerular</a:t>
            </a:r>
            <a:r>
              <a:rPr lang="en-US" sz="1400" dirty="0" smtClean="0"/>
              <a:t> filtration. Accumulation occurs in patients with renal impairment, it  requires dose modification.</a:t>
            </a:r>
            <a:r>
              <a:rPr lang="en-US" sz="1400" b="1" dirty="0" smtClean="0"/>
              <a:t> </a:t>
            </a:r>
            <a:r>
              <a:rPr lang="en-US" sz="1400" dirty="0" smtClean="0"/>
              <a:t/>
            </a:r>
            <a:br>
              <a:rPr lang="en-US" sz="1400" dirty="0" smtClean="0"/>
            </a:br>
            <a:r>
              <a:rPr lang="en-US" sz="1400" dirty="0" smtClean="0"/>
              <a:t>-All </a:t>
            </a:r>
            <a:r>
              <a:rPr lang="en-US" sz="1400" dirty="0" err="1" smtClean="0"/>
              <a:t>aminoglycosides</a:t>
            </a:r>
            <a:r>
              <a:rPr lang="en-US" sz="1400" dirty="0" smtClean="0"/>
              <a:t> are </a:t>
            </a:r>
            <a:r>
              <a:rPr lang="en-US" sz="1400" dirty="0" err="1" smtClean="0"/>
              <a:t>ototoxic</a:t>
            </a:r>
            <a:r>
              <a:rPr lang="en-US" sz="1400" dirty="0" smtClean="0"/>
              <a:t> and </a:t>
            </a:r>
            <a:r>
              <a:rPr lang="en-US" sz="1400" dirty="0" err="1" smtClean="0"/>
              <a:t>nephrotoxic</a:t>
            </a:r>
            <a:r>
              <a:rPr lang="en-US" sz="1400" dirty="0" smtClean="0"/>
              <a:t>. </a:t>
            </a:r>
            <a:r>
              <a:rPr lang="en-US" sz="1400" dirty="0" err="1" smtClean="0"/>
              <a:t>Ototoxicity</a:t>
            </a:r>
            <a:r>
              <a:rPr lang="en-US" sz="1400" dirty="0" smtClean="0"/>
              <a:t> and </a:t>
            </a:r>
            <a:r>
              <a:rPr lang="en-US" sz="1400" dirty="0" err="1" smtClean="0"/>
              <a:t>nephrotoxicity</a:t>
            </a:r>
            <a:r>
              <a:rPr lang="en-US" sz="1400" dirty="0" smtClean="0"/>
              <a:t> are more likely to be encountered when therapy is continued for more than 5 days, at higher doses, in the elderly, and in the setting of renal insufficiency. Concurrent use with loop diuretics (</a:t>
            </a:r>
            <a:r>
              <a:rPr lang="en-US" sz="1400" dirty="0" err="1" smtClean="0"/>
              <a:t>eg</a:t>
            </a:r>
            <a:r>
              <a:rPr lang="en-US" sz="1400" dirty="0" smtClean="0"/>
              <a:t>, </a:t>
            </a:r>
            <a:r>
              <a:rPr lang="en-US" sz="1400" dirty="0" err="1" smtClean="0"/>
              <a:t>furosemide</a:t>
            </a:r>
            <a:r>
              <a:rPr lang="en-US" sz="1400" dirty="0" smtClean="0"/>
              <a:t>, </a:t>
            </a:r>
            <a:r>
              <a:rPr lang="en-US" sz="1400" dirty="0" err="1" smtClean="0"/>
              <a:t>ethacrynic</a:t>
            </a:r>
            <a:r>
              <a:rPr lang="en-US" sz="1400" dirty="0" smtClean="0"/>
              <a:t> acid) or other </a:t>
            </a:r>
            <a:r>
              <a:rPr lang="en-US" sz="1400" dirty="0" err="1" smtClean="0"/>
              <a:t>nephrotoxic</a:t>
            </a:r>
            <a:r>
              <a:rPr lang="en-US" sz="1400" dirty="0" smtClean="0"/>
              <a:t> antimicrobial agents (</a:t>
            </a:r>
            <a:r>
              <a:rPr lang="en-US" sz="1400" dirty="0" err="1" smtClean="0"/>
              <a:t>eg</a:t>
            </a:r>
            <a:r>
              <a:rPr lang="en-US" sz="1400" dirty="0" smtClean="0"/>
              <a:t>, </a:t>
            </a:r>
            <a:r>
              <a:rPr lang="en-US" sz="1400" dirty="0" err="1" smtClean="0"/>
              <a:t>vancomycin</a:t>
            </a:r>
            <a:r>
              <a:rPr lang="en-US" sz="1400" dirty="0" smtClean="0"/>
              <a:t> or </a:t>
            </a:r>
            <a:r>
              <a:rPr lang="en-US" sz="1400" dirty="0" err="1" smtClean="0"/>
              <a:t>amphotericin</a:t>
            </a:r>
            <a:r>
              <a:rPr lang="en-US" sz="1400" dirty="0" smtClean="0"/>
              <a:t>) can potentiate </a:t>
            </a:r>
            <a:r>
              <a:rPr lang="en-US" sz="1400" dirty="0" err="1" smtClean="0"/>
              <a:t>nephrotoxicity</a:t>
            </a:r>
            <a:r>
              <a:rPr lang="en-US" sz="1400" dirty="0" smtClean="0"/>
              <a:t> and should be avoided if possible. </a:t>
            </a:r>
            <a:r>
              <a:rPr lang="en-US" sz="1400" dirty="0" err="1" smtClean="0"/>
              <a:t>Ototoxicity</a:t>
            </a:r>
            <a:r>
              <a:rPr lang="en-US" sz="1400" dirty="0" smtClean="0"/>
              <a:t> can manifest either as auditory damage, resulting in tinnitus and high-frequency hearing loss initially, or as vestibular damage, evident by vertigo, ataxia, and loss of balance. </a:t>
            </a:r>
            <a:br>
              <a:rPr lang="en-US" sz="1400" dirty="0" smtClean="0"/>
            </a:br>
            <a:r>
              <a:rPr lang="en-US" sz="1400" dirty="0" smtClean="0"/>
              <a:t>-</a:t>
            </a:r>
            <a:r>
              <a:rPr lang="en-US" sz="1400" dirty="0" err="1" smtClean="0"/>
              <a:t>Nephrotoxicity</a:t>
            </a:r>
            <a:r>
              <a:rPr lang="en-US" sz="1400" dirty="0" smtClean="0"/>
              <a:t> results in rising serum </a:t>
            </a:r>
            <a:r>
              <a:rPr lang="en-US" sz="1400" dirty="0" err="1" smtClean="0"/>
              <a:t>creatinine</a:t>
            </a:r>
            <a:r>
              <a:rPr lang="en-US" sz="1400" dirty="0" smtClean="0"/>
              <a:t> levels or reduced </a:t>
            </a:r>
            <a:r>
              <a:rPr lang="en-US" sz="1400" dirty="0" err="1" smtClean="0"/>
              <a:t>creatinine</a:t>
            </a:r>
            <a:r>
              <a:rPr lang="en-US" sz="1400" dirty="0" smtClean="0"/>
              <a:t> clearance, although the earliest indication often is an increase in trough serum </a:t>
            </a:r>
            <a:r>
              <a:rPr lang="en-US" sz="1400" dirty="0" err="1" smtClean="0"/>
              <a:t>aminoglycoside</a:t>
            </a:r>
            <a:r>
              <a:rPr lang="en-US" sz="1400" dirty="0" smtClean="0"/>
              <a:t> concentrations. Neomycin, </a:t>
            </a:r>
            <a:r>
              <a:rPr lang="en-US" sz="1400" dirty="0" err="1" smtClean="0"/>
              <a:t>kanamycin</a:t>
            </a:r>
            <a:r>
              <a:rPr lang="en-US" sz="1400" dirty="0" smtClean="0"/>
              <a:t>, and </a:t>
            </a:r>
            <a:r>
              <a:rPr lang="en-US" sz="1400" dirty="0" err="1" smtClean="0"/>
              <a:t>amikacin</a:t>
            </a:r>
            <a:r>
              <a:rPr lang="en-US" sz="1400" dirty="0" smtClean="0"/>
              <a:t> are the most </a:t>
            </a:r>
            <a:r>
              <a:rPr lang="en-US" sz="1400" dirty="0" err="1" smtClean="0"/>
              <a:t>ototoxic</a:t>
            </a:r>
            <a:r>
              <a:rPr lang="en-US" sz="1400" dirty="0" smtClean="0"/>
              <a:t> agents. Streptomycin and </a:t>
            </a:r>
            <a:r>
              <a:rPr lang="en-US" sz="1400" dirty="0" err="1" smtClean="0"/>
              <a:t>gentamicin</a:t>
            </a:r>
            <a:r>
              <a:rPr lang="en-US" sz="1400" dirty="0" smtClean="0"/>
              <a:t> are the most </a:t>
            </a:r>
            <a:r>
              <a:rPr lang="en-US" sz="1400" dirty="0" err="1" smtClean="0"/>
              <a:t>vestibulotoxic</a:t>
            </a:r>
            <a:r>
              <a:rPr lang="en-US" sz="1400" dirty="0" smtClean="0"/>
              <a:t>. Neomycin, </a:t>
            </a:r>
            <a:r>
              <a:rPr lang="en-US" sz="1400" dirty="0" err="1" smtClean="0"/>
              <a:t>tobramycin</a:t>
            </a:r>
            <a:r>
              <a:rPr lang="en-US" sz="1400" dirty="0" smtClean="0"/>
              <a:t>, and </a:t>
            </a:r>
            <a:r>
              <a:rPr lang="en-US" sz="1400" dirty="0" err="1" smtClean="0"/>
              <a:t>gentamicin</a:t>
            </a:r>
            <a:r>
              <a:rPr lang="en-US" sz="1400" dirty="0" smtClean="0"/>
              <a:t> are the most </a:t>
            </a:r>
            <a:r>
              <a:rPr lang="en-US" sz="1400" dirty="0" err="1" smtClean="0"/>
              <a:t>nephrotoxic</a:t>
            </a:r>
            <a:r>
              <a:rPr lang="en-US" sz="1400" dirty="0" smtClean="0"/>
              <a:t>. </a:t>
            </a:r>
            <a:br>
              <a:rPr lang="en-US" sz="1400" dirty="0" smtClean="0"/>
            </a:br>
            <a:r>
              <a:rPr lang="en-US" sz="1400" dirty="0" smtClean="0"/>
              <a:t>-In very high doses, </a:t>
            </a:r>
            <a:r>
              <a:rPr lang="en-US" sz="1400" dirty="0" err="1" smtClean="0"/>
              <a:t>aminoglycosides</a:t>
            </a:r>
            <a:r>
              <a:rPr lang="en-US" sz="1400" dirty="0" smtClean="0"/>
              <a:t> can produce a curare like effect with neuromuscular blockade that results in respiratory paralysis. This paralysis is usually reversible by calcium </a:t>
            </a:r>
            <a:r>
              <a:rPr lang="en-US" sz="1400" dirty="0" err="1" smtClean="0"/>
              <a:t>gluconate</a:t>
            </a:r>
            <a:r>
              <a:rPr lang="en-US" sz="1400" dirty="0" smtClean="0"/>
              <a:t> (given promptly) or </a:t>
            </a:r>
            <a:r>
              <a:rPr lang="en-US" sz="1400" dirty="0" err="1" smtClean="0"/>
              <a:t>neostigmine</a:t>
            </a:r>
            <a:r>
              <a:rPr lang="en-US" sz="1400" dirty="0" smtClean="0"/>
              <a:t>. </a:t>
            </a:r>
            <a:br>
              <a:rPr lang="en-US" sz="1400" dirty="0" smtClean="0"/>
            </a:br>
            <a:r>
              <a:rPr lang="en-US" sz="1400" dirty="0" smtClean="0"/>
              <a:t>-Hypersensitivity occurs infrequently.</a:t>
            </a:r>
            <a:br>
              <a:rPr lang="en-US" sz="1400" dirty="0" smtClean="0"/>
            </a:br>
            <a:endParaRPr lang="ar-IQ"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a:bodyPr>
          <a:lstStyle/>
          <a:p>
            <a:pPr algn="l" rtl="0"/>
            <a:r>
              <a:rPr lang="en-US" sz="1600" b="1" dirty="0" smtClean="0"/>
              <a:t>Streptomycin</a:t>
            </a:r>
            <a:r>
              <a:rPr lang="en-US" sz="1600" dirty="0" smtClean="0"/>
              <a:t/>
            </a:r>
            <a:br>
              <a:rPr lang="en-US" sz="1600" dirty="0" smtClean="0"/>
            </a:br>
            <a:r>
              <a:rPr lang="en-US" sz="1600" dirty="0" smtClean="0"/>
              <a:t>Streptomycin  was isolated from a strain of </a:t>
            </a:r>
            <a:r>
              <a:rPr lang="en-US" sz="1600" i="1" dirty="0" err="1" smtClean="0"/>
              <a:t>Streptomyces</a:t>
            </a:r>
            <a:r>
              <a:rPr lang="en-US" sz="1600" i="1" dirty="0" smtClean="0"/>
              <a:t> </a:t>
            </a:r>
            <a:r>
              <a:rPr lang="en-US" sz="1600" i="1" dirty="0" err="1" smtClean="0"/>
              <a:t>griseus</a:t>
            </a:r>
            <a:r>
              <a:rPr lang="en-US" sz="1600" i="1" dirty="0" smtClean="0"/>
              <a:t>. </a:t>
            </a:r>
            <a:r>
              <a:rPr lang="en-US" sz="1600" dirty="0" smtClean="0"/>
              <a:t/>
            </a:r>
            <a:br>
              <a:rPr lang="en-US" sz="1600" dirty="0" smtClean="0"/>
            </a:br>
            <a:r>
              <a:rPr lang="en-US" sz="1600" b="1" dirty="0" smtClean="0"/>
              <a:t>Clinical Uses </a:t>
            </a:r>
            <a:r>
              <a:rPr lang="en-US" sz="1600" dirty="0" smtClean="0"/>
              <a:t/>
            </a:r>
            <a:br>
              <a:rPr lang="en-US" sz="1600" dirty="0" smtClean="0"/>
            </a:br>
            <a:r>
              <a:rPr lang="en-US" sz="1600" b="1" dirty="0" err="1" smtClean="0"/>
              <a:t>Mycobacterial</a:t>
            </a:r>
            <a:r>
              <a:rPr lang="en-US" sz="1600" b="1" dirty="0" smtClean="0"/>
              <a:t> Infections:</a:t>
            </a:r>
            <a:r>
              <a:rPr lang="en-US" sz="1600" dirty="0" smtClean="0"/>
              <a:t/>
            </a:r>
            <a:br>
              <a:rPr lang="en-US" sz="1600" dirty="0" smtClean="0"/>
            </a:br>
            <a:r>
              <a:rPr lang="en-US" sz="1600" dirty="0" smtClean="0"/>
              <a:t>Streptomycin is mainly used as a second-line agent for treatment of tuberculosis. The dosage is 0.5–1 g/d (7.5–15 mg/kg/d for children), which is given intramuscularly or intravenously. It should be used only in combination with other agents to prevent emergence of resistance. </a:t>
            </a:r>
            <a:br>
              <a:rPr lang="en-US" sz="1600" dirty="0" smtClean="0"/>
            </a:br>
            <a:r>
              <a:rPr lang="en-US" sz="1600" b="1" dirty="0" err="1" smtClean="0"/>
              <a:t>Nontuberculous</a:t>
            </a:r>
            <a:r>
              <a:rPr lang="en-US" sz="1600" b="1" dirty="0" smtClean="0"/>
              <a:t> Infections:</a:t>
            </a:r>
            <a:r>
              <a:rPr lang="en-US" sz="1600" dirty="0" smtClean="0"/>
              <a:t/>
            </a:r>
            <a:br>
              <a:rPr lang="en-US" sz="1600" dirty="0" smtClean="0"/>
            </a:br>
            <a:r>
              <a:rPr lang="en-US" sz="1600" dirty="0" smtClean="0"/>
              <a:t>In plague, tularemia, and sometimes brucellosis, streptomycin, 1 g/d (15 mg/kg/d for children), is given intramuscularly in combination with an oral tetracycline.</a:t>
            </a:r>
            <a:br>
              <a:rPr lang="en-US" sz="1600" dirty="0" smtClean="0"/>
            </a:br>
            <a:r>
              <a:rPr lang="en-US" sz="1600" dirty="0" smtClean="0"/>
              <a:t>Penicillin plus streptomycin is effective for </a:t>
            </a:r>
            <a:r>
              <a:rPr lang="en-US" sz="1600" dirty="0" err="1" smtClean="0"/>
              <a:t>enterococcal</a:t>
            </a:r>
            <a:r>
              <a:rPr lang="en-US" sz="1600" dirty="0" smtClean="0"/>
              <a:t> </a:t>
            </a:r>
            <a:r>
              <a:rPr lang="en-US" sz="1600" dirty="0" err="1" smtClean="0"/>
              <a:t>endocarditis</a:t>
            </a:r>
            <a:r>
              <a:rPr lang="en-US" sz="1600" dirty="0" smtClean="0"/>
              <a:t> and 2-week therapy of </a:t>
            </a:r>
            <a:r>
              <a:rPr lang="en-US" sz="1600" dirty="0" err="1" smtClean="0"/>
              <a:t>viridans</a:t>
            </a:r>
            <a:r>
              <a:rPr lang="en-US" sz="1600" dirty="0" smtClean="0"/>
              <a:t> streptococcal </a:t>
            </a:r>
            <a:r>
              <a:rPr lang="en-US" sz="1600" dirty="0" err="1" smtClean="0"/>
              <a:t>endocarditis</a:t>
            </a:r>
            <a:r>
              <a:rPr lang="en-US" sz="1600" dirty="0" smtClean="0"/>
              <a:t>.</a:t>
            </a:r>
            <a:br>
              <a:rPr lang="en-US" sz="1600" dirty="0" smtClean="0"/>
            </a:br>
            <a:r>
              <a:rPr lang="en-US" sz="1600" dirty="0" err="1" smtClean="0"/>
              <a:t>Gentamicin</a:t>
            </a:r>
            <a:r>
              <a:rPr lang="en-US" sz="1600" dirty="0" smtClean="0"/>
              <a:t> has largely replaced streptomycin for these indications.</a:t>
            </a:r>
            <a:br>
              <a:rPr lang="en-US" sz="1600" dirty="0" smtClean="0"/>
            </a:br>
            <a:r>
              <a:rPr lang="en-US" sz="1600" dirty="0" smtClean="0"/>
              <a:t>Streptomycin remains a useful agent for treating </a:t>
            </a:r>
            <a:r>
              <a:rPr lang="en-US" sz="1600" dirty="0" err="1" smtClean="0"/>
              <a:t>enterococcal</a:t>
            </a:r>
            <a:r>
              <a:rPr lang="en-US" sz="1600" dirty="0" smtClean="0"/>
              <a:t> infections, however, because approximately 15% of </a:t>
            </a:r>
            <a:r>
              <a:rPr lang="en-US" sz="1600" dirty="0" err="1" smtClean="0"/>
              <a:t>enterococcal</a:t>
            </a:r>
            <a:r>
              <a:rPr lang="en-US" sz="1600" dirty="0" smtClean="0"/>
              <a:t> isolates that are resistant to </a:t>
            </a:r>
            <a:r>
              <a:rPr lang="en-US" sz="1600" dirty="0" err="1" smtClean="0"/>
              <a:t>gentamicin</a:t>
            </a:r>
            <a:r>
              <a:rPr lang="en-US" sz="1600" dirty="0" smtClean="0"/>
              <a:t> (and therefore resistant to </a:t>
            </a:r>
            <a:r>
              <a:rPr lang="en-US" sz="1600" dirty="0" err="1" smtClean="0"/>
              <a:t>netilmicin</a:t>
            </a:r>
            <a:r>
              <a:rPr lang="en-US" sz="1600" dirty="0" smtClean="0"/>
              <a:t>, </a:t>
            </a:r>
            <a:r>
              <a:rPr lang="en-US" sz="1600" dirty="0" err="1" smtClean="0"/>
              <a:t>tobramycin</a:t>
            </a:r>
            <a:r>
              <a:rPr lang="en-US" sz="1600" dirty="0" smtClean="0"/>
              <a:t>, and </a:t>
            </a:r>
            <a:r>
              <a:rPr lang="en-US" sz="1600" dirty="0" err="1" smtClean="0"/>
              <a:t>amikacin</a:t>
            </a:r>
            <a:r>
              <a:rPr lang="en-US" sz="1600" dirty="0" smtClean="0"/>
              <a:t>) will be susceptible to streptomycin.</a:t>
            </a:r>
            <a:br>
              <a:rPr lang="en-US" sz="1600" dirty="0" smtClean="0"/>
            </a:br>
            <a:r>
              <a:rPr lang="en-US" sz="1600" b="1" dirty="0" smtClean="0"/>
              <a:t>Adverse Reactions</a:t>
            </a:r>
            <a:r>
              <a:rPr lang="en-US" sz="1600" dirty="0" smtClean="0"/>
              <a:t/>
            </a:r>
            <a:br>
              <a:rPr lang="en-US" sz="1600" dirty="0" smtClean="0"/>
            </a:br>
            <a:r>
              <a:rPr lang="en-US" sz="1600" dirty="0" smtClean="0"/>
              <a:t>Fever, skin rashes, and other allergic manifestations may result from hypersensitivity to streptomycin. This occurs most frequently with prolonged contact with the drug either in patients</a:t>
            </a:r>
            <a:br>
              <a:rPr lang="en-US" sz="1600" dirty="0" smtClean="0"/>
            </a:br>
            <a:r>
              <a:rPr lang="en-US" sz="1600" dirty="0" smtClean="0"/>
              <a:t>who receive a prolonged course of treatment (</a:t>
            </a:r>
            <a:r>
              <a:rPr lang="en-US" sz="1600" dirty="0" err="1" smtClean="0"/>
              <a:t>eg</a:t>
            </a:r>
            <a:r>
              <a:rPr lang="en-US" sz="1600" dirty="0" smtClean="0"/>
              <a:t>, for tuberculosis).  </a:t>
            </a:r>
            <a:br>
              <a:rPr lang="en-US" sz="1600" dirty="0" smtClean="0"/>
            </a:br>
            <a:r>
              <a:rPr lang="en-US" sz="1600" dirty="0" smtClean="0"/>
              <a:t>Pain at the injection site is common but usually not severe. The most serious toxic effect with streptomycin is disturbance of vestibular function-vertigo and loss of balance. </a:t>
            </a:r>
            <a:br>
              <a:rPr lang="en-US" sz="1600" dirty="0" smtClean="0"/>
            </a:br>
            <a:r>
              <a:rPr lang="en-US" sz="1600" dirty="0" smtClean="0"/>
              <a:t>Vestibular toxicity tends to be irreversible. Streptomycin given during pregnancy can cause deafness in the newborn and, therefore, is relatively contraindicated.</a:t>
            </a:r>
            <a:br>
              <a:rPr lang="en-US" sz="1600" dirty="0" smtClean="0"/>
            </a:br>
            <a:endParaRPr lang="ar-IQ"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Autofit/>
          </a:bodyPr>
          <a:lstStyle/>
          <a:p>
            <a:pPr algn="l" rtl="0"/>
            <a:r>
              <a:rPr lang="en-US" sz="1200" b="1" dirty="0" smtClean="0"/>
              <a:t/>
            </a:r>
            <a:br>
              <a:rPr lang="en-US" sz="1200" b="1" dirty="0" smtClean="0"/>
            </a:br>
            <a:r>
              <a:rPr lang="en-US" sz="1200" b="1" dirty="0" smtClean="0"/>
              <a:t/>
            </a:r>
            <a:br>
              <a:rPr lang="en-US" sz="1200" b="1" dirty="0" smtClean="0"/>
            </a:br>
            <a:r>
              <a:rPr lang="en-US" sz="1200" b="1" dirty="0" err="1" smtClean="0"/>
              <a:t>Gentamicin</a:t>
            </a:r>
            <a:r>
              <a:rPr lang="en-US" sz="1200" dirty="0" smtClean="0"/>
              <a:t/>
            </a:r>
            <a:br>
              <a:rPr lang="en-US" sz="1200" dirty="0" smtClean="0"/>
            </a:br>
            <a:r>
              <a:rPr lang="en-US" sz="1200" dirty="0" err="1" smtClean="0"/>
              <a:t>Gentamicin</a:t>
            </a:r>
            <a:r>
              <a:rPr lang="en-US" sz="1200" dirty="0" smtClean="0"/>
              <a:t> is isolated from </a:t>
            </a:r>
            <a:r>
              <a:rPr lang="en-US" sz="1200" i="1" dirty="0" err="1" smtClean="0"/>
              <a:t>Micromonospora</a:t>
            </a:r>
            <a:r>
              <a:rPr lang="en-US" sz="1200" i="1" dirty="0" smtClean="0"/>
              <a:t> </a:t>
            </a:r>
            <a:r>
              <a:rPr lang="en-US" sz="1200" i="1" dirty="0" err="1" smtClean="0"/>
              <a:t>purpurea</a:t>
            </a:r>
            <a:r>
              <a:rPr lang="en-US" sz="1200" i="1" dirty="0" smtClean="0"/>
              <a:t> </a:t>
            </a:r>
            <a:r>
              <a:rPr lang="en-US" sz="1200" dirty="0" smtClean="0"/>
              <a:t>. It is effective against both gram-positive and gram-negative organisms.</a:t>
            </a:r>
            <a:br>
              <a:rPr lang="en-US" sz="1200" dirty="0" smtClean="0"/>
            </a:br>
            <a:r>
              <a:rPr lang="en-US" sz="1200" dirty="0" smtClean="0"/>
              <a:t>C1a component of </a:t>
            </a:r>
            <a:r>
              <a:rPr lang="en-US" sz="1200" dirty="0" err="1" smtClean="0"/>
              <a:t>gentamicin</a:t>
            </a:r>
            <a:r>
              <a:rPr lang="en-US" sz="1200" dirty="0" smtClean="0"/>
              <a:t>.</a:t>
            </a:r>
            <a:br>
              <a:rPr lang="en-US" sz="1200" dirty="0" smtClean="0"/>
            </a:br>
            <a:r>
              <a:rPr lang="en-US" sz="1200" b="1" dirty="0" smtClean="0"/>
              <a:t>Antimicrobial Activity</a:t>
            </a:r>
            <a:r>
              <a:rPr lang="en-US" sz="1200" dirty="0" smtClean="0"/>
              <a:t/>
            </a:r>
            <a:br>
              <a:rPr lang="en-US" sz="1200" dirty="0" smtClean="0"/>
            </a:br>
            <a:r>
              <a:rPr lang="en-US" sz="1200" dirty="0" err="1" smtClean="0"/>
              <a:t>Gentamicin</a:t>
            </a:r>
            <a:r>
              <a:rPr lang="en-US" sz="1200" dirty="0" smtClean="0"/>
              <a:t> sulfate, 2–10 mcg/</a:t>
            </a:r>
            <a:r>
              <a:rPr lang="en-US" sz="1200" dirty="0" err="1" smtClean="0"/>
              <a:t>mL</a:t>
            </a:r>
            <a:r>
              <a:rPr lang="en-US" sz="1200" dirty="0" smtClean="0"/>
              <a:t>, inhibits in vitro many strains of staphylococci and </a:t>
            </a:r>
            <a:r>
              <a:rPr lang="en-US" sz="1200" dirty="0" err="1" smtClean="0"/>
              <a:t>coliforms</a:t>
            </a:r>
            <a:r>
              <a:rPr lang="en-US" sz="1200" dirty="0" smtClean="0"/>
              <a:t> and other gram-negative bacteria. It is active alone, but also as a synergistic companion with β-</a:t>
            </a:r>
            <a:r>
              <a:rPr lang="en-US" sz="1200" dirty="0" err="1" smtClean="0"/>
              <a:t>lactam</a:t>
            </a:r>
            <a:r>
              <a:rPr lang="en-US" sz="1200" dirty="0" smtClean="0"/>
              <a:t> antibiotics, against </a:t>
            </a:r>
            <a:r>
              <a:rPr lang="en-US" sz="1200" i="1" dirty="0" smtClean="0"/>
              <a:t>Escherichia coli </a:t>
            </a:r>
            <a:r>
              <a:rPr lang="en-US" sz="1200" dirty="0" smtClean="0"/>
              <a:t>, </a:t>
            </a:r>
            <a:r>
              <a:rPr lang="en-US" sz="1200" i="1" dirty="0" smtClean="0"/>
              <a:t>Proteus </a:t>
            </a:r>
            <a:r>
              <a:rPr lang="en-US" sz="1200" dirty="0" smtClean="0"/>
              <a:t>, </a:t>
            </a:r>
            <a:r>
              <a:rPr lang="en-US" sz="1200" i="1" dirty="0" err="1" smtClean="0"/>
              <a:t>Klebsiella</a:t>
            </a:r>
            <a:r>
              <a:rPr lang="en-US" sz="1200" i="1" dirty="0" smtClean="0"/>
              <a:t> </a:t>
            </a:r>
            <a:r>
              <a:rPr lang="en-US" sz="1200" i="1" dirty="0" err="1" smtClean="0"/>
              <a:t>pneumoniae</a:t>
            </a:r>
            <a:r>
              <a:rPr lang="en-US" sz="1200" i="1" dirty="0" smtClean="0"/>
              <a:t>, </a:t>
            </a:r>
            <a:r>
              <a:rPr lang="en-US" sz="1200" i="1" dirty="0" err="1" smtClean="0"/>
              <a:t>Enterobacter</a:t>
            </a:r>
            <a:r>
              <a:rPr lang="en-US" sz="1200" i="1" dirty="0" smtClean="0"/>
              <a:t>, </a:t>
            </a:r>
            <a:r>
              <a:rPr lang="en-US" sz="1200" i="1" dirty="0" err="1" smtClean="0"/>
              <a:t>Serratia</a:t>
            </a:r>
            <a:r>
              <a:rPr lang="en-US" sz="1200" i="1" dirty="0" smtClean="0"/>
              <a:t> </a:t>
            </a:r>
            <a:r>
              <a:rPr lang="en-US" sz="1200" dirty="0" smtClean="0"/>
              <a:t>, </a:t>
            </a:r>
            <a:r>
              <a:rPr lang="en-US" sz="1200" i="1" dirty="0" err="1" smtClean="0"/>
              <a:t>Stenotrophomonas</a:t>
            </a:r>
            <a:r>
              <a:rPr lang="en-US" sz="1200" i="1" dirty="0" smtClean="0"/>
              <a:t> </a:t>
            </a:r>
            <a:r>
              <a:rPr lang="en-US" sz="1200" dirty="0" smtClean="0"/>
              <a:t>, and other gram-negative rods that may be resistant to multiple other antibiotics. Like all </a:t>
            </a:r>
            <a:r>
              <a:rPr lang="en-US" sz="1200" dirty="0" err="1" smtClean="0"/>
              <a:t>aminoglycosides</a:t>
            </a:r>
            <a:r>
              <a:rPr lang="en-US" sz="1200" dirty="0" smtClean="0"/>
              <a:t>, it has no activity against anaerobes.</a:t>
            </a:r>
            <a:br>
              <a:rPr lang="en-US" sz="1200" dirty="0" smtClean="0"/>
            </a:br>
            <a:r>
              <a:rPr lang="en-US" sz="1200" b="1" dirty="0" smtClean="0"/>
              <a:t>Clinical Uses</a:t>
            </a:r>
            <a:r>
              <a:rPr lang="en-US" sz="1200" dirty="0" smtClean="0"/>
              <a:t/>
            </a:r>
            <a:br>
              <a:rPr lang="en-US" sz="1200" dirty="0" smtClean="0"/>
            </a:br>
            <a:r>
              <a:rPr lang="en-US" sz="1200" b="1" dirty="0" smtClean="0"/>
              <a:t>Intramuscular or Intravenous Administration</a:t>
            </a:r>
            <a:r>
              <a:rPr lang="en-US" sz="1200" dirty="0" smtClean="0"/>
              <a:t/>
            </a:r>
            <a:br>
              <a:rPr lang="en-US" sz="1200" dirty="0" smtClean="0"/>
            </a:br>
            <a:r>
              <a:rPr lang="en-US" sz="1200" dirty="0" err="1" smtClean="0"/>
              <a:t>Gentamicin</a:t>
            </a:r>
            <a:r>
              <a:rPr lang="en-US" sz="1200" dirty="0" smtClean="0"/>
              <a:t> is used mainly in severe infections (</a:t>
            </a:r>
            <a:r>
              <a:rPr lang="en-US" sz="1200" dirty="0" err="1" smtClean="0"/>
              <a:t>eg</a:t>
            </a:r>
            <a:r>
              <a:rPr lang="en-US" sz="1200" dirty="0" smtClean="0"/>
              <a:t>, sepsis and pneumonia) caused by gram-negative bacteria that are likely to be resistant to other drugs, especially </a:t>
            </a:r>
            <a:r>
              <a:rPr lang="en-US" sz="1200" i="1" dirty="0" smtClean="0"/>
              <a:t>P </a:t>
            </a:r>
            <a:r>
              <a:rPr lang="en-US" sz="1200" i="1" dirty="0" err="1" smtClean="0"/>
              <a:t>aeruginosa</a:t>
            </a:r>
            <a:r>
              <a:rPr lang="en-US" sz="1200" i="1" dirty="0" smtClean="0"/>
              <a:t> </a:t>
            </a:r>
            <a:r>
              <a:rPr lang="en-US" sz="1200" dirty="0" smtClean="0"/>
              <a:t>, </a:t>
            </a:r>
            <a:r>
              <a:rPr lang="en-US" sz="1200" i="1" dirty="0" err="1" smtClean="0"/>
              <a:t>Enterobacter</a:t>
            </a:r>
            <a:r>
              <a:rPr lang="en-US" sz="1200" i="1" dirty="0" smtClean="0"/>
              <a:t> </a:t>
            </a:r>
            <a:r>
              <a:rPr lang="en-US" sz="1200" dirty="0" smtClean="0"/>
              <a:t>sp, </a:t>
            </a:r>
            <a:r>
              <a:rPr lang="en-US" sz="1200" i="1" dirty="0" err="1" smtClean="0"/>
              <a:t>Serratia</a:t>
            </a:r>
            <a:r>
              <a:rPr lang="en-US" sz="1200" i="1" dirty="0" smtClean="0"/>
              <a:t> </a:t>
            </a:r>
            <a:r>
              <a:rPr lang="en-US" sz="1200" i="1" dirty="0" err="1" smtClean="0"/>
              <a:t>marcescens</a:t>
            </a:r>
            <a:r>
              <a:rPr lang="en-US" sz="1200" i="1" dirty="0" smtClean="0"/>
              <a:t> </a:t>
            </a:r>
            <a:r>
              <a:rPr lang="en-US" sz="1200" dirty="0" smtClean="0"/>
              <a:t>, </a:t>
            </a:r>
            <a:r>
              <a:rPr lang="en-US" sz="1200" i="1" dirty="0" smtClean="0"/>
              <a:t>Proteus </a:t>
            </a:r>
            <a:r>
              <a:rPr lang="en-US" sz="1200" dirty="0" smtClean="0"/>
              <a:t>sp, </a:t>
            </a:r>
            <a:r>
              <a:rPr lang="en-US" sz="1200" i="1" dirty="0" err="1" smtClean="0"/>
              <a:t>Acinetobacter</a:t>
            </a:r>
            <a:r>
              <a:rPr lang="en-US" sz="1200" i="1" dirty="0" smtClean="0"/>
              <a:t> </a:t>
            </a:r>
            <a:r>
              <a:rPr lang="en-US" sz="1200" dirty="0" smtClean="0"/>
              <a:t>sp, and </a:t>
            </a:r>
            <a:r>
              <a:rPr lang="en-US" sz="1200" i="1" dirty="0" err="1" smtClean="0"/>
              <a:t>Klebsiella</a:t>
            </a:r>
            <a:r>
              <a:rPr lang="en-US" sz="1200" i="1" dirty="0" smtClean="0"/>
              <a:t> </a:t>
            </a:r>
            <a:r>
              <a:rPr lang="en-US" sz="1200" dirty="0" smtClean="0"/>
              <a:t>sp.</a:t>
            </a:r>
            <a:br>
              <a:rPr lang="en-US" sz="1200" dirty="0" smtClean="0"/>
            </a:br>
            <a:r>
              <a:rPr lang="en-US" sz="1200" dirty="0" smtClean="0"/>
              <a:t>It usually is used in combination with a second agent because an </a:t>
            </a:r>
            <a:r>
              <a:rPr lang="en-US" sz="1200" dirty="0" err="1" smtClean="0"/>
              <a:t>aminoglycoside</a:t>
            </a:r>
            <a:r>
              <a:rPr lang="en-US" sz="1200" dirty="0" smtClean="0"/>
              <a:t> alone may not be effective for infections outside the urinary tract. For example, </a:t>
            </a:r>
            <a:r>
              <a:rPr lang="en-US" sz="1200" dirty="0" err="1" smtClean="0"/>
              <a:t>gentamicin</a:t>
            </a:r>
            <a:r>
              <a:rPr lang="en-US" sz="1200" dirty="0" smtClean="0"/>
              <a:t> should not be used as a single agent to treat staphylococcal infections because resistance develops rapidly. </a:t>
            </a:r>
            <a:r>
              <a:rPr lang="en-US" sz="1200" dirty="0" err="1" smtClean="0"/>
              <a:t>Aminoglycosides</a:t>
            </a:r>
            <a:r>
              <a:rPr lang="en-US" sz="1200" dirty="0" smtClean="0"/>
              <a:t> also should not be used for single-agent therapy of pneumonia because penetration of infected lung tissue is poor and local conditions of low pH and low oxygen</a:t>
            </a:r>
            <a:br>
              <a:rPr lang="en-US" sz="1200" dirty="0" smtClean="0"/>
            </a:br>
            <a:r>
              <a:rPr lang="en-US" sz="1200" dirty="0" smtClean="0"/>
              <a:t>tension contribute to poor activity. </a:t>
            </a:r>
            <a:r>
              <a:rPr lang="en-US" sz="1200" dirty="0" err="1" smtClean="0"/>
              <a:t>Gentamicin</a:t>
            </a:r>
            <a:r>
              <a:rPr lang="en-US" sz="1200" dirty="0" smtClean="0"/>
              <a:t> 5–6 mg/kg/d traditionally is given intravenously in three equal doses, but once daily administration is just as effective for some organisms and less toxic.</a:t>
            </a:r>
            <a:br>
              <a:rPr lang="en-US" sz="1200" dirty="0" smtClean="0"/>
            </a:br>
            <a:r>
              <a:rPr lang="en-US" sz="1200" dirty="0" err="1" smtClean="0"/>
              <a:t>Gentamicin</a:t>
            </a:r>
            <a:r>
              <a:rPr lang="en-US" sz="1200" dirty="0" smtClean="0"/>
              <a:t>, in combination with a cell wall-active antibiotic, is also indicated in the treatment of </a:t>
            </a:r>
            <a:r>
              <a:rPr lang="en-US" sz="1200" dirty="0" err="1" smtClean="0"/>
              <a:t>endocarditis</a:t>
            </a:r>
            <a:r>
              <a:rPr lang="en-US" sz="1200" dirty="0" smtClean="0"/>
              <a:t> caused by </a:t>
            </a:r>
            <a:r>
              <a:rPr lang="en-US" sz="1200" dirty="0" err="1" smtClean="0"/>
              <a:t>grampositive</a:t>
            </a:r>
            <a:r>
              <a:rPr lang="en-US" sz="1200" dirty="0" smtClean="0"/>
              <a:t> bacteria (streptococci, staphylococci, and </a:t>
            </a:r>
            <a:r>
              <a:rPr lang="en-US" sz="1200" dirty="0" err="1" smtClean="0"/>
              <a:t>enterococci</a:t>
            </a:r>
            <a:r>
              <a:rPr lang="en-US" sz="1200" dirty="0" smtClean="0"/>
              <a:t>).</a:t>
            </a:r>
            <a:br>
              <a:rPr lang="en-US" sz="1200" dirty="0" smtClean="0"/>
            </a:br>
            <a:r>
              <a:rPr lang="en-US" sz="1200" dirty="0" smtClean="0"/>
              <a:t>The synergistic killing achieved by combination therapy may achieve bactericidal activity necessary for cure or allow for the shortening of the duration of therapy. </a:t>
            </a:r>
            <a:br>
              <a:rPr lang="en-US" sz="1200" dirty="0" smtClean="0"/>
            </a:br>
            <a:r>
              <a:rPr lang="en-US" sz="1200" dirty="0" smtClean="0"/>
              <a:t>The doses of </a:t>
            </a:r>
            <a:r>
              <a:rPr lang="en-US" sz="1200" dirty="0" err="1" smtClean="0"/>
              <a:t>gentamicin</a:t>
            </a:r>
            <a:r>
              <a:rPr lang="en-US" sz="1200" dirty="0" smtClean="0"/>
              <a:t>  used for synergy against gram-positive bacteria are lower than traditional doses. </a:t>
            </a:r>
            <a:br>
              <a:rPr lang="en-US" sz="1200" dirty="0" smtClean="0"/>
            </a:br>
            <a:r>
              <a:rPr lang="en-US" sz="1200" dirty="0" smtClean="0"/>
              <a:t>Typically the drug is administered at a dose of 3 mg/kg/day in three divided doses. Peak levels should be approximately 3 mcg/</a:t>
            </a:r>
            <a:r>
              <a:rPr lang="en-US" sz="1200" dirty="0" err="1" smtClean="0"/>
              <a:t>mL</a:t>
            </a:r>
            <a:r>
              <a:rPr lang="en-US" sz="1200" dirty="0" smtClean="0"/>
              <a:t>, while trough levels should be &lt; 1 mcg/</a:t>
            </a:r>
            <a:r>
              <a:rPr lang="en-US" sz="1200" dirty="0" err="1" smtClean="0"/>
              <a:t>mL.</a:t>
            </a:r>
            <a:r>
              <a:rPr lang="en-US" sz="1200" dirty="0" smtClean="0"/>
              <a:t> There are limited data to support administering the 3-mg/kg dose as a single daily injection in the treatment of streptococcal </a:t>
            </a:r>
            <a:r>
              <a:rPr lang="en-US" sz="1200" dirty="0" err="1" smtClean="0"/>
              <a:t>endocarditis</a:t>
            </a:r>
            <a:r>
              <a:rPr lang="en-US" sz="1200" dirty="0" smtClean="0"/>
              <a:t>.</a:t>
            </a:r>
            <a:br>
              <a:rPr lang="en-US" sz="1200" dirty="0" smtClean="0"/>
            </a:br>
            <a:r>
              <a:rPr lang="en-US" sz="1200" b="1" dirty="0" smtClean="0"/>
              <a:t>Topical and Ocular Administration</a:t>
            </a:r>
            <a:r>
              <a:rPr lang="en-US" sz="1200" dirty="0" smtClean="0"/>
              <a:t/>
            </a:r>
            <a:br>
              <a:rPr lang="en-US" sz="1200" dirty="0" smtClean="0"/>
            </a:br>
            <a:r>
              <a:rPr lang="en-US" sz="1200" dirty="0" smtClean="0"/>
              <a:t>Creams, ointments, and solutions containing 0.1–0.3% </a:t>
            </a:r>
            <a:r>
              <a:rPr lang="en-US" sz="1200" dirty="0" err="1" smtClean="0"/>
              <a:t>gentamicin</a:t>
            </a:r>
            <a:r>
              <a:rPr lang="en-US" sz="1200" dirty="0" smtClean="0"/>
              <a:t> sulfate have been used for the treatment of infected burns, wounds, or skin lesions and in attempts to prevent intravenous</a:t>
            </a:r>
            <a:br>
              <a:rPr lang="en-US" sz="1200" dirty="0" smtClean="0"/>
            </a:br>
            <a:r>
              <a:rPr lang="en-US" sz="1200" dirty="0" smtClean="0"/>
              <a:t>catheter infections. </a:t>
            </a:r>
            <a:br>
              <a:rPr lang="en-US" sz="1200" dirty="0" smtClean="0"/>
            </a:br>
            <a:r>
              <a:rPr lang="en-US" sz="1200" b="1" dirty="0" err="1" smtClean="0"/>
              <a:t>Intrathecal</a:t>
            </a:r>
            <a:r>
              <a:rPr lang="en-US" sz="1200" b="1" dirty="0" smtClean="0"/>
              <a:t> Administration</a:t>
            </a:r>
            <a:r>
              <a:rPr lang="en-US" sz="1200" dirty="0" smtClean="0"/>
              <a:t/>
            </a:r>
            <a:br>
              <a:rPr lang="en-US" sz="1200" dirty="0" smtClean="0"/>
            </a:br>
            <a:r>
              <a:rPr lang="en-US" sz="1200" dirty="0" smtClean="0"/>
              <a:t>Meningitis caused by gram-negative bacteria has been treated by the </a:t>
            </a:r>
            <a:r>
              <a:rPr lang="en-US" sz="1200" dirty="0" err="1" smtClean="0"/>
              <a:t>intrathecal</a:t>
            </a:r>
            <a:r>
              <a:rPr lang="en-US" sz="1200" dirty="0" smtClean="0"/>
              <a:t> injection of </a:t>
            </a:r>
            <a:r>
              <a:rPr lang="en-US" sz="1200" dirty="0" err="1" smtClean="0"/>
              <a:t>gentamicin</a:t>
            </a:r>
            <a:r>
              <a:rPr lang="en-US" sz="1200" dirty="0" smtClean="0"/>
              <a:t> sulfate, 1–10 mg/d.</a:t>
            </a:r>
            <a:br>
              <a:rPr lang="en-US" sz="1200" dirty="0" smtClean="0"/>
            </a:br>
            <a:r>
              <a:rPr lang="en-US" sz="1200" b="1" dirty="0" smtClean="0"/>
              <a:t>Adverse Reactions</a:t>
            </a:r>
            <a:r>
              <a:rPr lang="en-US" sz="1200" dirty="0" smtClean="0"/>
              <a:t/>
            </a:r>
            <a:br>
              <a:rPr lang="en-US" sz="1200" dirty="0" smtClean="0"/>
            </a:br>
            <a:r>
              <a:rPr lang="en-US" sz="1200" dirty="0" err="1" smtClean="0"/>
              <a:t>Nephrotoxicity</a:t>
            </a:r>
            <a:r>
              <a:rPr lang="en-US" sz="1200" dirty="0" smtClean="0"/>
              <a:t> is usually reversible and mild. It occurs in 5–25% of patients receiving </a:t>
            </a:r>
            <a:r>
              <a:rPr lang="en-US" sz="1200" dirty="0" err="1" smtClean="0"/>
              <a:t>gentamicin</a:t>
            </a:r>
            <a:r>
              <a:rPr lang="en-US" sz="1200" dirty="0" smtClean="0"/>
              <a:t> for longer than 3–5 days</a:t>
            </a:r>
            <a:br>
              <a:rPr lang="en-US" sz="1200" dirty="0" smtClean="0"/>
            </a:br>
            <a:r>
              <a:rPr lang="en-US" sz="1200" dirty="0" smtClean="0"/>
              <a:t> </a:t>
            </a:r>
            <a:r>
              <a:rPr lang="en-US" sz="1200" dirty="0" err="1" smtClean="0"/>
              <a:t>Ototoxicity</a:t>
            </a:r>
            <a:r>
              <a:rPr lang="en-US" sz="1200" dirty="0" smtClean="0"/>
              <a:t>, which tends to be irreversible, manifests itself mainly as vestibular dysfunction.</a:t>
            </a:r>
            <a:br>
              <a:rPr lang="en-US" sz="1200" dirty="0" smtClean="0"/>
            </a:br>
            <a:r>
              <a:rPr lang="en-US" sz="1200" dirty="0" smtClean="0"/>
              <a:t>Occurs in 1–5%  patient receiving </a:t>
            </a:r>
            <a:r>
              <a:rPr lang="en-US" sz="1200" dirty="0" err="1" smtClean="0"/>
              <a:t>gentamicin</a:t>
            </a:r>
            <a:r>
              <a:rPr lang="en-US" sz="1200" dirty="0" smtClean="0"/>
              <a:t> for more than 5 days. </a:t>
            </a:r>
            <a:br>
              <a:rPr lang="en-US" sz="1200" dirty="0" smtClean="0"/>
            </a:br>
            <a:r>
              <a:rPr lang="en-US" sz="1200" dirty="0" smtClean="0"/>
              <a:t>Hypersensitivity reactions to </a:t>
            </a:r>
            <a:r>
              <a:rPr lang="en-US" sz="1200" dirty="0" err="1" smtClean="0"/>
              <a:t>gentamicin</a:t>
            </a:r>
            <a:r>
              <a:rPr lang="en-US" sz="1200" dirty="0" smtClean="0"/>
              <a:t> are uncommon.</a:t>
            </a:r>
            <a:br>
              <a:rPr lang="en-US" sz="1200" dirty="0" smtClean="0"/>
            </a:br>
            <a:r>
              <a:rPr lang="en-US" sz="1200" b="1" dirty="0" smtClean="0"/>
              <a:t> </a:t>
            </a:r>
            <a:r>
              <a:rPr lang="en-US" sz="1200" dirty="0" smtClean="0"/>
              <a:t/>
            </a:r>
            <a:br>
              <a:rPr lang="en-US" sz="1200" dirty="0" smtClean="0"/>
            </a:br>
            <a:endParaRPr lang="ar-IQ"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a:bodyPr>
          <a:lstStyle/>
          <a:p>
            <a:pPr algn="l" rtl="0"/>
            <a:r>
              <a:rPr lang="en-US" sz="1400" b="1" dirty="0" err="1" smtClean="0"/>
              <a:t>Tobramycin</a:t>
            </a:r>
            <a:r>
              <a:rPr lang="en-US" sz="1400" dirty="0" smtClean="0"/>
              <a:t/>
            </a:r>
            <a:br>
              <a:rPr lang="en-US" sz="1400" dirty="0" smtClean="0"/>
            </a:br>
            <a:r>
              <a:rPr lang="en-US" sz="1400" dirty="0" err="1" smtClean="0"/>
              <a:t>Tobramycin</a:t>
            </a:r>
            <a:r>
              <a:rPr lang="en-US" sz="1400" dirty="0" smtClean="0"/>
              <a:t> has almost the same antibacterial spectrum as </a:t>
            </a:r>
            <a:r>
              <a:rPr lang="en-US" sz="1400" dirty="0" err="1" smtClean="0"/>
              <a:t>gentamicin</a:t>
            </a:r>
            <a:r>
              <a:rPr lang="en-US" sz="1400" dirty="0" smtClean="0"/>
              <a:t> with a few exceptions. </a:t>
            </a:r>
            <a:r>
              <a:rPr lang="en-US" sz="1400" dirty="0" err="1" smtClean="0"/>
              <a:t>Gentamicin</a:t>
            </a:r>
            <a:r>
              <a:rPr lang="en-US" sz="1400" dirty="0" smtClean="0"/>
              <a:t> is slightly more active against </a:t>
            </a:r>
            <a:r>
              <a:rPr lang="en-US" sz="1400" i="1" dirty="0" smtClean="0"/>
              <a:t>S </a:t>
            </a:r>
            <a:r>
              <a:rPr lang="en-US" sz="1400" i="1" dirty="0" err="1" smtClean="0"/>
              <a:t>marcescens</a:t>
            </a:r>
            <a:r>
              <a:rPr lang="en-US" sz="1400" i="1" dirty="0" smtClean="0"/>
              <a:t> </a:t>
            </a:r>
            <a:r>
              <a:rPr lang="en-US" sz="1400" dirty="0" smtClean="0"/>
              <a:t>, whereas </a:t>
            </a:r>
            <a:r>
              <a:rPr lang="en-US" sz="1400" dirty="0" err="1" smtClean="0"/>
              <a:t>tobramycin</a:t>
            </a:r>
            <a:r>
              <a:rPr lang="en-US" sz="1400" dirty="0" smtClean="0"/>
              <a:t> is slightly more</a:t>
            </a:r>
            <a:br>
              <a:rPr lang="en-US" sz="1400" dirty="0" smtClean="0"/>
            </a:br>
            <a:r>
              <a:rPr lang="en-US" sz="1400" dirty="0" smtClean="0"/>
              <a:t>active against </a:t>
            </a:r>
            <a:r>
              <a:rPr lang="en-US" sz="1400" i="1" dirty="0" smtClean="0"/>
              <a:t>P </a:t>
            </a:r>
            <a:r>
              <a:rPr lang="en-US" sz="1400" i="1" dirty="0" err="1" smtClean="0"/>
              <a:t>aeruginosa</a:t>
            </a:r>
            <a:r>
              <a:rPr lang="en-US" sz="1400" i="1" dirty="0" smtClean="0"/>
              <a:t> </a:t>
            </a:r>
            <a:r>
              <a:rPr lang="en-US" sz="1400" dirty="0" smtClean="0"/>
              <a:t>; </a:t>
            </a:r>
            <a:r>
              <a:rPr lang="en-US" sz="1400" i="1" dirty="0" err="1" smtClean="0"/>
              <a:t>Enterococcus</a:t>
            </a:r>
            <a:r>
              <a:rPr lang="en-US" sz="1400" i="1" dirty="0" smtClean="0"/>
              <a:t> </a:t>
            </a:r>
            <a:r>
              <a:rPr lang="en-US" sz="1400" i="1" dirty="0" err="1" smtClean="0"/>
              <a:t>faecalis</a:t>
            </a:r>
            <a:r>
              <a:rPr lang="en-US" sz="1400" i="1" dirty="0" smtClean="0"/>
              <a:t> </a:t>
            </a:r>
            <a:r>
              <a:rPr lang="en-US" sz="1400" dirty="0" smtClean="0"/>
              <a:t>is susceptible to both </a:t>
            </a:r>
            <a:r>
              <a:rPr lang="en-US" sz="1400" dirty="0" err="1" smtClean="0"/>
              <a:t>gentamicin</a:t>
            </a:r>
            <a:r>
              <a:rPr lang="en-US" sz="1400" dirty="0" smtClean="0"/>
              <a:t> and </a:t>
            </a:r>
            <a:r>
              <a:rPr lang="en-US" sz="1400" dirty="0" err="1" smtClean="0"/>
              <a:t>tobramycin</a:t>
            </a:r>
            <a:r>
              <a:rPr lang="en-US" sz="1400" dirty="0" smtClean="0"/>
              <a:t>, but </a:t>
            </a:r>
            <a:r>
              <a:rPr lang="en-US" sz="1400" i="1" dirty="0" smtClean="0"/>
              <a:t>E </a:t>
            </a:r>
            <a:r>
              <a:rPr lang="en-US" sz="1400" i="1" dirty="0" err="1" smtClean="0"/>
              <a:t>faecium</a:t>
            </a:r>
            <a:r>
              <a:rPr lang="en-US" sz="1400" i="1" dirty="0" smtClean="0"/>
              <a:t> </a:t>
            </a:r>
            <a:r>
              <a:rPr lang="en-US" sz="1400" dirty="0" smtClean="0"/>
              <a:t>is resistant to </a:t>
            </a:r>
            <a:r>
              <a:rPr lang="en-US" sz="1400" dirty="0" err="1" smtClean="0"/>
              <a:t>tobramycin</a:t>
            </a:r>
            <a:r>
              <a:rPr lang="en-US" sz="1400" dirty="0" smtClean="0"/>
              <a:t>. </a:t>
            </a:r>
            <a:br>
              <a:rPr lang="en-US" sz="1400" dirty="0" smtClean="0"/>
            </a:br>
            <a:r>
              <a:rPr lang="en-US" sz="1400" dirty="0" smtClean="0"/>
              <a:t>Kinetic and side effects, like </a:t>
            </a:r>
            <a:r>
              <a:rPr lang="en-US" sz="1400" dirty="0" err="1" smtClean="0"/>
              <a:t>gentamicin</a:t>
            </a:r>
            <a:r>
              <a:rPr lang="en-US" sz="1400" dirty="0" smtClean="0"/>
              <a:t> </a:t>
            </a:r>
            <a:br>
              <a:rPr lang="en-US" sz="1400" dirty="0" smtClean="0"/>
            </a:br>
            <a:r>
              <a:rPr lang="en-US" sz="1400" b="1" dirty="0" err="1" smtClean="0"/>
              <a:t>Amikacin</a:t>
            </a:r>
            <a:r>
              <a:rPr lang="en-US" sz="1400" dirty="0" smtClean="0"/>
              <a:t/>
            </a:r>
            <a:br>
              <a:rPr lang="en-US" sz="1400" dirty="0" smtClean="0"/>
            </a:br>
            <a:r>
              <a:rPr lang="en-US" sz="1400" dirty="0" err="1" smtClean="0"/>
              <a:t>Amikacin</a:t>
            </a:r>
            <a:r>
              <a:rPr lang="en-US" sz="1400" dirty="0" smtClean="0"/>
              <a:t> is a </a:t>
            </a:r>
            <a:r>
              <a:rPr lang="en-US" sz="1400" dirty="0" err="1" smtClean="0"/>
              <a:t>semisynthetic</a:t>
            </a:r>
            <a:r>
              <a:rPr lang="en-US" sz="1400" dirty="0" smtClean="0"/>
              <a:t> derivative of </a:t>
            </a:r>
            <a:r>
              <a:rPr lang="en-US" sz="1400" dirty="0" err="1" smtClean="0"/>
              <a:t>kanamycin</a:t>
            </a:r>
            <a:r>
              <a:rPr lang="en-US" sz="1400" dirty="0" smtClean="0"/>
              <a:t>; it is less toxic than the parent molecule. It is resistant to many enzymes that inactivate </a:t>
            </a:r>
            <a:r>
              <a:rPr lang="en-US" sz="1400" dirty="0" err="1" smtClean="0"/>
              <a:t>gentamicin</a:t>
            </a:r>
            <a:r>
              <a:rPr lang="en-US" sz="1400" dirty="0" smtClean="0"/>
              <a:t> and </a:t>
            </a:r>
            <a:r>
              <a:rPr lang="en-US" sz="1400" dirty="0" err="1" smtClean="0"/>
              <a:t>tobramycin</a:t>
            </a:r>
            <a:r>
              <a:rPr lang="en-US" sz="1400" dirty="0" smtClean="0"/>
              <a:t>, and it therefore</a:t>
            </a:r>
            <a:br>
              <a:rPr lang="en-US" sz="1400" dirty="0" smtClean="0"/>
            </a:br>
            <a:r>
              <a:rPr lang="en-US" sz="1400" dirty="0" smtClean="0"/>
              <a:t>can be used against some microorganisms resistant to the latter drugs. Many gram-negative bacteria, including many strains of </a:t>
            </a:r>
            <a:r>
              <a:rPr lang="en-US" sz="1400" i="1" dirty="0" smtClean="0"/>
              <a:t>Proteus </a:t>
            </a:r>
            <a:r>
              <a:rPr lang="en-US" sz="1400" dirty="0" smtClean="0"/>
              <a:t>, </a:t>
            </a:r>
            <a:r>
              <a:rPr lang="en-US" sz="1400" i="1" dirty="0" smtClean="0"/>
              <a:t>Pseudomonas </a:t>
            </a:r>
            <a:r>
              <a:rPr lang="en-US" sz="1400" dirty="0" smtClean="0"/>
              <a:t>, </a:t>
            </a:r>
            <a:r>
              <a:rPr lang="en-US" sz="1400" i="1" dirty="0" err="1" smtClean="0"/>
              <a:t>Enterobacter</a:t>
            </a:r>
            <a:r>
              <a:rPr lang="en-US" sz="1400" i="1" dirty="0" smtClean="0"/>
              <a:t> </a:t>
            </a:r>
            <a:r>
              <a:rPr lang="en-US" sz="1400" dirty="0" smtClean="0"/>
              <a:t>, and </a:t>
            </a:r>
            <a:r>
              <a:rPr lang="en-US" sz="1400" i="1" dirty="0" err="1" smtClean="0"/>
              <a:t>Serratia</a:t>
            </a:r>
            <a:r>
              <a:rPr lang="en-US" sz="1400" i="1" dirty="0" smtClean="0"/>
              <a:t> </a:t>
            </a:r>
            <a:r>
              <a:rPr lang="en-US" sz="1400" dirty="0" smtClean="0"/>
              <a:t>, are sensitive. </a:t>
            </a:r>
            <a:br>
              <a:rPr lang="en-US" sz="1400" dirty="0" smtClean="0"/>
            </a:br>
            <a:r>
              <a:rPr lang="en-US" sz="1400" b="1" dirty="0" err="1" smtClean="0"/>
              <a:t>Netilmicin</a:t>
            </a:r>
            <a:r>
              <a:rPr lang="en-US" sz="1400" dirty="0" smtClean="0"/>
              <a:t/>
            </a:r>
            <a:br>
              <a:rPr lang="en-US" sz="1400" dirty="0" smtClean="0"/>
            </a:br>
            <a:r>
              <a:rPr lang="en-US" sz="1400" dirty="0" err="1" smtClean="0"/>
              <a:t>Netilmicin</a:t>
            </a:r>
            <a:r>
              <a:rPr lang="en-US" sz="1400" dirty="0" smtClean="0"/>
              <a:t> shares many characteristics with </a:t>
            </a:r>
            <a:r>
              <a:rPr lang="en-US" sz="1400" dirty="0" err="1" smtClean="0"/>
              <a:t>gentamicin</a:t>
            </a:r>
            <a:r>
              <a:rPr lang="en-US" sz="1400" dirty="0" smtClean="0"/>
              <a:t> and </a:t>
            </a:r>
            <a:r>
              <a:rPr lang="en-US" sz="1400" dirty="0" err="1" smtClean="0"/>
              <a:t>tobramycin</a:t>
            </a:r>
            <a:r>
              <a:rPr lang="en-US" sz="1400" dirty="0" smtClean="0"/>
              <a:t>, </a:t>
            </a:r>
            <a:r>
              <a:rPr lang="en-US" sz="1400" dirty="0" err="1" smtClean="0"/>
              <a:t>netilmicin</a:t>
            </a:r>
            <a:r>
              <a:rPr lang="en-US" sz="1400" dirty="0" smtClean="0"/>
              <a:t> may be active against some </a:t>
            </a:r>
            <a:r>
              <a:rPr lang="en-US" sz="1400" dirty="0" err="1" smtClean="0"/>
              <a:t>gentamicin</a:t>
            </a:r>
            <a:r>
              <a:rPr lang="en-US" sz="1400" dirty="0" smtClean="0"/>
              <a:t>-resistant and </a:t>
            </a:r>
            <a:r>
              <a:rPr lang="en-US" sz="1400" dirty="0" err="1" smtClean="0"/>
              <a:t>tobramycin</a:t>
            </a:r>
            <a:r>
              <a:rPr lang="en-US" sz="1400" dirty="0" smtClean="0"/>
              <a:t>-resistant bacteria. Dose and side effects are similar to  </a:t>
            </a:r>
            <a:r>
              <a:rPr lang="en-US" sz="1400" dirty="0" err="1" smtClean="0"/>
              <a:t>gentamicin</a:t>
            </a:r>
            <a:r>
              <a:rPr lang="en-US" sz="1400" dirty="0" smtClean="0"/>
              <a:t>.</a:t>
            </a:r>
            <a:br>
              <a:rPr lang="en-US" sz="1400" dirty="0" smtClean="0"/>
            </a:br>
            <a:r>
              <a:rPr lang="en-US" sz="1400" b="1" dirty="0" smtClean="0"/>
              <a:t>Neomycin and </a:t>
            </a:r>
            <a:r>
              <a:rPr lang="en-US" sz="1400" b="1" dirty="0" err="1" smtClean="0"/>
              <a:t>kanamycin</a:t>
            </a:r>
            <a:r>
              <a:rPr lang="en-US" sz="1400" dirty="0" smtClean="0"/>
              <a:t/>
            </a:r>
            <a:br>
              <a:rPr lang="en-US" sz="1400" dirty="0" smtClean="0"/>
            </a:br>
            <a:r>
              <a:rPr lang="en-US" sz="1400" dirty="0" smtClean="0"/>
              <a:t>Neomycin and </a:t>
            </a:r>
            <a:r>
              <a:rPr lang="en-US" sz="1400" dirty="0" err="1" smtClean="0"/>
              <a:t>kanamycin</a:t>
            </a:r>
            <a:r>
              <a:rPr lang="en-US" sz="1400" dirty="0" smtClean="0"/>
              <a:t> are closely related. </a:t>
            </a:r>
            <a:br>
              <a:rPr lang="en-US" sz="1400" dirty="0" smtClean="0"/>
            </a:br>
            <a:r>
              <a:rPr lang="en-US" sz="1400" dirty="0" smtClean="0"/>
              <a:t>Neomycin and </a:t>
            </a:r>
            <a:r>
              <a:rPr lang="en-US" sz="1400" dirty="0" err="1" smtClean="0"/>
              <a:t>kanamycin</a:t>
            </a:r>
            <a:r>
              <a:rPr lang="en-US" sz="1400" dirty="0" smtClean="0"/>
              <a:t> are now limited to topical and oral use. Neomycin is too toxic for </a:t>
            </a:r>
            <a:r>
              <a:rPr lang="en-US" sz="1400" dirty="0" err="1" smtClean="0"/>
              <a:t>parenteral</a:t>
            </a:r>
            <a:r>
              <a:rPr lang="en-US" sz="1400" dirty="0" smtClean="0"/>
              <a:t> use. </a:t>
            </a:r>
            <a:r>
              <a:rPr lang="en-US" sz="1400" dirty="0" err="1" smtClean="0"/>
              <a:t>Parenteral</a:t>
            </a:r>
            <a:r>
              <a:rPr lang="en-US" sz="1400" dirty="0" smtClean="0"/>
              <a:t> administration of </a:t>
            </a:r>
            <a:r>
              <a:rPr lang="en-US" sz="1400" dirty="0" err="1" smtClean="0"/>
              <a:t>kanamycin</a:t>
            </a:r>
            <a:r>
              <a:rPr lang="en-US" sz="1400" dirty="0" smtClean="0"/>
              <a:t> has also been largely abandoned. </a:t>
            </a:r>
            <a:br>
              <a:rPr lang="en-US" sz="1400" dirty="0" smtClean="0"/>
            </a:br>
            <a:r>
              <a:rPr lang="en-US" sz="1400" dirty="0" smtClean="0"/>
              <a:t>In preparation for elective bowel surgery, 1 g of neomycin is given orally every 6–8 hours for 1–2 days, often combined with 1 g of erythromycin base. This reduces the aerobic bowel flora with little effect on anaerobes.</a:t>
            </a:r>
            <a:br>
              <a:rPr lang="en-US" sz="1400" dirty="0" smtClean="0"/>
            </a:br>
            <a:r>
              <a:rPr lang="en-US" sz="1400" b="1" dirty="0" err="1" smtClean="0"/>
              <a:t>Paromomycin</a:t>
            </a:r>
            <a:r>
              <a:rPr lang="en-US" sz="1400" b="1" dirty="0" smtClean="0"/>
              <a:t> </a:t>
            </a:r>
            <a:r>
              <a:rPr lang="en-US" sz="1400" dirty="0" smtClean="0"/>
              <a:t/>
            </a:r>
            <a:br>
              <a:rPr lang="en-US" sz="1400" dirty="0" smtClean="0"/>
            </a:br>
            <a:r>
              <a:rPr lang="en-US" sz="1400" dirty="0" err="1" smtClean="0"/>
              <a:t>Paromomycin</a:t>
            </a:r>
            <a:r>
              <a:rPr lang="en-US" sz="1400" dirty="0" smtClean="0"/>
              <a:t> has recently been shown to be effective against visceral </a:t>
            </a:r>
            <a:r>
              <a:rPr lang="en-US" sz="1400" dirty="0" err="1" smtClean="0"/>
              <a:t>leishmaniasis</a:t>
            </a:r>
            <a:r>
              <a:rPr lang="en-US" sz="1400" dirty="0" smtClean="0"/>
              <a:t> when given </a:t>
            </a:r>
            <a:r>
              <a:rPr lang="en-US" sz="1400" dirty="0" err="1" smtClean="0"/>
              <a:t>parenterally</a:t>
            </a:r>
            <a:r>
              <a:rPr lang="en-US" sz="1400" dirty="0" smtClean="0"/>
              <a:t>.</a:t>
            </a:r>
            <a:br>
              <a:rPr lang="en-US" sz="1400" dirty="0" smtClean="0"/>
            </a:br>
            <a:r>
              <a:rPr lang="en-US" sz="1400" b="1" dirty="0" err="1" smtClean="0"/>
              <a:t>Spectinomycin</a:t>
            </a:r>
            <a:r>
              <a:rPr lang="en-US" sz="1400" b="1" dirty="0" smtClean="0"/>
              <a:t> </a:t>
            </a:r>
            <a:r>
              <a:rPr lang="en-US" sz="1400" dirty="0" smtClean="0"/>
              <a:t/>
            </a:r>
            <a:br>
              <a:rPr lang="en-US" sz="1400" dirty="0" smtClean="0"/>
            </a:br>
            <a:r>
              <a:rPr lang="en-US" sz="1400" dirty="0" err="1" smtClean="0"/>
              <a:t>Spectinomycin</a:t>
            </a:r>
            <a:r>
              <a:rPr lang="en-US" sz="1400" dirty="0" smtClean="0"/>
              <a:t> is no longer available for use</a:t>
            </a:r>
            <a:br>
              <a:rPr lang="en-US" sz="1400" dirty="0" smtClean="0"/>
            </a:br>
            <a:r>
              <a:rPr lang="en-US" sz="1400" dirty="0" smtClean="0"/>
              <a:t>It is active in vitro against many gram-positive and gram-negative organisms, but it is used almost solely as an alternative treatment for drug-resistant gonorrhea or gonorrhea in</a:t>
            </a:r>
            <a:br>
              <a:rPr lang="en-US" sz="1400" dirty="0" smtClean="0"/>
            </a:br>
            <a:r>
              <a:rPr lang="en-US" sz="1400" dirty="0" smtClean="0"/>
              <a:t>penicillin-allergic patients. </a:t>
            </a:r>
            <a:br>
              <a:rPr lang="en-US" sz="1400" dirty="0" smtClean="0"/>
            </a:br>
            <a:endParaRPr lang="ar-IQ"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83320"/>
          </a:xfrm>
        </p:spPr>
        <p:txBody>
          <a:bodyPr>
            <a:noAutofit/>
          </a:bodyPr>
          <a:lstStyle/>
          <a:p>
            <a:pPr algn="l" rtl="0"/>
            <a:r>
              <a:rPr lang="en-US" sz="3600" b="1" dirty="0" smtClean="0">
                <a:solidFill>
                  <a:srgbClr val="00B050"/>
                </a:solidFill>
              </a:rPr>
              <a:t>2- Spectrum</a:t>
            </a:r>
            <a:r>
              <a:rPr lang="en-US" sz="2400" b="1" dirty="0" smtClean="0"/>
              <a:t/>
            </a:r>
            <a:br>
              <a:rPr lang="en-US" sz="2400" b="1" dirty="0" smtClean="0"/>
            </a:br>
            <a:r>
              <a:rPr lang="en-US" sz="2400" b="1" dirty="0" smtClean="0"/>
              <a:t>Narrow </a:t>
            </a:r>
            <a:r>
              <a:rPr lang="en-US" sz="2400" b="1" dirty="0"/>
              <a:t>spectrum: </a:t>
            </a:r>
            <a:r>
              <a:rPr lang="en-US" sz="2400" dirty="0"/>
              <a:t>The range of activity for agents that kill the micro-organism is small. It affects 1-2 classes of microorganisms only. For example, Penicillin-G affects </a:t>
            </a:r>
            <a:r>
              <a:rPr lang="en-US" sz="2400" dirty="0" err="1"/>
              <a:t>G+ve</a:t>
            </a:r>
            <a:r>
              <a:rPr lang="en-US" sz="2400" dirty="0"/>
              <a:t> organisms and </a:t>
            </a:r>
            <a:r>
              <a:rPr lang="en-US" sz="2400" dirty="0" err="1"/>
              <a:t>Neisseriae</a:t>
            </a:r>
            <a:r>
              <a:rPr lang="en-US" sz="2400" dirty="0"/>
              <a:t>.</a:t>
            </a:r>
            <a:br>
              <a:rPr lang="en-US" sz="2400" dirty="0"/>
            </a:br>
            <a:r>
              <a:rPr lang="en-US" sz="2400" b="1" dirty="0"/>
              <a:t> </a:t>
            </a:r>
            <a:r>
              <a:rPr lang="en-US" sz="2400" dirty="0"/>
              <a:t/>
            </a:r>
            <a:br>
              <a:rPr lang="en-US" sz="2400" dirty="0"/>
            </a:br>
            <a:r>
              <a:rPr lang="en-US" sz="2400" b="1" dirty="0"/>
              <a:t>Broad spectrum: </a:t>
            </a:r>
            <a:r>
              <a:rPr lang="en-US" sz="2400" dirty="0"/>
              <a:t>The range of activity extends to many micro-organisms. For example, </a:t>
            </a:r>
            <a:r>
              <a:rPr lang="en-US" sz="2400" dirty="0" err="1"/>
              <a:t>Tetracyclines</a:t>
            </a:r>
            <a:r>
              <a:rPr lang="en-US" sz="2400" dirty="0"/>
              <a:t> depress </a:t>
            </a:r>
            <a:r>
              <a:rPr lang="en-US" sz="2400" dirty="0" err="1"/>
              <a:t>G+ve</a:t>
            </a:r>
            <a:r>
              <a:rPr lang="en-US" sz="2400" dirty="0"/>
              <a:t>, </a:t>
            </a:r>
            <a:r>
              <a:rPr lang="en-US" sz="2400" dirty="0" err="1"/>
              <a:t>Gve</a:t>
            </a:r>
            <a:r>
              <a:rPr lang="en-US" sz="2400" dirty="0"/>
              <a:t>, </a:t>
            </a:r>
            <a:r>
              <a:rPr lang="en-US" sz="2400" dirty="0" err="1"/>
              <a:t>Rickettsiae</a:t>
            </a:r>
            <a:r>
              <a:rPr lang="en-US" sz="2400" dirty="0"/>
              <a:t> and </a:t>
            </a:r>
            <a:r>
              <a:rPr lang="en-US" sz="2400" dirty="0" err="1"/>
              <a:t>Chlamydiae</a:t>
            </a:r>
            <a:r>
              <a:rPr lang="en-US" sz="2400" dirty="0"/>
              <a:t>. Separation between narrow and </a:t>
            </a:r>
            <a:r>
              <a:rPr lang="en-US" sz="2400" dirty="0" smtClean="0"/>
              <a:t>broad spectrum </a:t>
            </a:r>
            <a:r>
              <a:rPr lang="en-US" sz="2400" dirty="0"/>
              <a:t>activity is not clear due to the emergence of many resistant strains due to the overuse of these antibiotics. </a:t>
            </a:r>
            <a:r>
              <a:rPr lang="en-US" sz="2400" dirty="0" smtClean="0"/>
              <a:t>Broad spectrum </a:t>
            </a:r>
            <a:r>
              <a:rPr lang="en-US" sz="2400" dirty="0"/>
              <a:t>antibiotics should be restricted to treatment of specific infections caused by a few organisms or even a single species of organism. The property of broad specification should not be confused with a free license for broad-nonspecific use.</a:t>
            </a:r>
            <a:br>
              <a:rPr lang="en-US" sz="2400" dirty="0"/>
            </a:br>
            <a:endParaRPr lang="ar-IQ"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1470025"/>
          </a:xfrm>
        </p:spPr>
        <p:txBody>
          <a:bodyPr>
            <a:normAutofit/>
          </a:bodyPr>
          <a:lstStyle/>
          <a:p>
            <a:r>
              <a:rPr lang="en-US" sz="3600" b="1" dirty="0" smtClean="0">
                <a:solidFill>
                  <a:srgbClr val="FF0000"/>
                </a:solidFill>
              </a:rPr>
              <a:t>Classification according to chemical structure</a:t>
            </a:r>
            <a:endParaRPr lang="ar-IQ" sz="3600" b="1" dirty="0">
              <a:solidFill>
                <a:srgbClr val="FF0000"/>
              </a:solidFill>
            </a:endParaRPr>
          </a:p>
        </p:txBody>
      </p:sp>
      <p:sp>
        <p:nvSpPr>
          <p:cNvPr id="3" name="عنوان فرعي 2"/>
          <p:cNvSpPr>
            <a:spLocks noGrp="1"/>
          </p:cNvSpPr>
          <p:nvPr>
            <p:ph type="subTitle" idx="1"/>
          </p:nvPr>
        </p:nvSpPr>
        <p:spPr>
          <a:xfrm>
            <a:off x="428596" y="1428736"/>
            <a:ext cx="8215370" cy="4210064"/>
          </a:xfrm>
        </p:spPr>
        <p:txBody>
          <a:bodyPr/>
          <a:lstStyle/>
          <a:p>
            <a:pPr algn="l"/>
            <a:r>
              <a:rPr lang="en-US" dirty="0" smtClean="0">
                <a:solidFill>
                  <a:schemeClr val="tx1"/>
                </a:solidFill>
              </a:rPr>
              <a:t>Beta-</a:t>
            </a:r>
            <a:r>
              <a:rPr lang="en-US" dirty="0" err="1" smtClean="0">
                <a:solidFill>
                  <a:schemeClr val="tx1"/>
                </a:solidFill>
              </a:rPr>
              <a:t>lactam</a:t>
            </a:r>
            <a:r>
              <a:rPr lang="en-US" dirty="0" smtClean="0">
                <a:solidFill>
                  <a:schemeClr val="tx1"/>
                </a:solidFill>
              </a:rPr>
              <a:t> ( </a:t>
            </a:r>
            <a:r>
              <a:rPr lang="en-US" dirty="0" err="1" smtClean="0">
                <a:solidFill>
                  <a:schemeClr val="tx1"/>
                </a:solidFill>
              </a:rPr>
              <a:t>penicillins</a:t>
            </a:r>
            <a:r>
              <a:rPr lang="en-US" dirty="0" smtClean="0">
                <a:solidFill>
                  <a:schemeClr val="tx1"/>
                </a:solidFill>
              </a:rPr>
              <a:t> and </a:t>
            </a:r>
            <a:r>
              <a:rPr lang="en-US" dirty="0" err="1" smtClean="0">
                <a:solidFill>
                  <a:schemeClr val="tx1"/>
                </a:solidFill>
              </a:rPr>
              <a:t>cephalosporins</a:t>
            </a:r>
            <a:r>
              <a:rPr lang="en-US" dirty="0" smtClean="0">
                <a:solidFill>
                  <a:schemeClr val="tx1"/>
                </a:solidFill>
              </a:rPr>
              <a:t>)</a:t>
            </a:r>
          </a:p>
          <a:p>
            <a:pPr algn="l"/>
            <a:r>
              <a:rPr lang="en-US" dirty="0" err="1" smtClean="0">
                <a:solidFill>
                  <a:schemeClr val="tx1"/>
                </a:solidFill>
              </a:rPr>
              <a:t>Aminoglycosides</a:t>
            </a:r>
            <a:endParaRPr lang="en-US" dirty="0" smtClean="0">
              <a:solidFill>
                <a:schemeClr val="tx1"/>
              </a:solidFill>
            </a:endParaRPr>
          </a:p>
          <a:p>
            <a:pPr algn="l"/>
            <a:r>
              <a:rPr lang="en-US" dirty="0" err="1" smtClean="0">
                <a:solidFill>
                  <a:schemeClr val="tx1"/>
                </a:solidFill>
              </a:rPr>
              <a:t>Tetracyclins</a:t>
            </a:r>
            <a:endParaRPr lang="en-US" dirty="0" smtClean="0">
              <a:solidFill>
                <a:schemeClr val="tx1"/>
              </a:solidFill>
            </a:endParaRPr>
          </a:p>
          <a:p>
            <a:pPr algn="l"/>
            <a:r>
              <a:rPr lang="en-US" dirty="0" err="1" smtClean="0">
                <a:solidFill>
                  <a:schemeClr val="tx1"/>
                </a:solidFill>
              </a:rPr>
              <a:t>Chloramphenicol</a:t>
            </a:r>
            <a:endParaRPr lang="en-US" dirty="0" smtClean="0">
              <a:solidFill>
                <a:schemeClr val="tx1"/>
              </a:solidFill>
            </a:endParaRPr>
          </a:p>
          <a:p>
            <a:pPr algn="l"/>
            <a:r>
              <a:rPr lang="en-US" dirty="0" err="1" smtClean="0">
                <a:solidFill>
                  <a:schemeClr val="tx1"/>
                </a:solidFill>
              </a:rPr>
              <a:t>Macrolids</a:t>
            </a:r>
            <a:endParaRPr lang="en-US" dirty="0" smtClean="0">
              <a:solidFill>
                <a:schemeClr val="tx1"/>
              </a:solidFill>
            </a:endParaRPr>
          </a:p>
          <a:p>
            <a:pPr algn="l"/>
            <a:r>
              <a:rPr lang="en-US" dirty="0" err="1" smtClean="0">
                <a:solidFill>
                  <a:schemeClr val="tx1"/>
                </a:solidFill>
              </a:rPr>
              <a:t>Quinolines</a:t>
            </a:r>
            <a:endParaRPr lang="en-US" dirty="0" smtClean="0">
              <a:solidFill>
                <a:schemeClr val="tx1"/>
              </a:solidFill>
            </a:endParaRPr>
          </a:p>
          <a:p>
            <a:pPr algn="l"/>
            <a:r>
              <a:rPr lang="en-US" dirty="0" err="1" smtClean="0">
                <a:solidFill>
                  <a:schemeClr val="tx1"/>
                </a:solidFill>
              </a:rPr>
              <a:t>sulfanomides</a:t>
            </a:r>
            <a:endParaRPr lang="en-US" dirty="0" smtClean="0">
              <a:solidFill>
                <a:schemeClr val="tx1"/>
              </a:solidFill>
            </a:endParaRPr>
          </a:p>
          <a:p>
            <a:pPr algn="l">
              <a:buFontTx/>
              <a:buChar char="-"/>
            </a:pPr>
            <a:endParaRPr lang="en-US" dirty="0" smtClean="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
            <a:ext cx="9144000" cy="785794"/>
          </a:xfrm>
        </p:spPr>
        <p:txBody>
          <a:bodyPr>
            <a:normAutofit/>
          </a:bodyPr>
          <a:lstStyle/>
          <a:p>
            <a:r>
              <a:rPr lang="en-US" sz="3600" b="1" dirty="0" smtClean="0">
                <a:solidFill>
                  <a:srgbClr val="FFC000"/>
                </a:solidFill>
              </a:rPr>
              <a:t>Classification according to mode of action</a:t>
            </a:r>
            <a:endParaRPr lang="ar-IQ" sz="3600" b="1" dirty="0">
              <a:solidFill>
                <a:srgbClr val="FFC000"/>
              </a:solidFill>
            </a:endParaRPr>
          </a:p>
        </p:txBody>
      </p:sp>
      <p:sp>
        <p:nvSpPr>
          <p:cNvPr id="3" name="عنوان فرعي 2"/>
          <p:cNvSpPr>
            <a:spLocks noGrp="1"/>
          </p:cNvSpPr>
          <p:nvPr>
            <p:ph type="subTitle" idx="1"/>
          </p:nvPr>
        </p:nvSpPr>
        <p:spPr>
          <a:xfrm>
            <a:off x="214282" y="857232"/>
            <a:ext cx="8643998" cy="5715040"/>
          </a:xfrm>
        </p:spPr>
        <p:txBody>
          <a:bodyPr>
            <a:normAutofit/>
          </a:bodyPr>
          <a:lstStyle/>
          <a:p>
            <a:pPr algn="l" rtl="0"/>
            <a:r>
              <a:rPr lang="en-US" b="1" dirty="0"/>
              <a:t>Mechanisms of antimicrobial drug action:</a:t>
            </a:r>
            <a:endParaRPr lang="en-US" dirty="0"/>
          </a:p>
          <a:p>
            <a:pPr lvl="0" algn="l"/>
            <a:r>
              <a:rPr lang="en-US" dirty="0">
                <a:solidFill>
                  <a:srgbClr val="FF0000"/>
                </a:solidFill>
              </a:rPr>
              <a:t>Inhibition of cell wall synthesis ( beta-</a:t>
            </a:r>
            <a:r>
              <a:rPr lang="en-US" dirty="0" err="1">
                <a:solidFill>
                  <a:srgbClr val="FF0000"/>
                </a:solidFill>
              </a:rPr>
              <a:t>lactams</a:t>
            </a:r>
            <a:r>
              <a:rPr lang="en-US" dirty="0">
                <a:solidFill>
                  <a:srgbClr val="FF0000"/>
                </a:solidFill>
              </a:rPr>
              <a:t>)</a:t>
            </a:r>
          </a:p>
          <a:p>
            <a:pPr lvl="0" algn="l"/>
            <a:r>
              <a:rPr lang="en-US" sz="1900" dirty="0"/>
              <a:t>Beta </a:t>
            </a:r>
            <a:r>
              <a:rPr lang="en-US" sz="1900" dirty="0" err="1"/>
              <a:t>lactams</a:t>
            </a:r>
            <a:r>
              <a:rPr lang="en-US" sz="1900" dirty="0"/>
              <a:t> contain β- ring which is an analogue of  D-</a:t>
            </a:r>
            <a:r>
              <a:rPr lang="en-US" sz="1900" dirty="0" err="1"/>
              <a:t>alanyl</a:t>
            </a:r>
            <a:r>
              <a:rPr lang="en-US" sz="1900" dirty="0"/>
              <a:t>-D-alanine on peptide side chain of </a:t>
            </a:r>
            <a:r>
              <a:rPr lang="en-US" sz="1900" dirty="0" err="1"/>
              <a:t>peptidoglycan</a:t>
            </a:r>
            <a:r>
              <a:rPr lang="en-US" sz="1900" dirty="0"/>
              <a:t> à inhibits </a:t>
            </a:r>
            <a:r>
              <a:rPr lang="en-US" sz="1900" dirty="0" err="1"/>
              <a:t>transpeptidase</a:t>
            </a:r>
            <a:r>
              <a:rPr lang="en-US" sz="1900" dirty="0"/>
              <a:t> from </a:t>
            </a:r>
            <a:r>
              <a:rPr lang="en-US" sz="1900" dirty="0" err="1"/>
              <a:t>crosslinking</a:t>
            </a:r>
            <a:r>
              <a:rPr lang="en-US" sz="1900" dirty="0"/>
              <a:t> </a:t>
            </a:r>
            <a:r>
              <a:rPr lang="en-US" sz="1900" dirty="0" err="1"/>
              <a:t>Peptidoglycan</a:t>
            </a:r>
            <a:r>
              <a:rPr lang="en-US" sz="1900" dirty="0"/>
              <a:t> + binds penicillin binding proteins à activation of autolysins</a:t>
            </a:r>
          </a:p>
          <a:p>
            <a:pPr lvl="0" algn="l"/>
            <a:r>
              <a:rPr lang="en-US" sz="1900" dirty="0" err="1"/>
              <a:t>Bacitracin</a:t>
            </a:r>
            <a:r>
              <a:rPr lang="en-US" sz="1900" dirty="0"/>
              <a:t>, </a:t>
            </a:r>
            <a:r>
              <a:rPr lang="en-US" sz="1900" dirty="0" err="1"/>
              <a:t>Vancomycin</a:t>
            </a:r>
            <a:r>
              <a:rPr lang="en-US" sz="1900" dirty="0"/>
              <a:t>, </a:t>
            </a:r>
            <a:r>
              <a:rPr lang="en-US" sz="1900" dirty="0" err="1"/>
              <a:t>Cycloserine</a:t>
            </a:r>
            <a:r>
              <a:rPr lang="en-US" sz="1900" dirty="0"/>
              <a:t>: Block </a:t>
            </a:r>
            <a:r>
              <a:rPr lang="en-US" sz="1900" dirty="0" err="1"/>
              <a:t>peptidoglycan</a:t>
            </a:r>
            <a:r>
              <a:rPr lang="en-US" sz="1900" dirty="0"/>
              <a:t> synthesis </a:t>
            </a:r>
          </a:p>
          <a:p>
            <a:pPr lvl="0"/>
            <a:r>
              <a:rPr lang="en-US" dirty="0"/>
              <a:t> </a:t>
            </a:r>
          </a:p>
          <a:p>
            <a:endParaRPr lang="ar-IQ" dirty="0"/>
          </a:p>
        </p:txBody>
      </p:sp>
      <p:pic>
        <p:nvPicPr>
          <p:cNvPr id="4" name="صورة 3"/>
          <p:cNvPicPr/>
          <p:nvPr/>
        </p:nvPicPr>
        <p:blipFill>
          <a:blip r:embed="rId2" cstate="print"/>
          <a:srcRect/>
          <a:stretch>
            <a:fillRect/>
          </a:stretch>
        </p:blipFill>
        <p:spPr bwMode="auto">
          <a:xfrm>
            <a:off x="3000364" y="3571876"/>
            <a:ext cx="4071966" cy="307183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368940"/>
          </a:xfrm>
        </p:spPr>
        <p:txBody>
          <a:bodyPr>
            <a:normAutofit fontScale="90000"/>
          </a:bodyPr>
          <a:lstStyle/>
          <a:p>
            <a:pPr algn="l" rtl="0"/>
            <a:r>
              <a:rPr lang="en-US" b="1" dirty="0"/>
              <a:t>2. Cell membrane function inhibitors </a:t>
            </a:r>
            <a:r>
              <a:rPr lang="en-US" b="1" dirty="0" smtClean="0"/>
              <a:t>(polypeptides</a:t>
            </a:r>
            <a:r>
              <a:rPr lang="en-US" b="1" dirty="0"/>
              <a:t>):</a:t>
            </a:r>
            <a:r>
              <a:rPr lang="en-US" dirty="0"/>
              <a:t/>
            </a:r>
            <a:br>
              <a:rPr lang="en-US" dirty="0"/>
            </a:br>
            <a:r>
              <a:rPr lang="en-US" dirty="0"/>
              <a:t>   </a:t>
            </a:r>
            <a:r>
              <a:rPr lang="en-US" dirty="0" err="1"/>
              <a:t>Polymxin</a:t>
            </a:r>
            <a:r>
              <a:rPr lang="en-US" dirty="0"/>
              <a:t> B:   interact with phospholipids to increase permeability and decrease    osmotic </a:t>
            </a:r>
            <a:r>
              <a:rPr lang="en-US" smtClean="0"/>
              <a:t>integrity </a:t>
            </a:r>
            <a:r>
              <a:rPr lang="en-US" smtClean="0"/>
              <a:t>and  </a:t>
            </a:r>
            <a:r>
              <a:rPr lang="en-US" dirty="0" smtClean="0"/>
              <a:t>leakage </a:t>
            </a:r>
            <a:r>
              <a:rPr lang="en-US" dirty="0"/>
              <a:t>on intracellular components</a:t>
            </a:r>
            <a:br>
              <a:rPr lang="en-US" dirty="0"/>
            </a:br>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
            <a:ext cx="9144000" cy="928670"/>
          </a:xfrm>
        </p:spPr>
        <p:txBody>
          <a:bodyPr>
            <a:normAutofit fontScale="90000"/>
          </a:bodyPr>
          <a:lstStyle/>
          <a:p>
            <a:r>
              <a:rPr lang="en-US" sz="2200" b="1" dirty="0" smtClean="0"/>
              <a:t/>
            </a:r>
            <a:br>
              <a:rPr lang="en-US" sz="2200" b="1" dirty="0" smtClean="0"/>
            </a:br>
            <a:r>
              <a:rPr lang="en-US" sz="2200" b="1" dirty="0"/>
              <a:t/>
            </a:r>
            <a:br>
              <a:rPr lang="en-US" sz="2200" b="1" dirty="0"/>
            </a:br>
            <a:r>
              <a:rPr lang="en-US" sz="2200" b="1" dirty="0" smtClean="0">
                <a:solidFill>
                  <a:srgbClr val="FF0000"/>
                </a:solidFill>
              </a:rPr>
              <a:t>3</a:t>
            </a:r>
            <a:r>
              <a:rPr lang="en-US" sz="2200" b="1" dirty="0">
                <a:solidFill>
                  <a:srgbClr val="FF0000"/>
                </a:solidFill>
              </a:rPr>
              <a:t>. Inhibition of protein synthesis ( </a:t>
            </a:r>
            <a:r>
              <a:rPr lang="en-US" sz="2200" b="1" dirty="0" err="1">
                <a:solidFill>
                  <a:srgbClr val="FF0000"/>
                </a:solidFill>
              </a:rPr>
              <a:t>tetracyclins</a:t>
            </a:r>
            <a:r>
              <a:rPr lang="en-US" sz="2200" b="1" dirty="0">
                <a:solidFill>
                  <a:srgbClr val="FF0000"/>
                </a:solidFill>
              </a:rPr>
              <a:t>, </a:t>
            </a:r>
            <a:r>
              <a:rPr lang="en-US" sz="2200" b="1" dirty="0" err="1">
                <a:solidFill>
                  <a:srgbClr val="FF0000"/>
                </a:solidFill>
              </a:rPr>
              <a:t>aminoglycosides</a:t>
            </a:r>
            <a:r>
              <a:rPr lang="en-US" sz="2200" b="1" dirty="0">
                <a:solidFill>
                  <a:srgbClr val="FF0000"/>
                </a:solidFill>
              </a:rPr>
              <a:t>, </a:t>
            </a:r>
            <a:r>
              <a:rPr lang="en-US" sz="2200" b="1" dirty="0" err="1">
                <a:solidFill>
                  <a:srgbClr val="FF0000"/>
                </a:solidFill>
              </a:rPr>
              <a:t>macrolids</a:t>
            </a:r>
            <a:r>
              <a:rPr lang="en-US" sz="2200" b="1" dirty="0">
                <a:solidFill>
                  <a:srgbClr val="FF0000"/>
                </a:solidFill>
              </a:rPr>
              <a:t>,  </a:t>
            </a:r>
            <a:r>
              <a:rPr lang="en-US" sz="2200" b="1" dirty="0" err="1">
                <a:solidFill>
                  <a:srgbClr val="FF0000"/>
                </a:solidFill>
              </a:rPr>
              <a:t>chloramphenicol</a:t>
            </a:r>
            <a:r>
              <a:rPr lang="en-US" sz="2200" b="1" dirty="0">
                <a:solidFill>
                  <a:srgbClr val="FF0000"/>
                </a:solidFill>
              </a:rPr>
              <a:t>)</a:t>
            </a:r>
            <a:r>
              <a:rPr lang="en-US" dirty="0"/>
              <a:t/>
            </a:r>
            <a:br>
              <a:rPr lang="en-US" dirty="0"/>
            </a:br>
            <a:endParaRPr lang="ar-IQ" dirty="0"/>
          </a:p>
        </p:txBody>
      </p:sp>
      <p:sp>
        <p:nvSpPr>
          <p:cNvPr id="3" name="عنوان فرعي 2"/>
          <p:cNvSpPr>
            <a:spLocks noGrp="1"/>
          </p:cNvSpPr>
          <p:nvPr>
            <p:ph type="subTitle" idx="1"/>
          </p:nvPr>
        </p:nvSpPr>
        <p:spPr>
          <a:xfrm>
            <a:off x="0" y="1000108"/>
            <a:ext cx="9001156" cy="5643602"/>
          </a:xfrm>
        </p:spPr>
        <p:txBody>
          <a:bodyPr>
            <a:normAutofit/>
          </a:bodyPr>
          <a:lstStyle/>
          <a:p>
            <a:pPr algn="l" rtl="0"/>
            <a:r>
              <a:rPr lang="en-US" sz="1600" dirty="0" smtClean="0">
                <a:solidFill>
                  <a:srgbClr val="00B050"/>
                </a:solidFill>
              </a:rPr>
              <a:t>a-</a:t>
            </a:r>
            <a:r>
              <a:rPr lang="en-US" sz="1600" dirty="0" err="1" smtClean="0">
                <a:solidFill>
                  <a:srgbClr val="00B050"/>
                </a:solidFill>
              </a:rPr>
              <a:t>Tetracyclins</a:t>
            </a:r>
            <a:r>
              <a:rPr lang="en-US" sz="1600" dirty="0">
                <a:solidFill>
                  <a:srgbClr val="00B050"/>
                </a:solidFill>
              </a:rPr>
              <a:t>: reversible binding to the 30s subunit of ribosome </a:t>
            </a:r>
            <a:r>
              <a:rPr lang="en-US" sz="1600" dirty="0" err="1" smtClean="0">
                <a:solidFill>
                  <a:srgbClr val="00B050"/>
                </a:solidFill>
              </a:rPr>
              <a:t>ànd</a:t>
            </a:r>
            <a:r>
              <a:rPr lang="en-US" sz="1600" dirty="0" smtClean="0">
                <a:solidFill>
                  <a:srgbClr val="00B050"/>
                </a:solidFill>
              </a:rPr>
              <a:t>  inhibit     </a:t>
            </a:r>
            <a:r>
              <a:rPr lang="en-US" sz="1600" dirty="0">
                <a:solidFill>
                  <a:srgbClr val="00B050"/>
                </a:solidFill>
              </a:rPr>
              <a:t>binding of </a:t>
            </a:r>
            <a:r>
              <a:rPr lang="en-US" sz="1600" dirty="0" err="1">
                <a:solidFill>
                  <a:srgbClr val="00B050"/>
                </a:solidFill>
              </a:rPr>
              <a:t>aminoacyl</a:t>
            </a:r>
            <a:r>
              <a:rPr lang="en-US" sz="1600" dirty="0">
                <a:solidFill>
                  <a:srgbClr val="00B050"/>
                </a:solidFill>
              </a:rPr>
              <a:t> </a:t>
            </a:r>
            <a:r>
              <a:rPr lang="en-US" sz="1600" dirty="0" err="1">
                <a:solidFill>
                  <a:srgbClr val="00B050"/>
                </a:solidFill>
              </a:rPr>
              <a:t>tRNA</a:t>
            </a:r>
            <a:r>
              <a:rPr lang="en-US" sz="1600" dirty="0">
                <a:solidFill>
                  <a:srgbClr val="00B050"/>
                </a:solidFill>
              </a:rPr>
              <a:t> to ribosome à inhibition of protein synthesis</a:t>
            </a:r>
          </a:p>
          <a:p>
            <a:pPr algn="l" rtl="0"/>
            <a:r>
              <a:rPr lang="en-US" sz="1600" dirty="0" smtClean="0">
                <a:solidFill>
                  <a:srgbClr val="00B0F0"/>
                </a:solidFill>
              </a:rPr>
              <a:t>b-</a:t>
            </a:r>
            <a:r>
              <a:rPr lang="en-US" sz="1600" dirty="0" err="1" smtClean="0">
                <a:solidFill>
                  <a:srgbClr val="00B0F0"/>
                </a:solidFill>
              </a:rPr>
              <a:t>Aminoglycosides</a:t>
            </a:r>
            <a:r>
              <a:rPr lang="en-US" sz="1600" dirty="0">
                <a:solidFill>
                  <a:srgbClr val="00B0F0"/>
                </a:solidFill>
              </a:rPr>
              <a:t>: irreversible binding to the 30s subunit of ribosome  </a:t>
            </a:r>
            <a:r>
              <a:rPr lang="en-US" sz="1600" dirty="0" smtClean="0">
                <a:solidFill>
                  <a:srgbClr val="00B0F0"/>
                </a:solidFill>
              </a:rPr>
              <a:t>and inhibit </a:t>
            </a:r>
            <a:r>
              <a:rPr lang="en-US" sz="1600" dirty="0">
                <a:solidFill>
                  <a:srgbClr val="00B0F0"/>
                </a:solidFill>
              </a:rPr>
              <a:t>protein synthesis and causes misreading of mRNA</a:t>
            </a:r>
          </a:p>
          <a:p>
            <a:pPr algn="l" rtl="0"/>
            <a:r>
              <a:rPr lang="en-US" sz="1600" dirty="0" smtClean="0">
                <a:solidFill>
                  <a:schemeClr val="accent2">
                    <a:lumMod val="60000"/>
                    <a:lumOff val="40000"/>
                  </a:schemeClr>
                </a:solidFill>
              </a:rPr>
              <a:t>c-</a:t>
            </a:r>
            <a:r>
              <a:rPr lang="en-US" sz="1600" dirty="0" err="1" smtClean="0">
                <a:solidFill>
                  <a:schemeClr val="accent2">
                    <a:lumMod val="60000"/>
                    <a:lumOff val="40000"/>
                  </a:schemeClr>
                </a:solidFill>
              </a:rPr>
              <a:t>Macrolids</a:t>
            </a:r>
            <a:r>
              <a:rPr lang="en-US" sz="1600" dirty="0">
                <a:solidFill>
                  <a:schemeClr val="accent2">
                    <a:lumMod val="60000"/>
                    <a:lumOff val="40000"/>
                  </a:schemeClr>
                </a:solidFill>
              </a:rPr>
              <a:t>: reversibly binds  50s subunit of the ribosome à inhibits translocation during protein synthesis</a:t>
            </a:r>
          </a:p>
          <a:p>
            <a:pPr algn="l" rtl="0"/>
            <a:r>
              <a:rPr lang="en-US" sz="1600" dirty="0" smtClean="0">
                <a:solidFill>
                  <a:srgbClr val="FFC000"/>
                </a:solidFill>
              </a:rPr>
              <a:t>d-</a:t>
            </a:r>
            <a:r>
              <a:rPr lang="en-US" sz="1600" dirty="0" err="1" smtClean="0">
                <a:solidFill>
                  <a:srgbClr val="FFC000"/>
                </a:solidFill>
              </a:rPr>
              <a:t>Chloramphenicol</a:t>
            </a:r>
            <a:r>
              <a:rPr lang="en-US" sz="1600" dirty="0">
                <a:solidFill>
                  <a:srgbClr val="FFC000"/>
                </a:solidFill>
              </a:rPr>
              <a:t>: binds to  50s subunit of the ribosome à inhibits </a:t>
            </a:r>
            <a:r>
              <a:rPr lang="en-US" sz="1600" dirty="0" err="1">
                <a:solidFill>
                  <a:srgbClr val="FFC000"/>
                </a:solidFill>
              </a:rPr>
              <a:t>transpeptidation</a:t>
            </a:r>
            <a:r>
              <a:rPr lang="en-US" sz="1600" dirty="0">
                <a:solidFill>
                  <a:srgbClr val="FFC000"/>
                </a:solidFill>
              </a:rPr>
              <a:t> during protein synthesis</a:t>
            </a:r>
            <a:endParaRPr lang="ar-IQ" sz="1600" dirty="0">
              <a:solidFill>
                <a:srgbClr val="FFC000"/>
              </a:solidFill>
            </a:endParaRPr>
          </a:p>
        </p:txBody>
      </p:sp>
      <p:pic>
        <p:nvPicPr>
          <p:cNvPr id="4" name="صورة 3" descr="C:\Users\Media\Desktop\antibiotics_mechanisms_of_action.jpg"/>
          <p:cNvPicPr/>
          <p:nvPr/>
        </p:nvPicPr>
        <p:blipFill>
          <a:blip r:embed="rId2" cstate="print"/>
          <a:srcRect/>
          <a:stretch>
            <a:fillRect/>
          </a:stretch>
        </p:blipFill>
        <p:spPr bwMode="auto">
          <a:xfrm>
            <a:off x="0" y="3214686"/>
            <a:ext cx="4500562" cy="3286148"/>
          </a:xfrm>
          <a:prstGeom prst="rect">
            <a:avLst/>
          </a:prstGeom>
          <a:noFill/>
          <a:ln w="9525">
            <a:noFill/>
            <a:miter lim="800000"/>
            <a:headEnd/>
            <a:tailEnd/>
          </a:ln>
        </p:spPr>
      </p:pic>
      <p:pic>
        <p:nvPicPr>
          <p:cNvPr id="5" name="irc_mi" descr="http://classes.midlandstech.edu/carterp/Courses/bio225/chap20/Slide6.GIF">
            <a:hlinkClick r:id="rId3"/>
          </p:cNvPr>
          <p:cNvPicPr/>
          <p:nvPr/>
        </p:nvPicPr>
        <p:blipFill>
          <a:blip r:embed="rId4" cstate="print"/>
          <a:srcRect/>
          <a:stretch>
            <a:fillRect/>
          </a:stretch>
        </p:blipFill>
        <p:spPr bwMode="auto">
          <a:xfrm>
            <a:off x="4500562" y="3143248"/>
            <a:ext cx="4291026" cy="335758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p:spPr>
        <p:txBody>
          <a:bodyPr>
            <a:normAutofit fontScale="90000"/>
          </a:bodyPr>
          <a:lstStyle/>
          <a:p>
            <a:pPr algn="l" rtl="0"/>
            <a:r>
              <a:rPr lang="en-US" sz="2000" b="1" dirty="0" smtClean="0"/>
              <a:t/>
            </a:r>
            <a:br>
              <a:rPr lang="en-US" sz="2000" b="1" dirty="0" smtClean="0"/>
            </a:br>
            <a:r>
              <a:rPr lang="en-US" sz="2000" b="1" dirty="0"/>
              <a:t/>
            </a:r>
            <a:br>
              <a:rPr lang="en-US" sz="2000" b="1" dirty="0"/>
            </a:br>
            <a:r>
              <a:rPr lang="en-US" sz="2700" b="1" dirty="0" smtClean="0">
                <a:solidFill>
                  <a:srgbClr val="FF0000"/>
                </a:solidFill>
              </a:rPr>
              <a:t>4</a:t>
            </a:r>
            <a:r>
              <a:rPr lang="en-US" sz="2700" b="1" dirty="0">
                <a:solidFill>
                  <a:srgbClr val="FF0000"/>
                </a:solidFill>
              </a:rPr>
              <a:t>. Inhibition of nucleic acid synthesis ( </a:t>
            </a:r>
            <a:r>
              <a:rPr lang="en-US" sz="2700" b="1" dirty="0" err="1">
                <a:solidFill>
                  <a:srgbClr val="FF0000"/>
                </a:solidFill>
              </a:rPr>
              <a:t>quinolines</a:t>
            </a:r>
            <a:r>
              <a:rPr lang="en-US" sz="2700" b="1" dirty="0">
                <a:solidFill>
                  <a:srgbClr val="FF0000"/>
                </a:solidFill>
              </a:rPr>
              <a:t>, </a:t>
            </a:r>
            <a:r>
              <a:rPr lang="en-US" sz="2700" b="1" dirty="0" err="1">
                <a:solidFill>
                  <a:srgbClr val="FF0000"/>
                </a:solidFill>
              </a:rPr>
              <a:t>rifampicin</a:t>
            </a:r>
            <a:r>
              <a:rPr lang="en-US" sz="2700" b="1" dirty="0">
                <a:solidFill>
                  <a:srgbClr val="FF0000"/>
                </a:solidFill>
              </a:rPr>
              <a:t>)</a:t>
            </a:r>
            <a:r>
              <a:rPr lang="en-US" sz="2000" dirty="0"/>
              <a:t/>
            </a:r>
            <a:br>
              <a:rPr lang="en-US" sz="2000" dirty="0"/>
            </a:br>
            <a:r>
              <a:rPr lang="en-US" sz="2000" dirty="0"/>
              <a:t>    a- </a:t>
            </a:r>
            <a:r>
              <a:rPr lang="en-US" sz="2000" dirty="0" err="1"/>
              <a:t>Quinolines</a:t>
            </a:r>
            <a:r>
              <a:rPr lang="en-US" sz="2000" dirty="0"/>
              <a:t>:  inhibits DNA </a:t>
            </a:r>
            <a:r>
              <a:rPr lang="en-US" sz="2000" dirty="0" err="1"/>
              <a:t>gyrase</a:t>
            </a:r>
            <a:r>
              <a:rPr lang="en-US" sz="2000" dirty="0"/>
              <a:t> à inhibition of DNA  replication.</a:t>
            </a:r>
            <a:br>
              <a:rPr lang="en-US" sz="2000" dirty="0"/>
            </a:br>
            <a:r>
              <a:rPr lang="en-US" sz="2000" dirty="0"/>
              <a:t>    b- </a:t>
            </a:r>
            <a:r>
              <a:rPr lang="en-US" sz="2000" dirty="0" err="1"/>
              <a:t>Rifampicin</a:t>
            </a:r>
            <a:r>
              <a:rPr lang="en-US" sz="2000" dirty="0"/>
              <a:t>: inhibits DNA- dependent  RNA polymerase à inhibition of RNA synthesis</a:t>
            </a:r>
            <a:r>
              <a:rPr lang="en-US" dirty="0"/>
              <a:t/>
            </a:r>
            <a:br>
              <a:rPr lang="en-US" dirty="0"/>
            </a:br>
            <a:endParaRPr lang="ar-IQ" dirty="0"/>
          </a:p>
        </p:txBody>
      </p:sp>
      <p:pic>
        <p:nvPicPr>
          <p:cNvPr id="4" name="صورة 3" descr="DNA gyrase">
            <a:hlinkClick r:id="rId2" tgtFrame="_blank"/>
          </p:cNvPr>
          <p:cNvPicPr/>
          <p:nvPr/>
        </p:nvPicPr>
        <p:blipFill>
          <a:blip r:embed="rId3" cstate="print"/>
          <a:srcRect/>
          <a:stretch>
            <a:fillRect/>
          </a:stretch>
        </p:blipFill>
        <p:spPr bwMode="auto">
          <a:xfrm>
            <a:off x="571472" y="1643050"/>
            <a:ext cx="8001056" cy="464347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443</Words>
  <Application>Microsoft Office PowerPoint</Application>
  <PresentationFormat>On-screen Show (4:3)</PresentationFormat>
  <Paragraphs>79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سمة Office</vt:lpstr>
      <vt:lpstr> History </vt:lpstr>
      <vt:lpstr>Chemotherapy: is the use of chemical agents (either synthetic or natural) to destroy infective agents (microorganisms’ i.e bacteria, fungus and viruses, protozoa, and helminthes) and to inhibit the growth of malignant or cancerous cells.  Characterised by  selective toxicity depends on the existence of exploitable biochemical difference between the parasite and the host cell.   Antimicrrobials: are chemical agents (synthetic/natural) used for the treatment of infections by suppressing or destroying the causative microorganisms (bacteria, mycobacteria, fungi, protozoa, or viruses).   Antibiotics: are substances produced by various species of microorganisms (bacteria, fungi, actinomycetes) that suppress the growth of other microorganisms. </vt:lpstr>
      <vt:lpstr>Classification of antibacterial drugs</vt:lpstr>
      <vt:lpstr>2- Spectrum Narrow spectrum: The range of activity for agents that kill the micro-organism is small. It affects 1-2 classes of microorganisms only. For example, Penicillin-G affects G+ve organisms and Neisseriae.   Broad spectrum: The range of activity extends to many micro-organisms. For example, Tetracyclines depress G+ve, Gve, Rickettsiae and Chlamydiae. Separation between narrow and broad spectrum activity is not clear due to the emergence of many resistant strains due to the overuse of these antibiotics. Broad spectrum antibiotics should be restricted to treatment of specific infections caused by a few organisms or even a single species of organism. The property of broad specification should not be confused with a free license for broad-nonspecific use. </vt:lpstr>
      <vt:lpstr>Classification according to chemical structure</vt:lpstr>
      <vt:lpstr>Classification according to mode of action</vt:lpstr>
      <vt:lpstr>2. Cell membrane function inhibitors (polypeptides):    Polymxin B:   interact with phospholipids to increase permeability and decrease    osmotic integrity and  leakage on intracellular components </vt:lpstr>
      <vt:lpstr>  3. Inhibition of protein synthesis ( tetracyclins, aminoglycosides, macrolids,  chloramphenicol) </vt:lpstr>
      <vt:lpstr>  4. Inhibition of nucleic acid synthesis ( quinolines, rifampicin)     a- Quinolines:  inhibits DNA gyrase à inhibition of DNA  replication.     b- Rifampicin: inhibits DNA- dependent  RNA polymerase à inhibition of RNA synthesis </vt:lpstr>
      <vt:lpstr> 5. Antimetabolites ( sulfonamides, trimethoprim)    a- sulfonamides: competes with p-aminobenzoic acid for binding   to the enzyme       dihydropteroate synthetase à no folic acid synthesis à no   nitrogenous base synthesis  b-Trimethoprim: dihydrofolate reductase inhibitor </vt:lpstr>
      <vt:lpstr>Using and avoiding antibacterial drugs  Antibacterials are valuable drugs if used appropriately. They are very effective in treating infections if used in appropriate doses, at appropriate intervals and for the appropriate period of time against sensitive microorganisms. Anti-infective agents should be used only when: a. A significant infection has been diagnosed or is strongly suspected. b. An established indication for prophylactic therapy exists. Abuse of these agents causes superinfections, cross-sensitivity and cross resistance, resulting in inappropriate treatment and in consequent adverse reaction in addition to wastage of money. They should not be used in the following cases: 1. To treat all infections (e.g. viral infections or nonspecific inflammation). 2. For minor infections (e.g. superficial bruises). 3. For cases  need surgical  opening and draining  such as abscess    Superinfection (suprainfection): Is the appearance of both microbiological and clinical evidence of a new infection with pathogenic microorganisms or fungi not sensitive to the used drugs during antimicrobial treatment of a primary disease. The body's natural resistance is compromised, making it more susceptible to secondary infections by more dangerous strains. </vt:lpstr>
      <vt:lpstr>Bacterial resistance: Antimicrobial agents are loosing their effectiveness because of the spread of drugresistant strains. Therefore, there might come a time when such agents are no longer useful to combat diseases.   Mechanisms of resistance to antibiotics 1. Production of enzymes that inactivate the drug (eg. β -lactamase, which inactivates beta lactam antibiotics; acetyl transferases, which inactivate chloramphenicol; kinases and other enzymes, which inactivate aminoglycosides. 2. Alteration of the drug-binding site: this occurs with penicillins, aminoglycosides and erythromycin. 3. Reduction of drug uptake by the bacterium: eg. Tetracyclines 4. Alteration of enzymes: eg. Dihydrofolate reductase becomes insensitive to trimethoprim.   Reasons for antibiotic resistance 1. Misuse of antibiotics selects for resistance mutants. Misuse includes: a. Using outdated, weakened antibiotics b. Using antibiotics for viral infection like common cold and other inappropriate conditions c. Use of antibiotics in animal feed d. Failure to complete the prescribed regiment   </vt:lpstr>
      <vt:lpstr>Selecting anti-infective agent: a. The spectrum of activity  of the antiinfective agent: It should be active against the causative pathogen. This can be known by carrying the susceptibility tests or by a good clinical experience in treating a given syndrome that will help in suggesting a potential effective agent. b. Patient factors: These factors play a very important role in the selection of a specific anti-infective agent, determination of the appropriate drug dosage and route of administration,...etc. Those factors include:   1. History of drug allergy or adverse reactions. Anaphylaxis or reactions due to immunoglobulin E (IgE) may be life threatening when taking penicillins.    2. Age: A drug’s pharmacokinetic properties vary widely in patients of different age groups.    3. Underlying disease: -A pre-existing kidney and liver disease, CNS disorder. Neuromuscular  disorders.   4. Immunological status: Patients with impaired immune system require a bactericidal agent rather than a bacteriostatic one.   5. Pregnancy and lactation.   6. Genetic traits.   Combination therapy  in  special situations - Extend the antimicrobial spectrum especially in Initial empiric therapy -Mixed infections or severe infections:  -To prevent the emergence of resistance:  Duration of  therapy: Acute cases: Treatment of acute uncomplicated infections generally should continue until the patient has been a febrile and asymptomatic for at least 72 hours (minimum 5 days in most cases). Other cases as in Strep. throat (Streptococcal pharyngitis) should be treated for 7-10 days. Some infections require a proof of eradication by culture.  Chronic cases: Treatment of chronic infections (e.g., endocarditis, osteomyelitis) may require a longer duration (4 to 6weeks), with a follow-up culture analysis afterwards. </vt:lpstr>
      <vt:lpstr> Cell wall inhibitors: Beta lactams (penicillins  and cephalosporins) </vt:lpstr>
      <vt:lpstr>Classification of Penicillins Natural Penicillins Penicillin G (benzylpenicillin)                        Penicillin G benzathine,  phenoxymethyl penicillin)   Penicillinase-Resistant Penicillins Methicillin, Cloxacillin, Oxacillin, Nafcillin, Dicloxacillin   Extended-Spectrum Penicillins Ampicillin , Amoxicillin,    Anti-Pseudomonal Pencillins  Carbenicillin, Ticarcillin, Piperacillin   ß-Lactamase Combinations Ampicillin- Cloxacillin  Amoxillin-clavulanic acid,  Ampicillin-sulbactam,  Ticarcillin-clavulanic acid </vt:lpstr>
      <vt:lpstr>Natural penicillins:  Benzylpenicillin  &amp; Phenoxymethyl penicillin These two are known as the natural penicillins. They are the first two penicillins that were discovered and are still in use. Natural penicillins are narrow spectrum antibiotics and are only active against facultative gram-positive cocci, rods and gram-negative cocci. Several anaerobic gram-negative rods are sensitive to penicillin, with the notable exception of Bacteroides fragilis.   Benzyl penicillin  is the drug of choice in streptococcal, pneumococcal, gonococcal, and eningococcal infections.  It is also used in anthrax, diphtheria, gas gangrene, leptospirosis, syphilis, tetanus, yaws, and in the treatment of lyme disease in children.  It is inactivated by the gastric fluids, and absorption from the gut is low; therefore it is  given by injection. In addition to the use of Pen. G as sodium or potassium salts (soluble Pen. G), it is also available in two other salts that are commonly used. They are:  a- Procaine penicillin: a sparingly soluble salt of benzylpenicillin. It is used in intramuscular depot preparations that provide therapeutic tissue concentrations for up to  24 hrs. It is the preferred choice for the treatment of syphilis, but neurosyphilis requires special consideration. b- Benzathine penicillin: a benzylpenicillin salt with a very low solubility, giving a prolonged action after intramuscular injection. Its duration of action is 20 days.   Phenoxymethyl penicillin (Pen. V)  Has a similar antibacterial spectrum as Pen. G, but it is less active. It is gastric acid stable so it is suitable for oral administration. It should not be used for serious infections because absorption can be unpredictable and plasma concentrations are variable. </vt:lpstr>
      <vt:lpstr>Indications: Benzylpenicillin    mainly indicated for the treatment for:  throat infections  otitis media, streptococcal endocarditis  meningococcal and pneumococcal meningitis (if caused by susceptible microorganism)  prophylactic agent after limb amputation.  Also it is used in combination with other agents if more than one organism are suspected.  Phenoxymethyl penicillin  is indicated principally for  respiratory tract infections in children, for Streptococcal tonsillitis and for continuing treatment after one or more injections of Pen. G when clinical response has begun.  It should not be used for meningococcal or gonococcal infections. It is used prophylactically against rheumatic fever following streptococcal infections. Contraindications: They are contraindicated in the case of hypersensitivity to any of the penicillins or cephalosporins.  Procaine penicillin is also contraindicated in the case of hypersensitivity to procaine or any other “caine type” local anesthetic. </vt:lpstr>
      <vt:lpstr>Penicillinase resistance penicillins (Antistaphylococcal penicillins) Cloxacillin, dicloxacillin,  flucloxacillin and  methicillin  Most staphylococci are now resistant to  benzylpenicillin because they produce  penicillinases. Cloxacillin and flucloxacillin are not affected by such enzymes, so they are effective  in infections caused by penicillin resistant staphylococci, but they are less potent than  Pen. G against penicillin sensitive microorganisms.  and generally ineffective against  G-ve bacteria and  methicillin resistant staphylococci.  The  only difference between cloxacillin and flucloxacillin is that flucloxacillin has a higher bioavailability than cloxacillin after oral administration.  Another two examples. Methicillin is  toxic and didn’t used medicinally  These drugs used in combination with ampicillin: ampicillin with cloxacillin or flucloxacillin  and amoxicillin with cloxacillin. Cloxacillin: prepared as capsules and suspension.  Flucloxacillin: Not available in a separate formulation, but as combination with ampicilin in capsules. Indication: Cloxacillin and flucloxacillin are indicated for the treatment of infections caused by penicillinase producing Staphylococci. Methicillin is  toxic and not used medicinally.</vt:lpstr>
      <vt:lpstr>Extended-Spectrum Penicillins also called  (aminopenicillins):  including ampicillin,  amoxicillin  and   (bacampicillin and pivampicillin), which are esters of ampicillin. Aminopenicillins are active against some G+ve and G-ve organisms but inactivated by penicillinases, including those produced by Staphylococcus aureus, and by common G-ve bacilli such as Escherichia coli. The majority of Staphylococci, 50% of E. coli strains and 15% of Haemophilus influenzae strains are now resistant. Amoxicillin is a derivative of ampicillin that differs only by one hydroxyl group. Unlike ampicillin it can be given 3 times daily without regard to food.  Ampicilline is given 4 times daily and its absorption affected by the presence of food in the stomach, so it should be taken one hour before or two hours after the meal). </vt:lpstr>
      <vt:lpstr>Indication: They are principally indicated for the treatment of chronic bronchitis and mild ear infections, both of which are usually due to Streptococcus pneumoniae and Haemophilus influenzae. They are also indicated for: urinary-tract infections, otitis media, sinusitis, chronic bronchitis, invasive salmonellosis, and gonorrhea. Amoxicillin is also used for typhoid fever and endocarditis prophylaxis.   Antipseudomonals  include both carboxypenicillins (carbenicillin and ticarcillin) and ureidopenicillins (piperacillin, azlocillin, and mezlocillin).  Antipseudomonal penicillins are similar to the aminopenicillins in structure but have either a carboxyl group or urea group instead of the amine. The major advantage of carboxypenicillins is their activity against Pseudomonas aeruginosa (one of the major pathogens responsible for nosocomial pneumonia) and certain indole-positive Proteus species that are resistant to aminopenicillins. Ticarcillin is stronger against P. aeruginosa and Enterobacter species than carbenicillin. Against anaerobes and Gram-positive organisms, carboxypenicillins generally have the same spectrum of activity as penicillin G. However, they are substantially weaker in comparison with penicillin G. Ureidopenicillins have greater activity against P. aeruginosa compared to carbenicillin and ticarcillin. Piperacillin is the most potent of the extended-spectrum penicillins against Pseudomonas. The spectrum of piperacillin and mezlocillin is extended to include Klebsiella, Enterobacter, Citrobacter. All antipseudomonals are destroyed by β-lactamases. The extended-spectrum penicillins are not used in the treatment of infections caused by Gram-positive bacteria because penicillin G and aminopenicillins are more potent against these organisms.  Antipseudomonals penicillins may be used in combination with Aminoglycosides. </vt:lpstr>
      <vt:lpstr>Note:  The natural  penicillins  was originally used as  units. International Unite= 0.6 microgram (0.0006 milligram) of penicillin ( 1 mg = 1670 IU) . Synthetic and semisynthetic penicillins in mg ……….   Side effects  of Penicillins: - Hypersensitivity and   anaphylactic  shock  Hypersensitivity is one of the most important adverse reactions to penicillins. The frequency of allergic reactions to all penicillins ranges from 0.7% to 10%. The manifestations of penicillin allergy include maculopapular or morbilliform rash, fever, urticaria, exfoliative dermatitis, swelling of the throat, difficulty breathing, eosinophilia, serum sickness, Stevens-Johnson syndrome, and anaphylactic shock (0.004% to 0.015%) - Pain in injection - GI: diarrhea, nausea, vomiting, pseudo membranous colitis (rare). -CNS: convulsive seizures. -Skin: pruritus, urticaria, or other skin  eruptions. -Hematological: hemolytic anemia, thrombocytopenia, purpura, eosinophilia, leukopenia, agranulocytosis. -Others: superinfections </vt:lpstr>
      <vt:lpstr> First generation Cefazolin IM, IV,  Cephalothin IM, IV, Cephapirin IM, IV,  Cefadroxil IV, PO  Cephalexin PO,   Cephradine PO  activity 1. Staph. aureus - excellent activity against b-lactamase-producing strains Not effective against methicillin-resistant Staph. aureus &amp; epidermidis 2. Streptococci - excellent activity versus Streptococcus sp. Not effective against penicillin-resistant Strep. pneumoniae 3. Other Gm + bacteria - excellent activity except for Enterococcus sp. 4. Moderate activity against gram negative bacteria. Susceptible organisms include: E. coli, Proteus mirabilis Indole + Proteus sp. (many strains resistant) , Haemophilus influenzae (some strains resistant), Neisseria sp. (some gonococci resistant) Indication 1. Upper respiratory tract infections due to Staph. and Strep. 2. Lower respiratory tract infections due to susceptible bacteria e.g. Strep. pneumoniae in penicillin-allergic patient  3. Uncomplicated urinary tract infections (Cephalexin) 4. Surgical prophylaxis for orthopedic and cardiovascular operations (cefazolin preferred because of longer half-life) 5. Staphylococcal infections of skin and skin structure </vt:lpstr>
      <vt:lpstr>Second Generation Cefuroxime IM, IV                                 Cefuroxime axetil PO  Cefamandole IM, IV                              Cefaclor PO  Cefoxitin IM, IV                                     Cefdinir PO  Cefonicid IM, IV                                    Cefprozil PO  Cefotetan IM, IV  Cefmetazole IV  Activity 1-Expanded activity against gram negative bacilli. Still have excellent activity against gram positive (Staph. and Strep.) bacteria.  Activity for Gram negative bacteria     Neisseria sp. (some gonococci  resistant)  H. influenzae (including some ampicillin-resistant strains) Moraxella catarrhalis (some resistance esp. to cefaclor),  E. coli, Proteus mirabilis,  Indole + Proteus (some strains resistant) Morganella morganii (some strains resistant),  Klebsiella  pneumonia,  Serratia sp. (many strains resistant)  2-Anaerobic infections - (Cefoxitin &amp; Cefotetan only)   moderate activity against Bacteroides fragilis group.   Good activity for other  Bacteroides  sp., Peptostreptococcus, Fusobacterium, Clostridium sp. Indications 1. Community-acquired pneumonia - Cefuroxime is widely used for empiric therapy.  2. Skin and soft tissue infection 3. Urinary tract infections 4. Upper respiratory tract infections (otitis media, sinusitis).  5. Mixed aerobic &amp; anaerobic infections  6. Surgical prophylaxis - Cefoxitin or cefotetan are widely used in cases where mixed aerobic &amp; anaerobic infections may occur, esp. intra-abdominal, colorectal, and gynecologic operations.  For cardiovascular and orthopedic procedures, cefuroxime and others may be used, but cefazolin is cheaper and appears to work well. </vt:lpstr>
      <vt:lpstr> Third Generation Cefotaxime IM, IV                     Cefixime PO  Ceftizoxime IM, IV                    Ceftibuten PO  Ceftriaxone IM, IV                    Cefpodoxime axetil PO  Ceftazidime IM, IV  Cefoperazone IM, IV Activity   Prototype drugs are Cefotaxime (IV) and Cefixime (oral). Ceftazidime (for Ps  aeruginosa 1-Further expansion of Gm negative spectrum to include  E. Coli  Proteus mirabilis (indole –) Proteus vulgaris (indole +) Klebsiella pneumonia   Morganella morganii, Providencia retgerri,  Citrobacter freundii,  Serratia marcescens,  Pseudomonas aeruginosa, (Ceftazidime)   Enterobacter  Stenotrophomonas  maltophilia (Cefoperazone &amp; Ceftazidime only) Acinetobacter  2-In general, activity toward Gm + bacteria is reduced  Indications:  1. Gram negative septicemia &amp; other serious Gm – infections 2. Pseudomonas aeruginosa infections (Ceftazidime - 90% effective) 3. Gram negative meningitis - Cefotaxime, Ceftriaxone, Cefepime. For empiric therapy add vancomycin ± rifampin to cover resistant Strep. pneumoniae 4. Gonorrhea - Single shot of Ceftriaxone is drug of choice. Oral cefixime and ceftibuten are also OK. 5. Complicated urinary tract infections, pyelonephritis 6. Osteomyelitis - Ceftriaxone in home health care situations 7. Lyme disease - ceftriaxone in home health care situations   </vt:lpstr>
      <vt:lpstr>Fourth  generation cefepime IM, IV Activity  -With similar activity against gram-positive organisms as first-generation cephalosporins. -Bu they  are  more active against G –ve and  have a greater resistance to beta-lactamases than the third generation cephalosporins.  Indications:  1-Pneumonia: Treatment of moderate-to-severe pneumonia                                                                      2-Febrile Neutropenia: Empiric therapy in febrile neutropenic patients.                                                                                                            3-Urinary Tract Infections.                                                                                                                       4-Treatment of uncomplicated skin and skin structure infections.                                                                  5-Treatment of complicated intra-abdominal infections; use in combination with metronidazole    Fifth generation Ceftaroline IV  Activity  -Enhanced coverage of G+ve organisms: MRSA, S. pneumonia, and E. faecalis …                             -Similar gram negative coverage to third- and fourth-generation agents , does not cover  Pseudomonas, limited anti-anaerobes activity. Indications:  1-Community-acquired bacterial pneumonia                                                                                                      2-Indicated for acute bacterial skin and skin structure infections, including MRSA </vt:lpstr>
      <vt:lpstr>Pharmacokinetics:   Cephalexin, cephradine, cefaclor, cephadroxil, cefuroxime axetil and cefixime are absorbed after oral administration and can be given orally.   Most of the remaining cephalosporins are given parenterally.   Cefixime is the only third generation cephalosporin available in oral dosage form.  They are well distributed in the body.  Adequate CSF concentrations are mainly achieved with third generation cephalosporins.   Cephalosporins cross the placenta and they are found in higher concentration in synovial fluid and pericardial fluid.   Cephalosporins are variably bound to plasma proteins, cefazolin is maximally bound (85%).   They are mainly excreted in urine by glomerular filtration and tubular secretion.   Probenecid decreases the tubular secretion and increase plasma level of cephalosporins.   Dose adjustment is necessary in chronic renal failure.   Cephalothin, cephapirin and cefotaxime are metabolized and their metabolites are excreted in urine.   Cephoperazone and ceftriaxone are mainly excreted in bile, therefore can safely be given in CRF without dosage adjustments.  </vt:lpstr>
      <vt:lpstr>Side effects of cephalosporins:   Hypersensitivity reactions to cepalosporins are the most common side effects, reaction appear to be identical to those caused by penicillin.   More commonly maculopapular rash develops, usually after several days of therapy immediate reactions such as anaphylaxis, bronchospasm and urticaria are also observed.   There is cross reactivity between penicillin and cephalosporins due to structural resemblance.   Cephalosporins should be avoided in patients allergic to penicillin.   Cephalosporins may produce nephrotoxicity, that is more common with cephaloridine (it is not used now a days).   High dose of cephalothin produces renal tubular necrosis.   Risk of nephrotoxicity is increased when cephalosporins are administered with other potential nephrotoxic agents (Aminoglycosides and Vancomycin).   Diarrhea occurs frequently with cefoperazone because of greater biliary excretion.   Pain and local irritation occurs after I/M injection.   Some cephalosporins like cefamandole, moxalactam, cefoperazone, cefotetan frequently produce hypoprothrombinemia &amp; bleeding disorders that can be prevented by administration of vitamin K.   Cefamandole, cefoperazone, cefotetan and moxalactam can also cause severe disulfiram like reaction.    Alcohol and alcohol containing medication must be avoided.   Superinfections are observed mainly with second and third generation cephalosporins.   Thrombophlebitis is observed after I/V injections  </vt:lpstr>
      <vt:lpstr>β-lactamase Inhibition  1. Sulbactam (ampicillin-sulbactam).  2. Clavulanic acid (amoxicillin-clavulanate, Augmentin; ticarcillin-clavulanate, Timentin).  3. Tazobactam (pipercillin-tazobactam, Zosyn).    Monobactams Aztreonam Aztreonam- a monocyclic β−lactam relatively resistant to β−lactamases. Spectrum similar to gentamycin. Active against Gram negative rods and resist β-lactamase.  It is effective in treating Gram-negative urinary tract infections, lower respiratory tract, skin, intraabdominal, gynecologic infections and septicemia. It is administered either IV or IM. It  is excreted in the urine.  Has a low immunogenic potential. A safe alternative in patients  allergic to penicillins and cephalosporins.  Carbapenems: Carbapenems are synthetic β-lactams. Imipenem, meropenem and ertapenem are the  available drugs  of this group. Imipenem   1. Unique pharmacologic problem: After imipenem is removed from the circulation by glomerular filtration and secreted, it is metabolized by a renal peptidase which is located on the brush border of the proximal renal tubules. The metabolites are nephrotoxic.  2. To overcome this problem, a specific peptidase inhibitor, cilastin, was synthesized, which totally blocks the metabolism of imipenem in the kidney, thus blocking toxicity. Cilastin has no antimicrobial activity.  3. Compound drug is imipenem-cilastin combination (Primaxin).  4. Particular toxicity is seizures, primarily in renal failure or in the face of ongoing or preceding brain injury.  </vt:lpstr>
      <vt:lpstr>Other Inhibitors of Cell-Wall Synthesis Vancomycin Vancomycin, a glycopeptide, is active only against gram-positive bacteria, including ß-lactamase producing staphylococci and those resistant to nafcillin and methicillin  Vacomycin is an inhibitor of bacterial cell wall synthesis by preventing peptidoglycan elongation and cross-linking.  The resistance to the antibacterial action of vancomycin is due to a modification of its peptidoglycan binding site, a modification that reduces binding affinity.  Vancomycin acts synergistically with gentamicin and streptomycin (aminoglycosides) against E. faecium and E. faecalis isolates not resistant to aminoglycosides. Vancomycin is not absorbed after oral administration. Slow I.V infusion is employed for treatment of systemic infections or prophylaxis. Oral administration,  is only employed for the treatment of antibiotic induced colitis due to Closteridium difficile when metronidazole has proven ineffective.   Major Clinical Use  Sepsis   Endocarditis due to methicillin resistant staphylococci  Methicillin-susceptible Staph isolates would be more effectively treated with methicillin than vancomycin.  Treatment alternative enterococcal endocarditis.: Vancomycin with gentamycin: for patient allergic to penicillin.  Vancomycin incombination with cefotaxime, ceftriaxone or rifampim: appropriate for treatment of mennigitis when the suspected infecting agent is thought/known to be highly penicillin resistant.  Adverse effect:  Fever and  chills  Phlebitis at the infusion site. Flushing and  shock results from histamine release.  Dose related hearing loss has occurred in patients with renal failure. Ototoxicity  more common when vancomycin is administered with another drug that can also produce these effects. </vt:lpstr>
      <vt:lpstr>Protein synthesis inhibitors:  Aminoglycosides -The aminoglycosides include streptomycin, neomycin, kanamycin, amikacin, gentamicin, tobramycin, sisomicin, netilmicin, and others.  Structure—All aminoglycosides consist of central six-membered aminocyclitol ring linked to two or more aminosugar residues by glycosidic bonds.    Mechanism of Action Aminoglycosides are irreversible inhibitors of protein  synthesis, but the precise mechanism for bactericidal activity is not known. The initial event is passive diffusion via porin channels across the outer membrane. Inside the cell, aminoglycosides bind to specific 30S-subunit ribosomal proteins. Protein synthesis is inhibited by aminoglycosides in at least three ways  (1) interference with the initiation complex of peptide formation;  (2) misreading of mRNA, which causes incorporation of incorrect amino acids into the peptide and results in a nonfunctional or toxic protein      (3) breakup of polysomes into nonfunctional monosomes. These activities occur more or less simultaneously, and the overall effect is irreversible and lethal for the cell. </vt:lpstr>
      <vt:lpstr>Spectrum of Activity and clinical uses: Clinical Uses - Aminoglycosides are mostly used against gram-negative enteric bacteria [Klebsiella species: an aminoglycoside (gentamicin + an antipseudomonal penicillin), Yersinia pestis, Francisella tularensis, and brucella species (gentamicin or streptomycin + doxycycline). Pseudomonas aeuroginosa: infections in immunocompromised patients and in burn victims: (tobramycin  + anti-pseudomonal penicillin)]. - Streptomycin is   used for tuberculosis. - Aminoglycosides  used in combination with a β-lactam antibiotic to extend coverage to include potential gram-positive pathogens and to take advantage of the synergism between these two classes of drugs.  -Penicillin+aminoglycoside combinations also are used to achieve bactericidal activity in treatment of enterococcal endocarditis and to shorten duration of therapy for viridans streptococcal and some patients with staphylococcal endocarditis. </vt:lpstr>
      <vt:lpstr>Mechanisms of Resistance Three principal mechanisms have been established:  (1) production of a transferase enzyme or other enzymes inactivates the aminoglycoside by adenylylation, acetylation, or phosphorylation.  (2) There is impaired entry of aminoglycoside into the cell.  (3) The receptor protein on the 30S ribosomal subunit may be deleted or altered by mutation.   </vt:lpstr>
      <vt:lpstr>Pharmacokinetics Aminoglycosides are absorbed very poorly from the intact gastrointestinal tract, and almost the entire oral dose is excreted in feces after oral administration. However, the drugs may be absorbed if ulcerations are present.  After intramuscular injection, aminoglycosides are well absorbed, giving peak concentrations in blood within 30–90 minutes. Aminoglycosides are usually administered intravenously as a 30- to 60-minute infusion; after a brief distribution phase, this results in serum concentrations that are identical with those following intramuscular injection.  The normal half-life of aminoglycosides in serum is 2–3 hours, increasing to 24–48 hours in patients with significant impairment of renal function.  Even after parenteral administration, concentrations of aminoglycosides are not high in most tissues. They are poorly penetrated CNS, in the presence of active inflammation, however, cerebrospinal fluid levels reach 20% of plasma levels, and in neonatal meningitis, the levels may be higher. Intrathecal injection is required for high levels in cerebrospinal fluid.  All aminoglycosides are rapidly excreted into the urine, predominantly by glomerular filtration. Accumulation occurs in patients with renal impairment, it  requires dose modification.  -All aminoglycosides are ototoxic and nephrotoxic. Ototoxicity and nephrotoxicity are more likely to be encountered when therapy is continued for more than 5 days, at higher doses, in the elderly, and in the setting of renal insufficiency. Concurrent use with loop diuretics (eg, furosemide, ethacrynic acid) or other nephrotoxic antimicrobial agents (eg, vancomycin or amphotericin) can potentiate nephrotoxicity and should be avoided if possible. Ototoxicity can manifest either as auditory damage, resulting in tinnitus and high-frequency hearing loss initially, or as vestibular damage, evident by vertigo, ataxia, and loss of balance.  -Nephrotoxicity results in rising serum creatinine levels or reduced creatinine clearance, although the earliest indication often is an increase in trough serum aminoglycoside concentrations. Neomycin, kanamycin, and amikacin are the most ototoxic agents. Streptomycin and gentamicin are the most vestibulotoxic. Neomycin, tobramycin, and gentamicin are the most nephrotoxic.  -In very high doses, aminoglycosides can produce a curare like effect with neuromuscular blockade that results in respiratory paralysis. This paralysis is usually reversible by calcium gluconate (given promptly) or neostigmine.  -Hypersensitivity occurs infrequently. </vt:lpstr>
      <vt:lpstr>Streptomycin Streptomycin  was isolated from a strain of Streptomyces griseus.  Clinical Uses  Mycobacterial Infections: Streptomycin is mainly used as a second-line agent for treatment of tuberculosis. The dosage is 0.5–1 g/d (7.5–15 mg/kg/d for children), which is given intramuscularly or intravenously. It should be used only in combination with other agents to prevent emergence of resistance.  Nontuberculous Infections: In plague, tularemia, and sometimes brucellosis, streptomycin, 1 g/d (15 mg/kg/d for children), is given intramuscularly in combination with an oral tetracycline. Penicillin plus streptomycin is effective for enterococcal endocarditis and 2-week therapy of viridans streptococcal endocarditis. Gentamicin has largely replaced streptomycin for these indications. Streptomycin remains a useful agent for treating enterococcal infections, however, because approximately 15% of enterococcal isolates that are resistant to gentamicin (and therefore resistant to netilmicin, tobramycin, and amikacin) will be susceptible to streptomycin. Adverse Reactions Fever, skin rashes, and other allergic manifestations may result from hypersensitivity to streptomycin. This occurs most frequently with prolonged contact with the drug either in patients who receive a prolonged course of treatment (eg, for tuberculosis).   Pain at the injection site is common but usually not severe. The most serious toxic effect with streptomycin is disturbance of vestibular function-vertigo and loss of balance.  Vestibular toxicity tends to be irreversible. Streptomycin given during pregnancy can cause deafness in the newborn and, therefore, is relatively contraindicated. </vt:lpstr>
      <vt:lpstr>  Gentamicin Gentamicin is isolated from Micromonospora purpurea . It is effective against both gram-positive and gram-negative organisms. C1a component of gentamicin. Antimicrobial Activity Gentamicin sulfate, 2–10 mcg/mL, inhibits in vitro many strains of staphylococci and coliforms and other gram-negative bacteria. It is active alone, but also as a synergistic companion with β-lactam antibiotics, against Escherichia coli , Proteus , Klebsiella pneumoniae, Enterobacter, Serratia , Stenotrophomonas , and other gram-negative rods that may be resistant to multiple other antibiotics. Like all aminoglycosides, it has no activity against anaerobes. Clinical Uses Intramuscular or Intravenous Administration Gentamicin is used mainly in severe infections (eg, sepsis and pneumonia) caused by gram-negative bacteria that are likely to be resistant to other drugs, especially P aeruginosa , Enterobacter sp, Serratia marcescens , Proteus sp, Acinetobacter sp, and Klebsiella sp. It usually is used in combination with a second agent because an aminoglycoside alone may not be effective for infections outside the urinary tract. For example, gentamicin should not be used as a single agent to treat staphylococcal infections because resistance develops rapidly. Aminoglycosides also should not be used for single-agent therapy of pneumonia because penetration of infected lung tissue is poor and local conditions of low pH and low oxygen tension contribute to poor activity. Gentamicin 5–6 mg/kg/d traditionally is given intravenously in three equal doses, but once daily administration is just as effective for some organisms and less toxic. Gentamicin, in combination with a cell wall-active antibiotic, is also indicated in the treatment of endocarditis caused by grampositive bacteria (streptococci, staphylococci, and enterococci). The synergistic killing achieved by combination therapy may achieve bactericidal activity necessary for cure or allow for the shortening of the duration of therapy.  The doses of gentamicin  used for synergy against gram-positive bacteria are lower than traditional doses.  Typically the drug is administered at a dose of 3 mg/kg/day in three divided doses. Peak levels should be approximately 3 mcg/mL, while trough levels should be &lt; 1 mcg/mL. There are limited data to support administering the 3-mg/kg dose as a single daily injection in the treatment of streptococcal endocarditis. Topical and Ocular Administration Creams, ointments, and solutions containing 0.1–0.3% gentamicin sulfate have been used for the treatment of infected burns, wounds, or skin lesions and in attempts to prevent intravenous catheter infections.  Intrathecal Administration Meningitis caused by gram-negative bacteria has been treated by the intrathecal injection of gentamicin sulfate, 1–10 mg/d. Adverse Reactions Nephrotoxicity is usually reversible and mild. It occurs in 5–25% of patients receiving gentamicin for longer than 3–5 days  Ototoxicity, which tends to be irreversible, manifests itself mainly as vestibular dysfunction. Occurs in 1–5%  patient receiving gentamicin for more than 5 days.  Hypersensitivity reactions to gentamicin are uncommon.   </vt:lpstr>
      <vt:lpstr>Tobramycin Tobramycin has almost the same antibacterial spectrum as gentamicin with a few exceptions. Gentamicin is slightly more active against S marcescens , whereas tobramycin is slightly more active against P aeruginosa ; Enterococcus faecalis is susceptible to both gentamicin and tobramycin, but E faecium is resistant to tobramycin.  Kinetic and side effects, like gentamicin  Amikacin Amikacin is a semisynthetic derivative of kanamycin; it is less toxic than the parent molecule. It is resistant to many enzymes that inactivate gentamicin and tobramycin, and it therefore can be used against some microorganisms resistant to the latter drugs. Many gram-negative bacteria, including many strains of Proteus , Pseudomonas , Enterobacter , and Serratia , are sensitive.  Netilmicin Netilmicin shares many characteristics with gentamicin and tobramycin, netilmicin may be active against some gentamicin-resistant and tobramycin-resistant bacteria. Dose and side effects are similar to  gentamicin. Neomycin and kanamycin Neomycin and kanamycin are closely related.  Neomycin and kanamycin are now limited to topical and oral use. Neomycin is too toxic for parenteral use. Parenteral administration of kanamycin has also been largely abandoned.  In preparation for elective bowel surgery, 1 g of neomycin is given orally every 6–8 hours for 1–2 days, often combined with 1 g of erythromycin base. This reduces the aerobic bowel flora with little effect on anaerobes. Paromomycin  Paromomycin has recently been shown to be effective against visceral leishmaniasis when given parenterally. Spectinomycin  Spectinomycin is no longer available for use It is active in vitro against many gram-positive and gram-negative organisms, but it is used almost solely as an alternative treatment for drug-resistant gonorrhea or gonorrhea in penicillin-allergic patients.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dc:title>
  <dc:creator>Media</dc:creator>
  <cp:lastModifiedBy>DR.Ahmed Saker 2O14</cp:lastModifiedBy>
  <cp:revision>35</cp:revision>
  <dcterms:created xsi:type="dcterms:W3CDTF">2016-03-28T18:41:56Z</dcterms:created>
  <dcterms:modified xsi:type="dcterms:W3CDTF">2017-03-19T13:05:25Z</dcterms:modified>
</cp:coreProperties>
</file>