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308" r:id="rId2"/>
    <p:sldId id="309" r:id="rId3"/>
    <p:sldId id="310" r:id="rId4"/>
    <p:sldId id="311" r:id="rId5"/>
    <p:sldId id="312" r:id="rId6"/>
    <p:sldId id="313" r:id="rId7"/>
    <p:sldId id="314" r:id="rId8"/>
    <p:sldId id="315" r:id="rId9"/>
    <p:sldId id="316" r:id="rId10"/>
    <p:sldId id="298" r:id="rId11"/>
    <p:sldId id="299" r:id="rId12"/>
    <p:sldId id="300" r:id="rId13"/>
    <p:sldId id="301" r:id="rId14"/>
    <p:sldId id="302" r:id="rId15"/>
    <p:sldId id="303" r:id="rId16"/>
    <p:sldId id="304" r:id="rId17"/>
    <p:sldId id="305" r:id="rId18"/>
    <p:sldId id="306" r:id="rId19"/>
    <p:sldId id="307"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4" d="100"/>
          <a:sy n="44" d="100"/>
        </p:scale>
        <p:origin x="-6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C553C0-B8BA-40BD-B221-52EB89C69F2E}" type="datetimeFigureOut">
              <a:rPr lang="ar-IQ" smtClean="0"/>
              <a:pPr/>
              <a:t>26/02/1439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45130DA-A786-467F-91ED-70F3079D2882}" type="slidenum">
              <a:rPr lang="ar-IQ" smtClean="0"/>
              <a:pPr/>
              <a:t>‹#›</a:t>
            </a:fld>
            <a:endParaRPr lang="ar-IQ"/>
          </a:p>
        </p:txBody>
      </p:sp>
    </p:spTree>
    <p:extLst>
      <p:ext uri="{BB962C8B-B14F-4D97-AF65-F5344CB8AC3E}">
        <p14:creationId xmlns:p14="http://schemas.microsoft.com/office/powerpoint/2010/main" xmlns="" val="6843810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6D5B0E-74A2-4817-8D76-18F0439D3DAE}" type="datetimeFigureOut">
              <a:rPr lang="ar-IQ" smtClean="0"/>
              <a:pPr/>
              <a:t>26/02/1439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6D5B0E-74A2-4817-8D76-18F0439D3DAE}" type="datetimeFigureOut">
              <a:rPr lang="ar-IQ" smtClean="0"/>
              <a:pPr/>
              <a:t>26/02/1439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0159EC-3F6E-4069-BB56-86B9511C70E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fontScale="90000"/>
          </a:bodyPr>
          <a:lstStyle/>
          <a:p>
            <a:pPr algn="l"/>
            <a:r>
              <a:rPr lang="en-US" sz="2000" b="1" dirty="0">
                <a:solidFill>
                  <a:srgbClr val="FF0000"/>
                </a:solidFill>
              </a:rPr>
              <a:t> Chloramphenicol</a:t>
            </a:r>
            <a:r>
              <a:rPr lang="en-US" sz="2000" dirty="0"/>
              <a:t/>
            </a:r>
            <a:br>
              <a:rPr lang="en-US" sz="2000" dirty="0"/>
            </a:br>
            <a:r>
              <a:rPr lang="en-US" sz="2000" dirty="0"/>
              <a:t> </a:t>
            </a:r>
            <a:br>
              <a:rPr lang="en-US" sz="2000" dirty="0"/>
            </a:br>
            <a:r>
              <a:rPr lang="en-US" sz="2000" dirty="0"/>
              <a:t>It is </a:t>
            </a:r>
            <a:r>
              <a:rPr lang="en-US" sz="2000" dirty="0" smtClean="0"/>
              <a:t>poorly </a:t>
            </a:r>
            <a:r>
              <a:rPr lang="en-US" sz="2000" dirty="0"/>
              <a:t>soluble in water. Chloramphenicol succinate, which is used for parenteral administration, is highly water-soluble. </a:t>
            </a:r>
            <a:br>
              <a:rPr lang="en-US" sz="2000" dirty="0"/>
            </a:br>
            <a:r>
              <a:rPr lang="en-US" sz="2000" b="1" dirty="0"/>
              <a:t> </a:t>
            </a:r>
            <a:r>
              <a:rPr lang="en-US" sz="2000" dirty="0"/>
              <a:t/>
            </a:r>
            <a:br>
              <a:rPr lang="en-US" sz="2000" dirty="0"/>
            </a:br>
            <a:r>
              <a:rPr lang="en-US" sz="2000" b="1" dirty="0"/>
              <a:t>Mechanism of Action &amp; Antimicrobial Activity</a:t>
            </a:r>
            <a:r>
              <a:rPr lang="en-US" sz="2000" dirty="0"/>
              <a:t/>
            </a:r>
            <a:br>
              <a:rPr lang="en-US" sz="2000" dirty="0"/>
            </a:br>
            <a:r>
              <a:rPr lang="en-US" sz="2000" dirty="0"/>
              <a:t>Chloramphenicol is a potent inhibitor of microbial protein synthesis. It binds reversibly to the 50S subunit of the bacterial ribosome and inhibits peptide bond formation.</a:t>
            </a:r>
            <a:br>
              <a:rPr lang="en-US" sz="2000" dirty="0"/>
            </a:br>
            <a:r>
              <a:rPr lang="en-US" sz="2000" dirty="0"/>
              <a:t>Chloramphenicol is a bacteriostatic broad-spectrum antibiotic that is active against both aerobic and anaerobic gram-positive and gram negative</a:t>
            </a:r>
            <a:br>
              <a:rPr lang="en-US" sz="2000" dirty="0"/>
            </a:br>
            <a:r>
              <a:rPr lang="en-US" sz="2000" dirty="0"/>
              <a:t>organisms. </a:t>
            </a:r>
            <a:br>
              <a:rPr lang="en-US" sz="2000" dirty="0"/>
            </a:br>
            <a:r>
              <a:rPr lang="en-US" sz="2000" dirty="0"/>
              <a:t>It is active also against </a:t>
            </a:r>
            <a:r>
              <a:rPr lang="en-US" sz="2000" i="1" dirty="0" err="1"/>
              <a:t>Rickettsiae</a:t>
            </a:r>
            <a:r>
              <a:rPr lang="en-US" sz="2000" i="1" dirty="0"/>
              <a:t> </a:t>
            </a:r>
            <a:r>
              <a:rPr lang="en-US" sz="2000" dirty="0"/>
              <a:t>but not </a:t>
            </a:r>
            <a:r>
              <a:rPr lang="en-US" sz="2000" i="1" dirty="0" err="1"/>
              <a:t>Chlamydiae</a:t>
            </a:r>
            <a:r>
              <a:rPr lang="en-US" sz="2000" i="1" dirty="0"/>
              <a:t> </a:t>
            </a:r>
            <a:r>
              <a:rPr lang="en-US" sz="2000" dirty="0"/>
              <a:t>. </a:t>
            </a:r>
            <a:r>
              <a:rPr lang="en-US" sz="2000" dirty="0" smtClean="0"/>
              <a:t/>
            </a:r>
            <a:br>
              <a:rPr lang="en-US" sz="2000" dirty="0" smtClean="0"/>
            </a:br>
            <a:r>
              <a:rPr lang="en-US" sz="2000" dirty="0"/>
              <a:t/>
            </a:r>
            <a:br>
              <a:rPr lang="en-US" sz="2000" dirty="0"/>
            </a:br>
            <a:r>
              <a:rPr lang="en-US" sz="2000" i="1" dirty="0"/>
              <a:t>H </a:t>
            </a:r>
            <a:r>
              <a:rPr lang="en-US" sz="2000" i="1" dirty="0" err="1"/>
              <a:t>influenzae</a:t>
            </a:r>
            <a:r>
              <a:rPr lang="en-US" sz="2000" i="1" dirty="0"/>
              <a:t>, Neisseria </a:t>
            </a:r>
            <a:r>
              <a:rPr lang="en-US" sz="2000" i="1" dirty="0" err="1"/>
              <a:t>meningitidis</a:t>
            </a:r>
            <a:r>
              <a:rPr lang="en-US" sz="2000" i="1" dirty="0"/>
              <a:t> </a:t>
            </a:r>
            <a:r>
              <a:rPr lang="en-US" sz="2000" dirty="0"/>
              <a:t>, and some strains of </a:t>
            </a:r>
            <a:r>
              <a:rPr lang="en-US" sz="2000" dirty="0" err="1"/>
              <a:t>bacteroides</a:t>
            </a:r>
            <a:r>
              <a:rPr lang="en-US" sz="2000" dirty="0"/>
              <a:t> are highly susceptible, and for these organisms, chloramphenicol may be bactericidal.</a:t>
            </a:r>
            <a:br>
              <a:rPr lang="en-US" sz="2000" dirty="0"/>
            </a:br>
            <a:r>
              <a:rPr lang="en-US" sz="2000" dirty="0"/>
              <a:t>Low-level resistance to chloramphenicol may emerge from</a:t>
            </a:r>
            <a:br>
              <a:rPr lang="en-US" sz="2000" dirty="0"/>
            </a:br>
            <a:r>
              <a:rPr lang="en-US" sz="2000" dirty="0"/>
              <a:t> </a:t>
            </a:r>
            <a:br>
              <a:rPr lang="en-US" sz="2000" dirty="0"/>
            </a:br>
            <a:r>
              <a:rPr lang="en-US" sz="2000" dirty="0"/>
              <a:t>large populations of chloramphenicol-susceptible cells by selection of mutants that are less permeable to the drug. Clinically significant resistance is due to production of chloramphenicol </a:t>
            </a:r>
            <a:r>
              <a:rPr lang="en-US" sz="2000" dirty="0" err="1"/>
              <a:t>acetyltransferase</a:t>
            </a:r>
            <a:r>
              <a:rPr lang="en-US" sz="2000" dirty="0"/>
              <a:t>, a plasmid-encoded enzyme that inactivates the drug.</a:t>
            </a:r>
            <a:endParaRPr lang="ar-IQ" sz="2000" dirty="0"/>
          </a:p>
        </p:txBody>
      </p:sp>
    </p:spTree>
    <p:extLst>
      <p:ext uri="{BB962C8B-B14F-4D97-AF65-F5344CB8AC3E}">
        <p14:creationId xmlns:p14="http://schemas.microsoft.com/office/powerpoint/2010/main" xmlns="" val="1838535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a:bodyPr>
          <a:lstStyle/>
          <a:p>
            <a:pPr algn="l" rtl="0"/>
            <a:r>
              <a:rPr lang="en-US" sz="4000" b="1" dirty="0" err="1" smtClean="0">
                <a:solidFill>
                  <a:srgbClr val="FF0000"/>
                </a:solidFill>
              </a:rPr>
              <a:t>Macrolides</a:t>
            </a:r>
            <a:r>
              <a:rPr lang="en-US" sz="2800" b="1" dirty="0" smtClean="0">
                <a:solidFill>
                  <a:srgbClr val="FF0000"/>
                </a:solidFill>
              </a:rPr>
              <a:t/>
            </a:r>
            <a:br>
              <a:rPr lang="en-US" sz="2800" b="1" dirty="0" smtClean="0">
                <a:solidFill>
                  <a:srgbClr val="FF0000"/>
                </a:solidFill>
              </a:rPr>
            </a:br>
            <a:r>
              <a:rPr lang="en-US" sz="2800" dirty="0" smtClean="0"/>
              <a:t/>
            </a:r>
            <a:br>
              <a:rPr lang="en-US" sz="2800" dirty="0" smtClean="0"/>
            </a:br>
            <a:r>
              <a:rPr lang="en-US" sz="2800" dirty="0" smtClean="0"/>
              <a:t>The </a:t>
            </a:r>
            <a:r>
              <a:rPr lang="en-US" sz="2800" dirty="0" err="1" smtClean="0"/>
              <a:t>macrolides</a:t>
            </a:r>
            <a:r>
              <a:rPr lang="en-US" sz="2800" dirty="0" smtClean="0"/>
              <a:t> are a group of closely related compounds characterized by a </a:t>
            </a:r>
            <a:r>
              <a:rPr lang="en-US" sz="2800" dirty="0" err="1" smtClean="0"/>
              <a:t>macrocyclic</a:t>
            </a:r>
            <a:r>
              <a:rPr lang="en-US" sz="2800" dirty="0" smtClean="0"/>
              <a:t> </a:t>
            </a:r>
            <a:r>
              <a:rPr lang="en-US" sz="2800" dirty="0" err="1" smtClean="0"/>
              <a:t>lactone</a:t>
            </a:r>
            <a:r>
              <a:rPr lang="en-US" sz="2800" dirty="0" smtClean="0"/>
              <a:t> ring (usually containing 14 or 16 atoms) to which </a:t>
            </a:r>
            <a:r>
              <a:rPr lang="en-US" sz="2800" dirty="0" err="1" smtClean="0"/>
              <a:t>deoxy</a:t>
            </a:r>
            <a:r>
              <a:rPr lang="en-US" sz="2800" dirty="0" smtClean="0"/>
              <a:t> sugars are attached. The prototype drug, erythromycin was obtained in 1952 from </a:t>
            </a:r>
            <a:r>
              <a:rPr lang="en-US" sz="2800" i="1" dirty="0" err="1" smtClean="0"/>
              <a:t>Streptomyces</a:t>
            </a:r>
            <a:r>
              <a:rPr lang="en-US" sz="2800" i="1" dirty="0" smtClean="0"/>
              <a:t> </a:t>
            </a:r>
            <a:r>
              <a:rPr lang="en-US" sz="2800" i="1" dirty="0" err="1" smtClean="0"/>
              <a:t>erythreus</a:t>
            </a:r>
            <a:r>
              <a:rPr lang="en-US" sz="2800" i="1" dirty="0" smtClean="0"/>
              <a:t> </a:t>
            </a:r>
            <a:r>
              <a:rPr lang="en-US" sz="2800" dirty="0" smtClean="0"/>
              <a:t> </a:t>
            </a:r>
            <a:r>
              <a:rPr lang="en-US" sz="2800" dirty="0" err="1" smtClean="0"/>
              <a:t>Clarithromycin</a:t>
            </a:r>
            <a:r>
              <a:rPr lang="en-US" sz="2800" dirty="0" smtClean="0"/>
              <a:t> and </a:t>
            </a:r>
            <a:r>
              <a:rPr lang="en-US" sz="2800" dirty="0" err="1" smtClean="0"/>
              <a:t>azithromycin</a:t>
            </a:r>
            <a:r>
              <a:rPr lang="en-US" sz="2800" dirty="0" smtClean="0"/>
              <a:t> are </a:t>
            </a:r>
            <a:r>
              <a:rPr lang="en-US" sz="2800" dirty="0" err="1" smtClean="0"/>
              <a:t>semisynthetic</a:t>
            </a:r>
            <a:r>
              <a:rPr lang="en-US" sz="2800" dirty="0" smtClean="0"/>
              <a:t> derivatives of erythromycin.</a:t>
            </a:r>
            <a:br>
              <a:rPr lang="en-US" sz="2800" dirty="0" smtClean="0"/>
            </a:br>
            <a:r>
              <a:rPr lang="en-US" sz="2800" b="1" dirty="0" smtClean="0"/>
              <a:t> </a:t>
            </a:r>
            <a:r>
              <a:rPr lang="en-US" sz="2800" dirty="0" smtClean="0"/>
              <a:t/>
            </a:r>
            <a:br>
              <a:rPr lang="en-US" sz="2800" dirty="0" smtClean="0"/>
            </a:b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0"/>
            <a:ext cx="8786874" cy="6643710"/>
          </a:xfrm>
        </p:spPr>
        <p:txBody>
          <a:bodyPr>
            <a:normAutofit/>
          </a:bodyPr>
          <a:lstStyle/>
          <a:p>
            <a:pPr algn="l" rtl="0"/>
            <a:r>
              <a:rPr lang="en-US" sz="1600" b="1" dirty="0" smtClean="0"/>
              <a:t>Erythromycin</a:t>
            </a:r>
            <a:r>
              <a:rPr lang="en-US" sz="1600" dirty="0" smtClean="0"/>
              <a:t/>
            </a:r>
            <a:br>
              <a:rPr lang="en-US" sz="1600" dirty="0" smtClean="0"/>
            </a:br>
            <a:r>
              <a:rPr lang="en-US" sz="1600" b="1" dirty="0" smtClean="0"/>
              <a:t>Mechanism of Action &amp; Antimicrobial Activity</a:t>
            </a:r>
            <a:r>
              <a:rPr lang="en-US" sz="1600" dirty="0" smtClean="0"/>
              <a:t/>
            </a:r>
            <a:br>
              <a:rPr lang="en-US" sz="1600" dirty="0" smtClean="0"/>
            </a:br>
            <a:r>
              <a:rPr lang="en-US" sz="1600" dirty="0" smtClean="0"/>
              <a:t>Erythromycin and other </a:t>
            </a:r>
            <a:r>
              <a:rPr lang="en-US" sz="1600" dirty="0" err="1" smtClean="0"/>
              <a:t>macrolides</a:t>
            </a:r>
            <a:r>
              <a:rPr lang="en-US" sz="1600" dirty="0" smtClean="0"/>
              <a:t> may be </a:t>
            </a:r>
            <a:r>
              <a:rPr lang="en-US" sz="1600" dirty="0" err="1" smtClean="0"/>
              <a:t>bacteriostatic</a:t>
            </a:r>
            <a:r>
              <a:rPr lang="en-US" sz="1600" dirty="0" smtClean="0"/>
              <a:t>  or bactericidal, particularly at higher concentrations, for susceptible organisms. </a:t>
            </a:r>
            <a:br>
              <a:rPr lang="en-US" sz="1600" dirty="0" smtClean="0"/>
            </a:br>
            <a:r>
              <a:rPr lang="en-US" sz="1600" dirty="0" smtClean="0"/>
              <a:t> Inhibition of protein synthesis occurs via reversibly binding to   50s subunit of the ribosome à inhibits translocation during protein synthesis, as a result, </a:t>
            </a:r>
            <a:r>
              <a:rPr lang="en-US" sz="1600" dirty="0" err="1" smtClean="0"/>
              <a:t>peptidyl-tRNA</a:t>
            </a:r>
            <a:r>
              <a:rPr lang="en-US" sz="1600" dirty="0" smtClean="0"/>
              <a:t> is dissociated from the ribosome. </a:t>
            </a:r>
            <a:br>
              <a:rPr lang="en-US" sz="1600" dirty="0" smtClean="0"/>
            </a:br>
            <a:r>
              <a:rPr lang="en-US" sz="1600" dirty="0" smtClean="0"/>
              <a:t>Erythromycin also inhibits the formation of the 50S ribosomal subunit.</a:t>
            </a:r>
            <a:br>
              <a:rPr lang="en-US" sz="1600" dirty="0" smtClean="0"/>
            </a:br>
            <a:r>
              <a:rPr lang="en-US" sz="1600" dirty="0" smtClean="0"/>
              <a:t> </a:t>
            </a:r>
            <a:br>
              <a:rPr lang="en-US" sz="1600" dirty="0" smtClean="0"/>
            </a:br>
            <a:r>
              <a:rPr lang="en-US" sz="1600" dirty="0" smtClean="0"/>
              <a:t>-Erythromycin is active against susceptible strains of gram-positive organisms, especially </a:t>
            </a:r>
            <a:r>
              <a:rPr lang="en-US" sz="1600" dirty="0" err="1" smtClean="0"/>
              <a:t>pneumococci</a:t>
            </a:r>
            <a:r>
              <a:rPr lang="en-US" sz="1600" dirty="0" smtClean="0"/>
              <a:t>, streptococci, staphylococci, and </a:t>
            </a:r>
            <a:r>
              <a:rPr lang="en-US" sz="1600" dirty="0" err="1" smtClean="0"/>
              <a:t>corynebacteria</a:t>
            </a:r>
            <a:r>
              <a:rPr lang="en-US" sz="1600" dirty="0" smtClean="0"/>
              <a:t>. </a:t>
            </a:r>
            <a:r>
              <a:rPr lang="en-US" sz="1600" i="1" dirty="0" err="1" smtClean="0"/>
              <a:t>Mycoplasma</a:t>
            </a:r>
            <a:r>
              <a:rPr lang="en-US" sz="1600" i="1" dirty="0" smtClean="0"/>
              <a:t> </a:t>
            </a:r>
            <a:r>
              <a:rPr lang="en-US" sz="1600" i="1" dirty="0" err="1" smtClean="0"/>
              <a:t>pneumoniae</a:t>
            </a:r>
            <a:r>
              <a:rPr lang="en-US" sz="1600" i="1" dirty="0" smtClean="0"/>
              <a:t> </a:t>
            </a:r>
            <a:r>
              <a:rPr lang="en-US" sz="1600" dirty="0" smtClean="0"/>
              <a:t>, </a:t>
            </a:r>
            <a:r>
              <a:rPr lang="en-US" sz="1600" i="1" dirty="0" smtClean="0"/>
              <a:t>L </a:t>
            </a:r>
            <a:r>
              <a:rPr lang="en-US" sz="1600" i="1" dirty="0" err="1" smtClean="0"/>
              <a:t>pneumophila</a:t>
            </a:r>
            <a:r>
              <a:rPr lang="en-US" sz="1600" i="1" dirty="0" smtClean="0"/>
              <a:t> </a:t>
            </a:r>
            <a:r>
              <a:rPr lang="en-US" sz="1600" dirty="0" smtClean="0"/>
              <a:t>, </a:t>
            </a:r>
            <a:r>
              <a:rPr lang="en-US" sz="1600" i="1" dirty="0" smtClean="0"/>
              <a:t>Chlamydia </a:t>
            </a:r>
            <a:r>
              <a:rPr lang="en-US" sz="1600" i="1" dirty="0" err="1" smtClean="0"/>
              <a:t>trachomatis</a:t>
            </a:r>
            <a:r>
              <a:rPr lang="en-US" sz="1600" i="1" dirty="0" smtClean="0"/>
              <a:t> </a:t>
            </a:r>
            <a:r>
              <a:rPr lang="en-US" sz="1600" dirty="0" smtClean="0"/>
              <a:t>, </a:t>
            </a:r>
            <a:r>
              <a:rPr lang="en-US" sz="1600" i="1" dirty="0" smtClean="0"/>
              <a:t>Chlamydia </a:t>
            </a:r>
            <a:r>
              <a:rPr lang="en-US" sz="1600" i="1" dirty="0" err="1" smtClean="0"/>
              <a:t>psittaci</a:t>
            </a:r>
            <a:r>
              <a:rPr lang="en-US" sz="1600" i="1" dirty="0" smtClean="0"/>
              <a:t>, Chlamydia </a:t>
            </a:r>
            <a:r>
              <a:rPr lang="en-US" sz="1600" i="1" dirty="0" err="1" smtClean="0"/>
              <a:t>pneumoniae</a:t>
            </a:r>
            <a:r>
              <a:rPr lang="en-US" sz="1600" i="1" dirty="0" smtClean="0"/>
              <a:t> </a:t>
            </a:r>
            <a:r>
              <a:rPr lang="en-US" sz="1600" dirty="0" smtClean="0"/>
              <a:t>, </a:t>
            </a:r>
            <a:r>
              <a:rPr lang="en-US" sz="1600" i="1" dirty="0" smtClean="0"/>
              <a:t>H pylori </a:t>
            </a:r>
            <a:r>
              <a:rPr lang="en-US" sz="1600" dirty="0" smtClean="0"/>
              <a:t>, </a:t>
            </a:r>
            <a:r>
              <a:rPr lang="en-US" sz="1600" i="1" dirty="0" err="1" smtClean="0"/>
              <a:t>Listeria</a:t>
            </a:r>
            <a:r>
              <a:rPr lang="en-US" sz="1600" i="1" dirty="0" smtClean="0"/>
              <a:t> </a:t>
            </a:r>
            <a:r>
              <a:rPr lang="en-US" sz="1600" i="1" dirty="0" err="1" smtClean="0"/>
              <a:t>monocytogenes</a:t>
            </a:r>
            <a:r>
              <a:rPr lang="en-US" sz="1600" i="1" dirty="0" smtClean="0"/>
              <a:t>, </a:t>
            </a:r>
            <a:r>
              <a:rPr lang="en-US" sz="1600" dirty="0" smtClean="0"/>
              <a:t>and certain </a:t>
            </a:r>
            <a:r>
              <a:rPr lang="en-US" sz="1600" dirty="0" err="1" smtClean="0"/>
              <a:t>mycobacteria</a:t>
            </a:r>
            <a:r>
              <a:rPr lang="en-US" sz="1600" dirty="0" smtClean="0"/>
              <a:t> </a:t>
            </a:r>
            <a:r>
              <a:rPr lang="en-US" sz="1600" i="1" dirty="0" smtClean="0"/>
              <a:t>(Mycobacterium </a:t>
            </a:r>
            <a:r>
              <a:rPr lang="en-US" sz="1600" i="1" dirty="0" err="1" smtClean="0"/>
              <a:t>kansasii</a:t>
            </a:r>
            <a:r>
              <a:rPr lang="en-US" sz="1600" i="1" dirty="0" smtClean="0"/>
              <a:t>, Mycobacterium </a:t>
            </a:r>
            <a:r>
              <a:rPr lang="en-US" sz="1600" i="1" dirty="0" err="1" smtClean="0"/>
              <a:t>scrofulaceum</a:t>
            </a:r>
            <a:r>
              <a:rPr lang="en-US" sz="1600" i="1" dirty="0" smtClean="0"/>
              <a:t>) </a:t>
            </a:r>
            <a:r>
              <a:rPr lang="en-US" sz="1600" dirty="0" smtClean="0"/>
              <a:t>are also susceptible. </a:t>
            </a:r>
            <a:br>
              <a:rPr lang="en-US" sz="1600" dirty="0" smtClean="0"/>
            </a:br>
            <a:r>
              <a:rPr lang="en-US" sz="1600" dirty="0" smtClean="0"/>
              <a:t>-Gram negative organisms such as </a:t>
            </a:r>
            <a:r>
              <a:rPr lang="en-US" sz="1600" i="1" dirty="0" err="1" smtClean="0"/>
              <a:t>Neisseria</a:t>
            </a:r>
            <a:r>
              <a:rPr lang="en-US" sz="1600" i="1" dirty="0" smtClean="0"/>
              <a:t> </a:t>
            </a:r>
            <a:r>
              <a:rPr lang="en-US" sz="1600" dirty="0" smtClean="0"/>
              <a:t>sp, </a:t>
            </a:r>
            <a:r>
              <a:rPr lang="en-US" sz="1600" i="1" dirty="0" err="1" smtClean="0"/>
              <a:t>Bordetella</a:t>
            </a:r>
            <a:r>
              <a:rPr lang="en-US" sz="1600" i="1" dirty="0" smtClean="0"/>
              <a:t> </a:t>
            </a:r>
            <a:r>
              <a:rPr lang="en-US" sz="1600" i="1" dirty="0" err="1" smtClean="0"/>
              <a:t>pertussis</a:t>
            </a:r>
            <a:r>
              <a:rPr lang="en-US" sz="1600" i="1" dirty="0" smtClean="0"/>
              <a:t>, </a:t>
            </a:r>
            <a:r>
              <a:rPr lang="en-US" sz="1600" i="1" dirty="0" err="1" smtClean="0"/>
              <a:t>Bartonella</a:t>
            </a:r>
            <a:r>
              <a:rPr lang="en-US" sz="1600" dirty="0" smtClean="0"/>
              <a:t/>
            </a:r>
            <a:br>
              <a:rPr lang="en-US" sz="1600" dirty="0" smtClean="0"/>
            </a:br>
            <a:r>
              <a:rPr lang="en-US" sz="1600" i="1" dirty="0" err="1" smtClean="0"/>
              <a:t>henselae</a:t>
            </a:r>
            <a:r>
              <a:rPr lang="en-US" sz="1600" i="1" dirty="0" smtClean="0"/>
              <a:t>, </a:t>
            </a:r>
            <a:r>
              <a:rPr lang="en-US" sz="1600" dirty="0" smtClean="0"/>
              <a:t>and </a:t>
            </a:r>
            <a:r>
              <a:rPr lang="en-US" sz="1600" i="1" dirty="0" err="1" smtClean="0"/>
              <a:t>Bartonella</a:t>
            </a:r>
            <a:r>
              <a:rPr lang="en-US" sz="1600" i="1" dirty="0" smtClean="0"/>
              <a:t> </a:t>
            </a:r>
            <a:r>
              <a:rPr lang="en-US" sz="1600" i="1" dirty="0" err="1" smtClean="0"/>
              <a:t>quintana</a:t>
            </a:r>
            <a:r>
              <a:rPr lang="en-US" sz="1600" i="1" dirty="0" smtClean="0"/>
              <a:t> </a:t>
            </a:r>
            <a:r>
              <a:rPr lang="en-US" sz="1600" dirty="0" smtClean="0"/>
              <a:t>as well as some </a:t>
            </a:r>
            <a:r>
              <a:rPr lang="en-US" sz="1600" i="1" dirty="0" err="1" smtClean="0"/>
              <a:t>Rickettsia</a:t>
            </a:r>
            <a:r>
              <a:rPr lang="en-US" sz="1600" i="1" dirty="0" smtClean="0"/>
              <a:t> </a:t>
            </a:r>
            <a:r>
              <a:rPr lang="en-US" sz="1600" dirty="0" smtClean="0"/>
              <a:t>species,</a:t>
            </a:r>
            <a:br>
              <a:rPr lang="en-US" sz="1600" dirty="0" smtClean="0"/>
            </a:br>
            <a:r>
              <a:rPr lang="en-US" sz="1600" i="1" dirty="0" err="1" smtClean="0"/>
              <a:t>Treponema</a:t>
            </a:r>
            <a:r>
              <a:rPr lang="en-US" sz="1600" i="1" dirty="0" smtClean="0"/>
              <a:t> </a:t>
            </a:r>
            <a:r>
              <a:rPr lang="en-US" sz="1600" i="1" dirty="0" err="1" smtClean="0"/>
              <a:t>pallidum</a:t>
            </a:r>
            <a:r>
              <a:rPr lang="en-US" sz="1600" i="1" dirty="0" smtClean="0"/>
              <a:t> </a:t>
            </a:r>
            <a:r>
              <a:rPr lang="en-US" sz="1600" dirty="0" smtClean="0"/>
              <a:t>, and </a:t>
            </a:r>
            <a:r>
              <a:rPr lang="en-US" sz="1600" i="1" dirty="0" smtClean="0"/>
              <a:t>Campylobacter </a:t>
            </a:r>
            <a:r>
              <a:rPr lang="en-US" sz="1600" dirty="0" smtClean="0"/>
              <a:t>species are susceptible.</a:t>
            </a:r>
            <a:br>
              <a:rPr lang="en-US" sz="1600" dirty="0" smtClean="0"/>
            </a:br>
            <a:r>
              <a:rPr lang="en-US" sz="1600" i="1" dirty="0" smtClean="0"/>
              <a:t> </a:t>
            </a:r>
            <a:r>
              <a:rPr lang="en-US" sz="1600" dirty="0" smtClean="0"/>
              <a:t/>
            </a:r>
            <a:br>
              <a:rPr lang="en-US" sz="1600" dirty="0" smtClean="0"/>
            </a:br>
            <a:r>
              <a:rPr lang="en-US" sz="1600" i="1" dirty="0" smtClean="0"/>
              <a:t>-</a:t>
            </a:r>
            <a:r>
              <a:rPr lang="en-US" sz="1600" i="1" dirty="0" err="1" smtClean="0"/>
              <a:t>Haemophilus</a:t>
            </a:r>
            <a:r>
              <a:rPr lang="en-US" sz="1600" i="1" dirty="0" smtClean="0"/>
              <a:t> </a:t>
            </a:r>
            <a:r>
              <a:rPr lang="en-US" sz="1600" i="1" dirty="0" err="1" smtClean="0"/>
              <a:t>influenzae</a:t>
            </a:r>
            <a:r>
              <a:rPr lang="en-US" sz="1600" i="1" dirty="0" smtClean="0"/>
              <a:t> </a:t>
            </a:r>
            <a:r>
              <a:rPr lang="en-US" sz="1600" dirty="0" smtClean="0"/>
              <a:t>is somewhat less susceptible.</a:t>
            </a:r>
            <a:br>
              <a:rPr lang="en-US" sz="1600" dirty="0" smtClean="0"/>
            </a:br>
            <a:r>
              <a:rPr lang="en-US" sz="1600" dirty="0" smtClean="0"/>
              <a:t> </a:t>
            </a:r>
            <a:br>
              <a:rPr lang="en-US" sz="1600" dirty="0" smtClean="0"/>
            </a:br>
            <a:r>
              <a:rPr lang="en-US" sz="1600" dirty="0" smtClean="0"/>
              <a:t>Resistance to erythromycin is usually plasmid-encoded. Three mechanisms were identified:</a:t>
            </a:r>
            <a:br>
              <a:rPr lang="en-US" sz="1600" dirty="0" smtClean="0"/>
            </a:br>
            <a:r>
              <a:rPr lang="en-US" sz="1600" dirty="0" smtClean="0"/>
              <a:t> (1) reduced permeability of the cell membrane or active efflux; </a:t>
            </a:r>
            <a:br>
              <a:rPr lang="en-US" sz="1600" dirty="0" smtClean="0"/>
            </a:br>
            <a:r>
              <a:rPr lang="en-US" sz="1600" dirty="0" smtClean="0"/>
              <a:t>(2) production (by </a:t>
            </a:r>
            <a:r>
              <a:rPr lang="en-US" sz="1600" dirty="0" err="1" smtClean="0"/>
              <a:t>Enterobacteriaceae</a:t>
            </a:r>
            <a:r>
              <a:rPr lang="en-US" sz="1600" dirty="0" smtClean="0"/>
              <a:t>) of </a:t>
            </a:r>
            <a:r>
              <a:rPr lang="en-US" sz="1600" dirty="0" err="1" smtClean="0"/>
              <a:t>esterases</a:t>
            </a:r>
            <a:r>
              <a:rPr lang="en-US" sz="1600" dirty="0" smtClean="0"/>
              <a:t> that hydrolyze </a:t>
            </a:r>
            <a:r>
              <a:rPr lang="en-US" sz="1600" dirty="0" err="1" smtClean="0"/>
              <a:t>macrolides</a:t>
            </a:r>
            <a:r>
              <a:rPr lang="en-US" sz="1600" dirty="0" smtClean="0"/>
              <a:t>; </a:t>
            </a:r>
            <a:br>
              <a:rPr lang="en-US" sz="1600" dirty="0" smtClean="0"/>
            </a:br>
            <a:r>
              <a:rPr lang="en-US" sz="1600" dirty="0" smtClean="0"/>
              <a:t>(3) modification of the ribosomal binding site (so-called ribosomal protection) by chromosomal mutation. </a:t>
            </a:r>
            <a:br>
              <a:rPr lang="en-US" sz="1600" dirty="0" smtClean="0"/>
            </a:b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643710"/>
          </a:xfrm>
        </p:spPr>
        <p:txBody>
          <a:bodyPr>
            <a:normAutofit/>
          </a:bodyPr>
          <a:lstStyle/>
          <a:p>
            <a:pPr algn="l" rtl="0"/>
            <a:r>
              <a:rPr lang="en-US" sz="2000" b="1" dirty="0" smtClean="0"/>
              <a:t>Pharmacokinetics</a:t>
            </a:r>
            <a:r>
              <a:rPr lang="en-US" sz="2000" dirty="0" smtClean="0"/>
              <a:t/>
            </a:r>
            <a:br>
              <a:rPr lang="en-US" sz="2000" dirty="0" smtClean="0"/>
            </a:br>
            <a:r>
              <a:rPr lang="en-US" sz="2000" dirty="0" smtClean="0"/>
              <a:t>Erythromycin base is destroyed by stomach acid and must be administered with enteric coating. Food interferes with absorption.</a:t>
            </a:r>
            <a:br>
              <a:rPr lang="en-US" sz="2000" dirty="0" smtClean="0"/>
            </a:br>
            <a:r>
              <a:rPr lang="en-US" sz="2000" dirty="0" err="1" smtClean="0"/>
              <a:t>Stearates</a:t>
            </a:r>
            <a:r>
              <a:rPr lang="en-US" sz="2000" dirty="0" smtClean="0"/>
              <a:t>  are fairly acid-resistant and somewhat better absorbed. The erythromycin </a:t>
            </a:r>
            <a:r>
              <a:rPr lang="en-US" sz="2000" dirty="0" err="1" smtClean="0"/>
              <a:t>estolate</a:t>
            </a:r>
            <a:r>
              <a:rPr lang="en-US" sz="2000" dirty="0" smtClean="0"/>
              <a:t> is the best-absorbed oral preparation.</a:t>
            </a:r>
            <a:br>
              <a:rPr lang="en-US" sz="2000" dirty="0" smtClean="0"/>
            </a:br>
            <a:r>
              <a:rPr lang="en-US" sz="2000" dirty="0" smtClean="0"/>
              <a:t>Absorbed drug is distributed widely except to the brain and cerebrospinal fluid. </a:t>
            </a:r>
            <a:br>
              <a:rPr lang="en-US" sz="2000" dirty="0" smtClean="0"/>
            </a:br>
            <a:r>
              <a:rPr lang="en-US" sz="2000" dirty="0" smtClean="0"/>
              <a:t>It traverses the placenta and reaches the fetus.</a:t>
            </a:r>
            <a:br>
              <a:rPr lang="en-US" sz="2000" dirty="0" smtClean="0"/>
            </a:br>
            <a:r>
              <a:rPr lang="en-US" sz="2000" dirty="0" smtClean="0"/>
              <a:t>The serum half-life is approximately 1.5 hours normally and 5 hours in patients with </a:t>
            </a:r>
            <a:r>
              <a:rPr lang="en-US" sz="2000" dirty="0" err="1" smtClean="0"/>
              <a:t>anuria</a:t>
            </a:r>
            <a:r>
              <a:rPr lang="en-US" sz="2000" dirty="0" smtClean="0"/>
              <a:t>. Adjustment for renal failure is not necessary. Erythromycin is not removed by dialysis.</a:t>
            </a:r>
            <a:br>
              <a:rPr lang="en-US" sz="2000" dirty="0" smtClean="0"/>
            </a:br>
            <a:r>
              <a:rPr lang="en-US" sz="2000" dirty="0" smtClean="0"/>
              <a:t>Large amounts of an administered dose are excreted in the bile and lost in feces, and only 5% is excreted in the urine. </a:t>
            </a:r>
            <a:br>
              <a:rPr lang="en-US" sz="2000" dirty="0" smtClean="0"/>
            </a:br>
            <a:endParaRPr lang="ar-IQ"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l" rtl="0"/>
            <a:r>
              <a:rPr lang="en-US" sz="1800" b="1" dirty="0" smtClean="0"/>
              <a:t/>
            </a:r>
            <a:br>
              <a:rPr lang="en-US" sz="1800" b="1" dirty="0" smtClean="0"/>
            </a:br>
            <a:r>
              <a:rPr lang="en-US" sz="1800" b="1" dirty="0" smtClean="0"/>
              <a:t>Clinical Uses</a:t>
            </a:r>
            <a:r>
              <a:rPr lang="en-US" sz="1800" dirty="0" smtClean="0"/>
              <a:t/>
            </a:r>
            <a:br>
              <a:rPr lang="en-US" sz="1800" dirty="0" smtClean="0"/>
            </a:br>
            <a:r>
              <a:rPr lang="en-US" sz="1800" dirty="0" smtClean="0"/>
              <a:t>-Erythromycin is a drug of choice in </a:t>
            </a:r>
            <a:r>
              <a:rPr lang="en-US" sz="1800" dirty="0" err="1" smtClean="0"/>
              <a:t>corynebacterial</a:t>
            </a:r>
            <a:r>
              <a:rPr lang="en-US" sz="1800" dirty="0" smtClean="0"/>
              <a:t> infections (diphtheria, </a:t>
            </a:r>
            <a:r>
              <a:rPr lang="en-US" sz="1800" dirty="0" err="1" smtClean="0"/>
              <a:t>corynebacterial</a:t>
            </a:r>
            <a:r>
              <a:rPr lang="en-US" sz="1800" dirty="0" smtClean="0"/>
              <a:t> sepsis, </a:t>
            </a:r>
            <a:r>
              <a:rPr lang="en-US" sz="1800" dirty="0" err="1" smtClean="0"/>
              <a:t>erythrasma</a:t>
            </a:r>
            <a:r>
              <a:rPr lang="en-US" sz="1800" dirty="0" smtClean="0"/>
              <a:t>); </a:t>
            </a:r>
            <a:br>
              <a:rPr lang="en-US" sz="1800" dirty="0" smtClean="0"/>
            </a:br>
            <a:r>
              <a:rPr lang="en-US" sz="1800" dirty="0" smtClean="0"/>
              <a:t>-Respiratory, neonatal, ocular, or genital </a:t>
            </a:r>
            <a:r>
              <a:rPr lang="en-US" sz="1800" dirty="0" err="1" smtClean="0"/>
              <a:t>chlamydial</a:t>
            </a:r>
            <a:r>
              <a:rPr lang="en-US" sz="1800" dirty="0" smtClean="0"/>
              <a:t> infections; and in treatment of community-acquired pneumonia because its spectrum of activity includes </a:t>
            </a:r>
            <a:r>
              <a:rPr lang="en-US" sz="1800" dirty="0" err="1" smtClean="0"/>
              <a:t>pneumococcus</a:t>
            </a:r>
            <a:r>
              <a:rPr lang="en-US" sz="1800" dirty="0" smtClean="0"/>
              <a:t>, </a:t>
            </a:r>
            <a:r>
              <a:rPr lang="en-US" sz="1800" i="1" dirty="0" smtClean="0"/>
              <a:t>M </a:t>
            </a:r>
            <a:r>
              <a:rPr lang="en-US" sz="1800" i="1" dirty="0" err="1" smtClean="0"/>
              <a:t>pneumoniae</a:t>
            </a:r>
            <a:r>
              <a:rPr lang="en-US" sz="1800" i="1" dirty="0" smtClean="0"/>
              <a:t> </a:t>
            </a:r>
            <a:r>
              <a:rPr lang="en-US" sz="1800" dirty="0" smtClean="0"/>
              <a:t>, and </a:t>
            </a:r>
            <a:r>
              <a:rPr lang="en-US" sz="1800" i="1" dirty="0" smtClean="0"/>
              <a:t>L </a:t>
            </a:r>
            <a:r>
              <a:rPr lang="en-US" sz="1800" i="1" dirty="0" err="1" smtClean="0"/>
              <a:t>pneumophila</a:t>
            </a:r>
            <a:r>
              <a:rPr lang="en-US" sz="1800" i="1" dirty="0" smtClean="0"/>
              <a:t>.</a:t>
            </a:r>
            <a:r>
              <a:rPr lang="en-US" sz="1800" dirty="0" smtClean="0"/>
              <a:t/>
            </a:r>
            <a:br>
              <a:rPr lang="en-US" sz="1800" dirty="0" smtClean="0"/>
            </a:br>
            <a:r>
              <a:rPr lang="en-US" sz="1800" dirty="0" smtClean="0"/>
              <a:t> -Erythromycin is also useful as a penicillin substitute in penicillin allergic</a:t>
            </a:r>
            <a:br>
              <a:rPr lang="en-US" sz="1800" dirty="0" smtClean="0"/>
            </a:br>
            <a:r>
              <a:rPr lang="en-US" sz="1800" dirty="0" smtClean="0"/>
              <a:t>individuals with infections caused by staphylococci , streptococci, or </a:t>
            </a:r>
            <a:r>
              <a:rPr lang="en-US" sz="1800" dirty="0" err="1" smtClean="0"/>
              <a:t>pneumococci</a:t>
            </a:r>
            <a:r>
              <a:rPr lang="en-US" sz="1800" dirty="0" smtClean="0"/>
              <a:t>.</a:t>
            </a:r>
            <a:br>
              <a:rPr lang="en-US" sz="1800" dirty="0" smtClean="0"/>
            </a:br>
            <a:r>
              <a:rPr lang="en-US" sz="1800" dirty="0" smtClean="0"/>
              <a:t> -Emergence of erythromycin resistance in strains of group A streptococci and </a:t>
            </a:r>
            <a:r>
              <a:rPr lang="en-US" sz="1800" dirty="0" err="1" smtClean="0"/>
              <a:t>pneumococci</a:t>
            </a:r>
            <a:r>
              <a:rPr lang="en-US" sz="1800" dirty="0" smtClean="0"/>
              <a:t> (penicillin-non-susceptible </a:t>
            </a:r>
            <a:r>
              <a:rPr lang="en-US" sz="1800" dirty="0" err="1" smtClean="0"/>
              <a:t>pneumococci</a:t>
            </a:r>
            <a:r>
              <a:rPr lang="en-US" sz="1800" dirty="0" smtClean="0"/>
              <a:t> in particular) has made </a:t>
            </a:r>
            <a:r>
              <a:rPr lang="en-US" sz="1800" dirty="0" err="1" smtClean="0"/>
              <a:t>macrolides</a:t>
            </a:r>
            <a:r>
              <a:rPr lang="en-US" sz="1800" dirty="0" smtClean="0"/>
              <a:t> less attractive as first line agents for treatment of </a:t>
            </a:r>
            <a:r>
              <a:rPr lang="en-US" sz="1800" dirty="0" err="1" smtClean="0"/>
              <a:t>pharyngitis</a:t>
            </a:r>
            <a:r>
              <a:rPr lang="en-US" sz="1800" dirty="0" smtClean="0"/>
              <a:t>, skin and soft tissue infections, and pneumonia. </a:t>
            </a:r>
            <a:br>
              <a:rPr lang="en-US" sz="1800" dirty="0" smtClean="0"/>
            </a:br>
            <a:r>
              <a:rPr lang="en-US" sz="1800" dirty="0" smtClean="0"/>
              <a:t>-Erythromycin has been recommended as prophylaxis against </a:t>
            </a:r>
            <a:r>
              <a:rPr lang="en-US" sz="1800" dirty="0" err="1" smtClean="0"/>
              <a:t>endocarditis</a:t>
            </a:r>
            <a:r>
              <a:rPr lang="en-US" sz="1800" dirty="0" smtClean="0"/>
              <a:t> during dental procedures in individuals with </a:t>
            </a:r>
            <a:r>
              <a:rPr lang="en-US" sz="1800" dirty="0" err="1" smtClean="0"/>
              <a:t>valvular</a:t>
            </a:r>
            <a:r>
              <a:rPr lang="en-US" sz="1800" dirty="0" smtClean="0"/>
              <a:t> heart disease, although </a:t>
            </a:r>
            <a:r>
              <a:rPr lang="en-US" sz="1800" dirty="0" err="1" smtClean="0"/>
              <a:t>clindamycin</a:t>
            </a:r>
            <a:r>
              <a:rPr lang="en-US" sz="1800" dirty="0" smtClean="0"/>
              <a:t>,</a:t>
            </a:r>
            <a:br>
              <a:rPr lang="en-US" sz="1800" dirty="0" smtClean="0"/>
            </a:br>
            <a:r>
              <a:rPr lang="en-US" sz="1800" dirty="0" smtClean="0"/>
              <a:t>which is better tolerated, has largely replaced it. </a:t>
            </a:r>
            <a:br>
              <a:rPr lang="en-US" sz="1800" dirty="0" smtClean="0"/>
            </a:br>
            <a:r>
              <a:rPr lang="en-US" sz="1800" dirty="0" smtClean="0"/>
              <a:t>The oral dosage of erythromycin base, </a:t>
            </a:r>
            <a:r>
              <a:rPr lang="en-US" sz="1800" dirty="0" err="1" smtClean="0"/>
              <a:t>stearate</a:t>
            </a:r>
            <a:r>
              <a:rPr lang="en-US" sz="1800" dirty="0" smtClean="0"/>
              <a:t>, or </a:t>
            </a:r>
            <a:r>
              <a:rPr lang="en-US" sz="1800" dirty="0" err="1" smtClean="0"/>
              <a:t>estolate</a:t>
            </a:r>
            <a:r>
              <a:rPr lang="en-US" sz="1800" dirty="0" smtClean="0"/>
              <a:t> is 0.25–0.5 g every 6 hours (for children, 40 mg/kg/d). The dosage of erythromycin </a:t>
            </a:r>
            <a:r>
              <a:rPr lang="en-US" sz="1800" dirty="0" err="1" smtClean="0"/>
              <a:t>ethylsuccinate</a:t>
            </a:r>
            <a:r>
              <a:rPr lang="en-US" sz="1800" dirty="0" smtClean="0"/>
              <a:t> is 0.4–0.6 g every 6 hours. Oral erythromycin base (1 g) is sometimes combined with oral neomycin or </a:t>
            </a:r>
            <a:r>
              <a:rPr lang="en-US" sz="1800" dirty="0" err="1" smtClean="0"/>
              <a:t>kanamycin</a:t>
            </a:r>
            <a:r>
              <a:rPr lang="en-US" sz="1800" dirty="0" smtClean="0"/>
              <a:t> for preoperative preparation of the colon.</a:t>
            </a:r>
            <a:br>
              <a:rPr lang="en-US" sz="1800" dirty="0" smtClean="0"/>
            </a:br>
            <a:r>
              <a:rPr lang="en-US" sz="1800" dirty="0" smtClean="0"/>
              <a:t>The intravenous dosage of erythromycin </a:t>
            </a:r>
            <a:r>
              <a:rPr lang="en-US" sz="1800" dirty="0" err="1" smtClean="0"/>
              <a:t>gluceptate</a:t>
            </a:r>
            <a:r>
              <a:rPr lang="en-US" sz="1800" dirty="0" smtClean="0"/>
              <a:t> or </a:t>
            </a:r>
            <a:r>
              <a:rPr lang="en-US" sz="1800" dirty="0" err="1" smtClean="0"/>
              <a:t>lactobionate</a:t>
            </a:r>
            <a:r>
              <a:rPr lang="en-US" sz="1800" dirty="0" smtClean="0"/>
              <a:t> is 0.5–1.0 g every 6 hours for adults and 20-40 mg/kg/d for children. The higher dosage is recommended when treating pneumonia caused by </a:t>
            </a:r>
            <a:r>
              <a:rPr lang="en-US" sz="1800" i="1" dirty="0" smtClean="0"/>
              <a:t>L </a:t>
            </a:r>
            <a:r>
              <a:rPr lang="en-US" sz="1800" i="1" dirty="0" err="1" smtClean="0"/>
              <a:t>pneumophila</a:t>
            </a:r>
            <a:r>
              <a:rPr lang="en-US" sz="1800" i="1" dirty="0" smtClean="0"/>
              <a:t> </a:t>
            </a:r>
            <a:r>
              <a:rPr lang="en-US" sz="1800" dirty="0" smtClean="0"/>
              <a:t>.</a:t>
            </a:r>
            <a:br>
              <a:rPr lang="en-US" sz="1800" dirty="0" smtClean="0"/>
            </a:br>
            <a:r>
              <a:rPr lang="en-US" sz="1800" b="1" dirty="0" smtClean="0"/>
              <a:t>Adverse Reactions</a:t>
            </a:r>
            <a:r>
              <a:rPr lang="en-US" sz="1800" dirty="0" smtClean="0"/>
              <a:t/>
            </a:r>
            <a:br>
              <a:rPr lang="en-US" sz="1800" dirty="0" smtClean="0"/>
            </a:br>
            <a:r>
              <a:rPr lang="en-US" sz="1800" dirty="0" smtClean="0"/>
              <a:t>Anorexia, nausea, vomiting, and diarrhea are common. Gastrointestinal</a:t>
            </a:r>
            <a:br>
              <a:rPr lang="en-US" sz="1800" dirty="0" smtClean="0"/>
            </a:br>
            <a:r>
              <a:rPr lang="en-US" sz="1800" dirty="0" smtClean="0"/>
              <a:t>intolerance, which is due to a direct stimulation of gut motility, is the</a:t>
            </a:r>
            <a:br>
              <a:rPr lang="en-US" sz="1800" dirty="0" smtClean="0"/>
            </a:br>
            <a:r>
              <a:rPr lang="en-US" sz="1800" dirty="0" smtClean="0"/>
              <a:t>most common reason for discontinuing erythromycin and substituting</a:t>
            </a:r>
            <a:br>
              <a:rPr lang="en-US" sz="1800" dirty="0" smtClean="0"/>
            </a:br>
            <a:r>
              <a:rPr lang="en-US" sz="1800" dirty="0" smtClean="0"/>
              <a:t>another antibiotic.</a:t>
            </a:r>
            <a:br>
              <a:rPr lang="en-US" sz="1800" dirty="0" smtClean="0"/>
            </a:br>
            <a:r>
              <a:rPr lang="en-US" sz="1800" dirty="0" smtClean="0"/>
              <a:t>Erythromycins, particularly the </a:t>
            </a:r>
            <a:r>
              <a:rPr lang="en-US" sz="1800" dirty="0" err="1" smtClean="0"/>
              <a:t>estolate</a:t>
            </a:r>
            <a:r>
              <a:rPr lang="en-US" sz="1800" dirty="0" smtClean="0"/>
              <a:t>, can produce acute  </a:t>
            </a:r>
            <a:r>
              <a:rPr lang="en-US" sz="1800" dirty="0" err="1" smtClean="0"/>
              <a:t>cholestatic</a:t>
            </a:r>
            <a:r>
              <a:rPr lang="en-US" sz="1800" dirty="0" smtClean="0"/>
              <a:t> hepatitis (fever, jaundice, impaired liver function), probably as a hypersensitivity reaction. </a:t>
            </a:r>
            <a:br>
              <a:rPr lang="en-US" sz="1800" dirty="0" smtClean="0"/>
            </a:br>
            <a:r>
              <a:rPr lang="en-US" sz="1800" dirty="0" smtClean="0"/>
              <a:t>Other allergic reactions include fever, </a:t>
            </a:r>
            <a:r>
              <a:rPr lang="en-US" sz="1800" dirty="0" err="1" smtClean="0"/>
              <a:t>eosinophilia</a:t>
            </a:r>
            <a:r>
              <a:rPr lang="en-US" sz="1800" dirty="0" smtClean="0"/>
              <a:t>, and rashes.</a:t>
            </a:r>
            <a:r>
              <a:rPr lang="en-US" sz="1600" dirty="0" smtClean="0"/>
              <a:t/>
            </a:r>
            <a:br>
              <a:rPr lang="en-US" sz="1600" dirty="0" smtClean="0"/>
            </a:br>
            <a:r>
              <a:rPr lang="en-US" sz="1600" dirty="0" smtClean="0"/>
              <a:t/>
            </a:r>
            <a:br>
              <a:rPr lang="en-US" sz="1600" dirty="0" smtClean="0"/>
            </a:br>
            <a:endParaRPr lang="ar-IQ"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800" b="1" dirty="0" err="1" smtClean="0"/>
              <a:t>Clarithromycin</a:t>
            </a:r>
            <a:r>
              <a:rPr lang="en-US" sz="1800" dirty="0" smtClean="0"/>
              <a:t/>
            </a:r>
            <a:br>
              <a:rPr lang="en-US" sz="1800" dirty="0" smtClean="0"/>
            </a:br>
            <a:r>
              <a:rPr lang="en-US" sz="1800" dirty="0" err="1" smtClean="0"/>
              <a:t>Clarithromycin</a:t>
            </a:r>
            <a:r>
              <a:rPr lang="en-US" sz="1800" dirty="0" smtClean="0"/>
              <a:t> is derived from erythromycin by addition of a methyl group and has improved acid stability and oral absorption compared with erythromycin. </a:t>
            </a:r>
            <a:br>
              <a:rPr lang="en-US" sz="1800" dirty="0" smtClean="0"/>
            </a:br>
            <a:r>
              <a:rPr lang="en-US" sz="1800" dirty="0" err="1" smtClean="0"/>
              <a:t>Clarithromycin</a:t>
            </a:r>
            <a:r>
              <a:rPr lang="en-US" sz="1800" dirty="0" smtClean="0"/>
              <a:t> and erythromycin are similar with respect to antibacterial activity except that </a:t>
            </a:r>
            <a:r>
              <a:rPr lang="en-US" sz="1800" dirty="0" err="1" smtClean="0"/>
              <a:t>clarithromycin</a:t>
            </a:r>
            <a:r>
              <a:rPr lang="en-US" sz="1800" dirty="0" smtClean="0"/>
              <a:t> is more active against </a:t>
            </a:r>
            <a:r>
              <a:rPr lang="en-US" sz="1800" i="1" dirty="0" smtClean="0"/>
              <a:t>Mycobacterium </a:t>
            </a:r>
            <a:r>
              <a:rPr lang="en-US" sz="1800" i="1" dirty="0" err="1" smtClean="0"/>
              <a:t>avium</a:t>
            </a:r>
            <a:r>
              <a:rPr lang="en-US" sz="1800" dirty="0" smtClean="0"/>
              <a:t>. </a:t>
            </a:r>
            <a:r>
              <a:rPr lang="en-US" sz="1800" dirty="0" err="1" smtClean="0"/>
              <a:t>Clarithromycin</a:t>
            </a:r>
            <a:r>
              <a:rPr lang="en-US" sz="1800" dirty="0" smtClean="0"/>
              <a:t> also has activity against </a:t>
            </a:r>
            <a:r>
              <a:rPr lang="en-US" sz="1800" i="1" dirty="0" smtClean="0"/>
              <a:t>H pylori, Mycobacterium </a:t>
            </a:r>
            <a:r>
              <a:rPr lang="en-US" sz="1800" i="1" dirty="0" err="1" smtClean="0"/>
              <a:t>leprae</a:t>
            </a:r>
            <a:r>
              <a:rPr lang="en-US" sz="1800" i="1" dirty="0" smtClean="0"/>
              <a:t> </a:t>
            </a:r>
            <a:r>
              <a:rPr lang="en-US" sz="1800" dirty="0" smtClean="0"/>
              <a:t>, </a:t>
            </a:r>
            <a:r>
              <a:rPr lang="en-US" sz="1800" i="1" dirty="0" err="1" smtClean="0"/>
              <a:t>Toxoplasma</a:t>
            </a:r>
            <a:r>
              <a:rPr lang="en-US" sz="1800" i="1" dirty="0" smtClean="0"/>
              <a:t> </a:t>
            </a:r>
            <a:r>
              <a:rPr lang="en-US" sz="1800" i="1" dirty="0" err="1" smtClean="0"/>
              <a:t>gondii</a:t>
            </a:r>
            <a:r>
              <a:rPr lang="en-US" sz="1800" i="1" dirty="0" smtClean="0"/>
              <a:t>, </a:t>
            </a:r>
            <a:r>
              <a:rPr lang="en-US" sz="1800" dirty="0" smtClean="0"/>
              <a:t>and </a:t>
            </a:r>
            <a:r>
              <a:rPr lang="en-US" sz="1800" i="1" dirty="0" smtClean="0"/>
              <a:t>H </a:t>
            </a:r>
            <a:r>
              <a:rPr lang="en-US" sz="1800" i="1" dirty="0" err="1" smtClean="0"/>
              <a:t>influenzae</a:t>
            </a:r>
            <a:r>
              <a:rPr lang="en-US" sz="1800" i="1" dirty="0" smtClean="0"/>
              <a:t> </a:t>
            </a:r>
            <a:r>
              <a:rPr lang="en-US" sz="1800" dirty="0" smtClean="0"/>
              <a:t>. </a:t>
            </a:r>
            <a:br>
              <a:rPr lang="en-US" sz="1800" dirty="0" smtClean="0"/>
            </a:br>
            <a:r>
              <a:rPr lang="en-US" sz="1800" dirty="0" smtClean="0"/>
              <a:t>Erythromycin-resistant streptococci and staphylococci are also resistant to </a:t>
            </a:r>
            <a:r>
              <a:rPr lang="en-US" sz="1800" dirty="0" err="1" smtClean="0"/>
              <a:t>clarithromycin</a:t>
            </a:r>
            <a:r>
              <a:rPr lang="en-US" sz="1800" dirty="0" smtClean="0"/>
              <a:t>.</a:t>
            </a:r>
            <a:br>
              <a:rPr lang="en-US" sz="1800" dirty="0" smtClean="0"/>
            </a:br>
            <a:r>
              <a:rPr lang="en-US" sz="1800" dirty="0" smtClean="0"/>
              <a:t>The longer half-life of </a:t>
            </a:r>
            <a:r>
              <a:rPr lang="en-US" sz="1800" dirty="0" err="1" smtClean="0"/>
              <a:t>clarithromycin</a:t>
            </a:r>
            <a:r>
              <a:rPr lang="en-US" sz="1800" dirty="0" smtClean="0"/>
              <a:t> (6 hours) compared with erythromycin permits twice-daily dosing.</a:t>
            </a:r>
            <a:br>
              <a:rPr lang="en-US" sz="1800" dirty="0" smtClean="0"/>
            </a:br>
            <a:r>
              <a:rPr lang="en-US" sz="1800" dirty="0" smtClean="0"/>
              <a:t>The recommended dosage is 250–500 mg twice daily or 1000 mg of the extended-release formulation once daily. </a:t>
            </a:r>
            <a:br>
              <a:rPr lang="en-US" sz="1800" dirty="0" smtClean="0"/>
            </a:br>
            <a:r>
              <a:rPr lang="en-US" sz="1800" dirty="0" err="1" smtClean="0"/>
              <a:t>Clarithromycin</a:t>
            </a:r>
            <a:r>
              <a:rPr lang="en-US" sz="1800" dirty="0" smtClean="0"/>
              <a:t> penetrates most tissues well, with concentrations equal to or</a:t>
            </a:r>
            <a:br>
              <a:rPr lang="en-US" sz="1800" dirty="0" smtClean="0"/>
            </a:br>
            <a:r>
              <a:rPr lang="en-US" sz="1800" dirty="0" smtClean="0"/>
              <a:t>exceeding serum concentrations.</a:t>
            </a:r>
            <a:br>
              <a:rPr lang="en-US" sz="1800" dirty="0" smtClean="0"/>
            </a:br>
            <a:r>
              <a:rPr lang="en-US" sz="1800" dirty="0" err="1" smtClean="0"/>
              <a:t>Clarithromycin</a:t>
            </a:r>
            <a:r>
              <a:rPr lang="en-US" sz="1800" dirty="0" smtClean="0"/>
              <a:t> is metabolized in the liver. The major metabolite is 14-hydroxyclarithromycin, which also has antibacterial activity.</a:t>
            </a:r>
            <a:br>
              <a:rPr lang="en-US" sz="1800" dirty="0" smtClean="0"/>
            </a:br>
            <a:r>
              <a:rPr lang="en-US" sz="1800" dirty="0" smtClean="0"/>
              <a:t>Portions of active drug and this major metabolite are eliminated in</a:t>
            </a:r>
            <a:br>
              <a:rPr lang="en-US" sz="1800" dirty="0" smtClean="0"/>
            </a:br>
            <a:r>
              <a:rPr lang="en-US" sz="1800" dirty="0" smtClean="0"/>
              <a:t>the urine, and dosage reduction  is recommended for patients with </a:t>
            </a:r>
            <a:r>
              <a:rPr lang="en-US" sz="1800" dirty="0" err="1" smtClean="0"/>
              <a:t>creatinine</a:t>
            </a:r>
            <a:r>
              <a:rPr lang="en-US" sz="1800" dirty="0" smtClean="0"/>
              <a:t> clearances less than 30 </a:t>
            </a:r>
            <a:r>
              <a:rPr lang="en-US" sz="1800" dirty="0" err="1" smtClean="0"/>
              <a:t>mL</a:t>
            </a:r>
            <a:r>
              <a:rPr lang="en-US" sz="1800" dirty="0" smtClean="0"/>
              <a:t>/min.</a:t>
            </a:r>
            <a:br>
              <a:rPr lang="en-US" sz="1800" dirty="0" smtClean="0"/>
            </a:br>
            <a:r>
              <a:rPr lang="en-US" sz="1800" dirty="0" smtClean="0"/>
              <a:t>.</a:t>
            </a:r>
            <a:br>
              <a:rPr lang="en-US" sz="1800" dirty="0" smtClean="0"/>
            </a:br>
            <a:r>
              <a:rPr lang="en-US" sz="1800" dirty="0" smtClean="0"/>
              <a:t>The advantages of </a:t>
            </a:r>
            <a:r>
              <a:rPr lang="en-US" sz="1800" dirty="0" err="1" smtClean="0"/>
              <a:t>clarithromycin</a:t>
            </a:r>
            <a:r>
              <a:rPr lang="en-US" sz="1800" dirty="0" smtClean="0"/>
              <a:t> compared with erythromycin are lower incidence of gastrointestinal intolerance and less frequent</a:t>
            </a:r>
            <a:br>
              <a:rPr lang="en-US" sz="1800" dirty="0" smtClean="0"/>
            </a:br>
            <a:r>
              <a:rPr lang="en-US" sz="1800" dirty="0" smtClean="0"/>
              <a:t>dosing.</a:t>
            </a:r>
            <a:br>
              <a:rPr lang="en-US" sz="1800" dirty="0" smtClean="0"/>
            </a:br>
            <a:endParaRPr lang="ar-IQ"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600" b="1" dirty="0" err="1" smtClean="0"/>
              <a:t>Azithromycin</a:t>
            </a:r>
            <a:r>
              <a:rPr lang="en-US" sz="1600" dirty="0" smtClean="0"/>
              <a:t/>
            </a:r>
            <a:br>
              <a:rPr lang="en-US" sz="1600" dirty="0" smtClean="0"/>
            </a:br>
            <a:r>
              <a:rPr lang="en-US" sz="1600" dirty="0" err="1" smtClean="0"/>
              <a:t>Azithromycin</a:t>
            </a:r>
            <a:r>
              <a:rPr lang="en-US" sz="1600" dirty="0" smtClean="0"/>
              <a:t>,  is derived from erythromycin by addition of a </a:t>
            </a:r>
            <a:r>
              <a:rPr lang="en-US" sz="1600" dirty="0" err="1" smtClean="0"/>
              <a:t>methylated</a:t>
            </a:r>
            <a:r>
              <a:rPr lang="en-US" sz="1600" dirty="0" smtClean="0"/>
              <a:t> nitrogen</a:t>
            </a:r>
            <a:br>
              <a:rPr lang="en-US" sz="1600" dirty="0" smtClean="0"/>
            </a:br>
            <a:r>
              <a:rPr lang="en-US" sz="1600" dirty="0" smtClean="0"/>
              <a:t>into the </a:t>
            </a:r>
            <a:r>
              <a:rPr lang="en-US" sz="1600" dirty="0" err="1" smtClean="0"/>
              <a:t>lactone</a:t>
            </a:r>
            <a:r>
              <a:rPr lang="en-US" sz="1600" dirty="0" smtClean="0"/>
              <a:t> ring. </a:t>
            </a:r>
            <a:br>
              <a:rPr lang="en-US" sz="1600" dirty="0" smtClean="0"/>
            </a:br>
            <a:r>
              <a:rPr lang="en-US" sz="1600" dirty="0" smtClean="0"/>
              <a:t>Its spectrum of activity, mechanism of action, and clinical uses are similar to those of </a:t>
            </a:r>
            <a:r>
              <a:rPr lang="en-US" sz="1600" dirty="0" err="1" smtClean="0"/>
              <a:t>clarithromycin</a:t>
            </a:r>
            <a:r>
              <a:rPr lang="en-US" sz="1600" dirty="0" smtClean="0"/>
              <a:t>. </a:t>
            </a:r>
            <a:br>
              <a:rPr lang="en-US" sz="1600" dirty="0" smtClean="0"/>
            </a:br>
            <a:r>
              <a:rPr lang="en-US" sz="1600" dirty="0" err="1" smtClean="0"/>
              <a:t>Azithromycin</a:t>
            </a:r>
            <a:r>
              <a:rPr lang="en-US" sz="1600" dirty="0" smtClean="0"/>
              <a:t> is active against </a:t>
            </a:r>
            <a:r>
              <a:rPr lang="en-US" sz="1600" i="1" dirty="0" smtClean="0"/>
              <a:t>M </a:t>
            </a:r>
            <a:r>
              <a:rPr lang="en-US" sz="1600" i="1" dirty="0" err="1" smtClean="0"/>
              <a:t>avium</a:t>
            </a:r>
            <a:r>
              <a:rPr lang="en-US" sz="1600" i="1" dirty="0" smtClean="0"/>
              <a:t> </a:t>
            </a:r>
            <a:r>
              <a:rPr lang="en-US" sz="1600" dirty="0" smtClean="0"/>
              <a:t>complex and </a:t>
            </a:r>
            <a:r>
              <a:rPr lang="en-US" sz="1600" i="1" dirty="0" smtClean="0"/>
              <a:t>T </a:t>
            </a:r>
            <a:r>
              <a:rPr lang="en-US" sz="1600" i="1" dirty="0" err="1" smtClean="0"/>
              <a:t>gondii</a:t>
            </a:r>
            <a:r>
              <a:rPr lang="en-US" sz="1600" i="1" dirty="0" smtClean="0"/>
              <a:t> </a:t>
            </a:r>
            <a:r>
              <a:rPr lang="en-US" sz="1600" dirty="0" smtClean="0"/>
              <a:t>. </a:t>
            </a:r>
            <a:br>
              <a:rPr lang="en-US" sz="1600" dirty="0" smtClean="0"/>
            </a:br>
            <a:r>
              <a:rPr lang="en-US" sz="1600" dirty="0" err="1" smtClean="0"/>
              <a:t>Azithromycin</a:t>
            </a:r>
            <a:r>
              <a:rPr lang="en-US" sz="1600" dirty="0" smtClean="0"/>
              <a:t> is slightly less active than erythromycin and </a:t>
            </a:r>
            <a:r>
              <a:rPr lang="en-US" sz="1600" dirty="0" err="1" smtClean="0"/>
              <a:t>clarithromycin</a:t>
            </a:r>
            <a:r>
              <a:rPr lang="en-US" sz="1600" dirty="0" smtClean="0"/>
              <a:t> against</a:t>
            </a:r>
            <a:br>
              <a:rPr lang="en-US" sz="1600" dirty="0" smtClean="0"/>
            </a:br>
            <a:r>
              <a:rPr lang="en-US" sz="1600" dirty="0" smtClean="0"/>
              <a:t>staphylococci and streptococci and slightly more active against </a:t>
            </a:r>
            <a:r>
              <a:rPr lang="en-US" sz="1600" i="1" dirty="0" smtClean="0"/>
              <a:t>H </a:t>
            </a:r>
            <a:r>
              <a:rPr lang="en-US" sz="1600" i="1" dirty="0" err="1" smtClean="0"/>
              <a:t>influenzae</a:t>
            </a:r>
            <a:r>
              <a:rPr lang="en-US" sz="1600" i="1" dirty="0" smtClean="0"/>
              <a:t> </a:t>
            </a:r>
            <a:r>
              <a:rPr lang="en-US" sz="1600" dirty="0" smtClean="0"/>
              <a:t>. </a:t>
            </a:r>
            <a:r>
              <a:rPr lang="en-US" sz="1600" dirty="0" err="1" smtClean="0"/>
              <a:t>Azithromycin</a:t>
            </a:r>
            <a:r>
              <a:rPr lang="en-US" sz="1600" dirty="0" smtClean="0"/>
              <a:t> is highly active against </a:t>
            </a:r>
            <a:r>
              <a:rPr lang="en-US" sz="1600" i="1" dirty="0" smtClean="0"/>
              <a:t>Chlamydia </a:t>
            </a:r>
            <a:r>
              <a:rPr lang="en-US" sz="1600" dirty="0" smtClean="0"/>
              <a:t>sp.</a:t>
            </a:r>
            <a:br>
              <a:rPr lang="en-US" sz="1600" dirty="0" smtClean="0"/>
            </a:br>
            <a:r>
              <a:rPr lang="en-US" sz="1600" dirty="0" smtClean="0"/>
              <a:t> </a:t>
            </a:r>
            <a:br>
              <a:rPr lang="en-US" sz="1600" dirty="0" smtClean="0"/>
            </a:br>
            <a:r>
              <a:rPr lang="en-US" sz="1600" dirty="0" err="1" smtClean="0"/>
              <a:t>Azithromycin</a:t>
            </a:r>
            <a:r>
              <a:rPr lang="en-US" sz="1600" dirty="0" smtClean="0"/>
              <a:t> differs from erythromycin and </a:t>
            </a:r>
            <a:r>
              <a:rPr lang="en-US" sz="1600" dirty="0" err="1" smtClean="0"/>
              <a:t>clarithromycin</a:t>
            </a:r>
            <a:r>
              <a:rPr lang="en-US" sz="1600" dirty="0" smtClean="0"/>
              <a:t> mainly in pharmacokinetic properties, </a:t>
            </a:r>
            <a:r>
              <a:rPr lang="en-US" sz="1600" dirty="0" err="1" smtClean="0"/>
              <a:t>azithromycin</a:t>
            </a:r>
            <a:r>
              <a:rPr lang="en-US" sz="1600" dirty="0" smtClean="0"/>
              <a:t> penetrates into most tissues</a:t>
            </a:r>
            <a:br>
              <a:rPr lang="en-US" sz="1600" dirty="0" smtClean="0"/>
            </a:br>
            <a:r>
              <a:rPr lang="en-US" sz="1600" dirty="0" smtClean="0"/>
              <a:t>(except cerebrospinal fluid) and </a:t>
            </a:r>
            <a:r>
              <a:rPr lang="en-US" sz="1600" dirty="0" err="1" smtClean="0"/>
              <a:t>phagocytic</a:t>
            </a:r>
            <a:r>
              <a:rPr lang="en-US" sz="1600" dirty="0" smtClean="0"/>
              <a:t> cells extremely well, with</a:t>
            </a:r>
            <a:br>
              <a:rPr lang="en-US" sz="1600" dirty="0" smtClean="0"/>
            </a:br>
            <a:r>
              <a:rPr lang="en-US" sz="1600" dirty="0" smtClean="0"/>
              <a:t>tissue concentrations exceeding serum concentrations by 10- to</a:t>
            </a:r>
            <a:br>
              <a:rPr lang="en-US" sz="1600" dirty="0" smtClean="0"/>
            </a:br>
            <a:r>
              <a:rPr lang="en-US" sz="1600" dirty="0" smtClean="0"/>
              <a:t>100-fold. </a:t>
            </a:r>
            <a:br>
              <a:rPr lang="en-US" sz="1600" dirty="0" smtClean="0"/>
            </a:br>
            <a:r>
              <a:rPr lang="en-US" sz="1600" dirty="0" smtClean="0"/>
              <a:t>The drug is slowly released from tissues (tissue half-life of 2–4 days) to produce an elimination half-life approaching 3 days. </a:t>
            </a:r>
            <a:br>
              <a:rPr lang="en-US" sz="1600" dirty="0" smtClean="0"/>
            </a:br>
            <a:r>
              <a:rPr lang="en-US" sz="1600" dirty="0" smtClean="0"/>
              <a:t>These unique properties permit once-daily dosing and shortening of the duration of treatment in many cases. For example, </a:t>
            </a:r>
            <a:br>
              <a:rPr lang="en-US" sz="1600" dirty="0" smtClean="0"/>
            </a:br>
            <a:r>
              <a:rPr lang="en-US" sz="1600" dirty="0" smtClean="0"/>
              <a:t>a single 1-g  dose of </a:t>
            </a:r>
            <a:r>
              <a:rPr lang="en-US" sz="1600" dirty="0" err="1" smtClean="0"/>
              <a:t>azithromycin</a:t>
            </a:r>
            <a:r>
              <a:rPr lang="en-US" sz="1600" dirty="0" smtClean="0"/>
              <a:t> is as effective as a 7-day course of </a:t>
            </a:r>
            <a:r>
              <a:rPr lang="en-US" sz="1600" dirty="0" err="1" smtClean="0"/>
              <a:t>doxycycline</a:t>
            </a:r>
            <a:r>
              <a:rPr lang="en-US" sz="1600" dirty="0" smtClean="0"/>
              <a:t/>
            </a:r>
            <a:br>
              <a:rPr lang="en-US" sz="1600" dirty="0" smtClean="0"/>
            </a:br>
            <a:r>
              <a:rPr lang="en-US" sz="1600" dirty="0" smtClean="0"/>
              <a:t>for </a:t>
            </a:r>
            <a:r>
              <a:rPr lang="en-US" sz="1600" dirty="0" err="1" smtClean="0"/>
              <a:t>chlamydial</a:t>
            </a:r>
            <a:r>
              <a:rPr lang="en-US" sz="1600" dirty="0" smtClean="0"/>
              <a:t> </a:t>
            </a:r>
            <a:r>
              <a:rPr lang="en-US" sz="1600" dirty="0" err="1" smtClean="0"/>
              <a:t>cervicitis</a:t>
            </a:r>
            <a:r>
              <a:rPr lang="en-US" sz="1600" dirty="0" smtClean="0"/>
              <a:t> and </a:t>
            </a:r>
            <a:r>
              <a:rPr lang="en-US" sz="1600" dirty="0" err="1" smtClean="0"/>
              <a:t>urethritis</a:t>
            </a:r>
            <a:r>
              <a:rPr lang="en-US" sz="1600" dirty="0" smtClean="0"/>
              <a:t>. </a:t>
            </a:r>
            <a:br>
              <a:rPr lang="en-US" sz="1600" dirty="0" smtClean="0"/>
            </a:br>
            <a:r>
              <a:rPr lang="en-US" sz="1600" dirty="0" smtClean="0"/>
              <a:t>Community-acquired pneumonia</a:t>
            </a:r>
            <a:br>
              <a:rPr lang="en-US" sz="1600" dirty="0" smtClean="0"/>
            </a:br>
            <a:r>
              <a:rPr lang="en-US" sz="1600" dirty="0" err="1" smtClean="0"/>
              <a:t>Azithromycin</a:t>
            </a:r>
            <a:r>
              <a:rPr lang="en-US" sz="1600" dirty="0" smtClean="0"/>
              <a:t> is rapidly absorbed and well tolerated orally. It should be administered 1 hour before or 2 hours after meals.</a:t>
            </a:r>
            <a:br>
              <a:rPr lang="en-US" sz="1600" dirty="0" smtClean="0"/>
            </a:br>
            <a:endParaRPr lang="ar-IQ"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800" b="1" dirty="0" err="1" smtClean="0"/>
              <a:t>Ketolides</a:t>
            </a:r>
            <a:r>
              <a:rPr lang="en-US" sz="1800" dirty="0" smtClean="0"/>
              <a:t/>
            </a:r>
            <a:br>
              <a:rPr lang="en-US" sz="1800" dirty="0" smtClean="0"/>
            </a:br>
            <a:r>
              <a:rPr lang="en-US" sz="1800" dirty="0" err="1" smtClean="0"/>
              <a:t>Ketolides</a:t>
            </a:r>
            <a:r>
              <a:rPr lang="en-US" sz="1800" dirty="0" smtClean="0"/>
              <a:t> are </a:t>
            </a:r>
            <a:r>
              <a:rPr lang="en-US" sz="1800" dirty="0" err="1" smtClean="0"/>
              <a:t>semisynthetic</a:t>
            </a:r>
            <a:r>
              <a:rPr lang="en-US" sz="1800" dirty="0" smtClean="0"/>
              <a:t> 14-membered-ring </a:t>
            </a:r>
            <a:r>
              <a:rPr lang="en-US" sz="1800" dirty="0" err="1" smtClean="0"/>
              <a:t>macrolides</a:t>
            </a:r>
            <a:r>
              <a:rPr lang="en-US" sz="1800" dirty="0" smtClean="0"/>
              <a:t>, differing </a:t>
            </a:r>
            <a:br>
              <a:rPr lang="en-US" sz="1800" dirty="0" smtClean="0"/>
            </a:br>
            <a:r>
              <a:rPr lang="en-US" sz="1800" dirty="0" smtClean="0"/>
              <a:t>from erythromycin by substitution of a 3-keto group for the</a:t>
            </a:r>
            <a:br>
              <a:rPr lang="en-US" sz="1800" dirty="0" smtClean="0"/>
            </a:br>
            <a:r>
              <a:rPr lang="en-US" sz="1800" dirty="0" smtClean="0"/>
              <a:t>neutral sugar l-</a:t>
            </a:r>
            <a:r>
              <a:rPr lang="en-US" sz="1800" dirty="0" err="1" smtClean="0"/>
              <a:t>cladinose</a:t>
            </a:r>
            <a:r>
              <a:rPr lang="en-US" sz="1800" dirty="0" smtClean="0"/>
              <a:t>. </a:t>
            </a:r>
            <a:br>
              <a:rPr lang="en-US" sz="1800" dirty="0" smtClean="0"/>
            </a:br>
            <a:r>
              <a:rPr lang="en-US" sz="1800" b="1" dirty="0" err="1" smtClean="0"/>
              <a:t>Telithromycin</a:t>
            </a:r>
            <a:r>
              <a:rPr lang="en-US" sz="1800" dirty="0" smtClean="0"/>
              <a:t/>
            </a:r>
            <a:br>
              <a:rPr lang="en-US" sz="1800" dirty="0" smtClean="0"/>
            </a:br>
            <a:r>
              <a:rPr lang="en-US" sz="1800" b="1" dirty="0" err="1" smtClean="0"/>
              <a:t>Telithromycin</a:t>
            </a:r>
            <a:r>
              <a:rPr lang="en-US" sz="1800" b="1" dirty="0" smtClean="0"/>
              <a:t> </a:t>
            </a:r>
            <a:r>
              <a:rPr lang="en-US" sz="1800" dirty="0" smtClean="0"/>
              <a:t>is approved for limited clinical use. It is active in vitro against </a:t>
            </a:r>
            <a:r>
              <a:rPr lang="en-US" sz="1800" i="1" dirty="0" smtClean="0"/>
              <a:t>Streptococcus </a:t>
            </a:r>
            <a:r>
              <a:rPr lang="en-US" sz="1800" i="1" dirty="0" err="1" smtClean="0"/>
              <a:t>pyogenes</a:t>
            </a:r>
            <a:r>
              <a:rPr lang="en-US" sz="1800" i="1" dirty="0" smtClean="0"/>
              <a:t> ,S </a:t>
            </a:r>
            <a:r>
              <a:rPr lang="en-US" sz="1800" i="1" dirty="0" err="1" smtClean="0"/>
              <a:t>pneumoniae</a:t>
            </a:r>
            <a:r>
              <a:rPr lang="en-US" sz="1800" i="1" dirty="0" smtClean="0"/>
              <a:t>, S </a:t>
            </a:r>
            <a:r>
              <a:rPr lang="en-US" sz="1800" i="1" dirty="0" err="1" smtClean="0"/>
              <a:t>aureus</a:t>
            </a:r>
            <a:r>
              <a:rPr lang="en-US" sz="1800" i="1" dirty="0" smtClean="0"/>
              <a:t>, H </a:t>
            </a:r>
            <a:r>
              <a:rPr lang="en-US" sz="1800" i="1" dirty="0" err="1" smtClean="0"/>
              <a:t>influenzae</a:t>
            </a:r>
            <a:r>
              <a:rPr lang="en-US" sz="1800" i="1" dirty="0" smtClean="0"/>
              <a:t>, </a:t>
            </a:r>
            <a:r>
              <a:rPr lang="en-US" sz="1800" i="1" dirty="0" err="1" smtClean="0"/>
              <a:t>Moraxella</a:t>
            </a:r>
            <a:r>
              <a:rPr lang="en-US" sz="1800" i="1" dirty="0" smtClean="0"/>
              <a:t> </a:t>
            </a:r>
            <a:r>
              <a:rPr lang="en-US" sz="1800" i="1" dirty="0" err="1" smtClean="0"/>
              <a:t>catarrhalis</a:t>
            </a:r>
            <a:r>
              <a:rPr lang="en-US" sz="1800" i="1" dirty="0" smtClean="0"/>
              <a:t> </a:t>
            </a:r>
            <a:r>
              <a:rPr lang="en-US" sz="1800" dirty="0" smtClean="0"/>
              <a:t>, </a:t>
            </a:r>
            <a:r>
              <a:rPr lang="en-US" sz="1800" i="1" dirty="0" err="1" smtClean="0"/>
              <a:t>Mycoplasma</a:t>
            </a:r>
            <a:r>
              <a:rPr lang="en-US" sz="1800" i="1" dirty="0" smtClean="0"/>
              <a:t> </a:t>
            </a:r>
            <a:r>
              <a:rPr lang="en-US" sz="1800" dirty="0" smtClean="0"/>
              <a:t>sp, </a:t>
            </a:r>
            <a:r>
              <a:rPr lang="en-US" sz="1800" i="1" dirty="0" smtClean="0"/>
              <a:t>L </a:t>
            </a:r>
            <a:r>
              <a:rPr lang="en-US" sz="1800" i="1" dirty="0" err="1" smtClean="0"/>
              <a:t>pneumophila</a:t>
            </a:r>
            <a:r>
              <a:rPr lang="en-US" sz="1800" i="1" dirty="0" smtClean="0"/>
              <a:t>, Chlamydia </a:t>
            </a:r>
            <a:r>
              <a:rPr lang="en-US" sz="1800" dirty="0" smtClean="0"/>
              <a:t>sp, </a:t>
            </a:r>
            <a:r>
              <a:rPr lang="en-US" sz="1800" i="1" dirty="0" smtClean="0"/>
              <a:t>H pylori, </a:t>
            </a:r>
            <a:r>
              <a:rPr lang="en-US" sz="1800" i="1" dirty="0" err="1" smtClean="0"/>
              <a:t>Neisseria</a:t>
            </a:r>
            <a:r>
              <a:rPr lang="en-US" sz="1800" dirty="0" smtClean="0"/>
              <a:t/>
            </a:r>
            <a:br>
              <a:rPr lang="en-US" sz="1800" dirty="0" smtClean="0"/>
            </a:br>
            <a:r>
              <a:rPr lang="en-US" sz="1800" i="1" dirty="0" err="1" smtClean="0"/>
              <a:t>gonorrhoeae</a:t>
            </a:r>
            <a:r>
              <a:rPr lang="en-US" sz="1800" i="1" dirty="0" smtClean="0"/>
              <a:t>, B </a:t>
            </a:r>
            <a:r>
              <a:rPr lang="en-US" sz="1800" i="1" dirty="0" err="1" smtClean="0"/>
              <a:t>fragilis</a:t>
            </a:r>
            <a:r>
              <a:rPr lang="en-US" sz="1800" i="1" dirty="0" smtClean="0"/>
              <a:t>, T </a:t>
            </a:r>
            <a:r>
              <a:rPr lang="en-US" sz="1800" i="1" dirty="0" err="1" smtClean="0"/>
              <a:t>gondii</a:t>
            </a:r>
            <a:r>
              <a:rPr lang="en-US" sz="1800" i="1" dirty="0" smtClean="0"/>
              <a:t>, </a:t>
            </a:r>
            <a:r>
              <a:rPr lang="en-US" sz="1800" dirty="0" smtClean="0"/>
              <a:t>and certain </a:t>
            </a:r>
            <a:r>
              <a:rPr lang="en-US" sz="1800" dirty="0" err="1" smtClean="0"/>
              <a:t>nontuberculosis</a:t>
            </a:r>
            <a:r>
              <a:rPr lang="en-US" sz="1800" dirty="0" smtClean="0"/>
              <a:t> </a:t>
            </a:r>
            <a:r>
              <a:rPr lang="en-US" sz="1800" dirty="0" err="1" smtClean="0"/>
              <a:t>mycobacteria</a:t>
            </a:r>
            <a:r>
              <a:rPr lang="en-US" sz="1800" dirty="0" smtClean="0"/>
              <a:t>.</a:t>
            </a:r>
            <a:br>
              <a:rPr lang="en-US" sz="1800" dirty="0" smtClean="0"/>
            </a:br>
            <a:r>
              <a:rPr lang="en-US" sz="1800" dirty="0" smtClean="0"/>
              <a:t> Many </a:t>
            </a:r>
            <a:r>
              <a:rPr lang="en-US" sz="1800" dirty="0" err="1" smtClean="0"/>
              <a:t>macrolide</a:t>
            </a:r>
            <a:r>
              <a:rPr lang="en-US" sz="1800" dirty="0" smtClean="0"/>
              <a:t>-resistant strains are susceptible to </a:t>
            </a:r>
            <a:r>
              <a:rPr lang="en-US" sz="1800" dirty="0" err="1" smtClean="0"/>
              <a:t>ketolides</a:t>
            </a:r>
            <a:r>
              <a:rPr lang="en-US" sz="1800" dirty="0" smtClean="0"/>
              <a:t>.  </a:t>
            </a:r>
            <a:br>
              <a:rPr lang="en-US" sz="1800" dirty="0" smtClean="0"/>
            </a:br>
            <a:r>
              <a:rPr lang="en-US" sz="1800" dirty="0" smtClean="0"/>
              <a:t>Oral bioavailability of </a:t>
            </a:r>
            <a:r>
              <a:rPr lang="en-US" sz="1800" dirty="0" err="1" smtClean="0"/>
              <a:t>telithromycin</a:t>
            </a:r>
            <a:r>
              <a:rPr lang="en-US" sz="1800" dirty="0" smtClean="0"/>
              <a:t> is 57%, and tissue and intracellular penetration is generally good. </a:t>
            </a:r>
            <a:br>
              <a:rPr lang="en-US" sz="1800" dirty="0" smtClean="0"/>
            </a:br>
            <a:r>
              <a:rPr lang="en-US" sz="1800" dirty="0" err="1" smtClean="0"/>
              <a:t>Telithromycin</a:t>
            </a:r>
            <a:r>
              <a:rPr lang="en-US" sz="1800" dirty="0" smtClean="0"/>
              <a:t> is metabolized in the liver and eliminated by a combination of</a:t>
            </a:r>
            <a:br>
              <a:rPr lang="en-US" sz="1800" dirty="0" smtClean="0"/>
            </a:br>
            <a:r>
              <a:rPr lang="en-US" sz="1800" dirty="0" err="1" smtClean="0"/>
              <a:t>biliary</a:t>
            </a:r>
            <a:r>
              <a:rPr lang="en-US" sz="1800" dirty="0" smtClean="0"/>
              <a:t> and urinary routes of excretion. </a:t>
            </a:r>
            <a:br>
              <a:rPr lang="en-US" sz="1800" dirty="0" smtClean="0"/>
            </a:br>
            <a:r>
              <a:rPr lang="en-US" sz="1800" dirty="0" smtClean="0"/>
              <a:t>It is administered as a once-daily dose of 800 mg,</a:t>
            </a:r>
            <a:br>
              <a:rPr lang="en-US" sz="1800" dirty="0" smtClean="0"/>
            </a:br>
            <a:r>
              <a:rPr lang="en-US" sz="1800" dirty="0" smtClean="0"/>
              <a:t> </a:t>
            </a:r>
            <a:r>
              <a:rPr lang="en-US" sz="1800" dirty="0" err="1" smtClean="0"/>
              <a:t>Telithromycin</a:t>
            </a:r>
            <a:r>
              <a:rPr lang="en-US" sz="1800" dirty="0" smtClean="0"/>
              <a:t> is now indicated only for treatment of community-acquired bacterial pneumonia. </a:t>
            </a:r>
            <a:br>
              <a:rPr lang="en-US" sz="1800" dirty="0" smtClean="0"/>
            </a:br>
            <a:r>
              <a:rPr lang="en-US" sz="1800" dirty="0" smtClean="0"/>
              <a:t>Side effect, use of  </a:t>
            </a:r>
            <a:r>
              <a:rPr lang="en-US" sz="1800" dirty="0" err="1" smtClean="0"/>
              <a:t>telithromycin</a:t>
            </a:r>
            <a:r>
              <a:rPr lang="en-US" sz="1800" dirty="0" smtClean="0"/>
              <a:t> can result in hepatitis and liver failure.</a:t>
            </a:r>
            <a:br>
              <a:rPr lang="en-US" sz="1800" dirty="0" smtClean="0"/>
            </a:br>
            <a:endParaRPr lang="ar-IQ"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3200" b="1" dirty="0" err="1" smtClean="0"/>
              <a:t>Clindamycin</a:t>
            </a:r>
            <a:r>
              <a:rPr lang="en-US" sz="1800" dirty="0" smtClean="0"/>
              <a:t/>
            </a:r>
            <a:br>
              <a:rPr lang="en-US" sz="1800" dirty="0" smtClean="0"/>
            </a:br>
            <a:r>
              <a:rPr lang="en-US" sz="1800" dirty="0" smtClean="0"/>
              <a:t> </a:t>
            </a:r>
            <a:br>
              <a:rPr lang="en-US" sz="1800" dirty="0" smtClean="0"/>
            </a:br>
            <a:r>
              <a:rPr lang="en-US" sz="1800" dirty="0" err="1" smtClean="0"/>
              <a:t>Clindamycin</a:t>
            </a:r>
            <a:r>
              <a:rPr lang="en-US" sz="1800" dirty="0" smtClean="0"/>
              <a:t> is a chlorine-substituted derivative of </a:t>
            </a:r>
            <a:r>
              <a:rPr lang="en-US" sz="1800" b="1" dirty="0" err="1" smtClean="0"/>
              <a:t>lincomycin</a:t>
            </a:r>
            <a:r>
              <a:rPr lang="en-US" sz="1800" b="1" dirty="0" smtClean="0"/>
              <a:t>, </a:t>
            </a:r>
            <a:r>
              <a:rPr lang="en-US" sz="1800" dirty="0" smtClean="0"/>
              <a:t>an antibiotic that is elaborated by </a:t>
            </a:r>
            <a:r>
              <a:rPr lang="en-US" sz="1800" i="1" dirty="0" err="1" smtClean="0"/>
              <a:t>Streptomyces</a:t>
            </a:r>
            <a:r>
              <a:rPr lang="en-US" sz="1800" i="1" dirty="0" smtClean="0"/>
              <a:t> </a:t>
            </a:r>
            <a:r>
              <a:rPr lang="en-US" sz="1800" i="1" dirty="0" err="1" smtClean="0"/>
              <a:t>lincolnensis</a:t>
            </a:r>
            <a:r>
              <a:rPr lang="en-US" sz="1800" i="1" dirty="0" smtClean="0"/>
              <a:t> </a:t>
            </a:r>
            <a:r>
              <a:rPr lang="en-US" sz="1800" dirty="0" smtClean="0"/>
              <a:t>.</a:t>
            </a:r>
            <a:br>
              <a:rPr lang="en-US" sz="1800" dirty="0" smtClean="0"/>
            </a:br>
            <a:r>
              <a:rPr lang="en-US" sz="1800" b="1" dirty="0" smtClean="0"/>
              <a:t>Mechanism of Action &amp; Antibacterial Activity</a:t>
            </a:r>
            <a:r>
              <a:rPr lang="en-US" sz="1800" dirty="0" smtClean="0"/>
              <a:t/>
            </a:r>
            <a:br>
              <a:rPr lang="en-US" sz="1800" dirty="0" smtClean="0"/>
            </a:br>
            <a:r>
              <a:rPr lang="en-US" sz="1800" dirty="0" err="1" smtClean="0"/>
              <a:t>Clindamycin</a:t>
            </a:r>
            <a:r>
              <a:rPr lang="en-US" sz="1800" dirty="0" smtClean="0"/>
              <a:t>: inhibits protein synthesis like erythromycin.   </a:t>
            </a:r>
            <a:br>
              <a:rPr lang="en-US" sz="1800" dirty="0" smtClean="0"/>
            </a:br>
            <a:r>
              <a:rPr lang="en-US" sz="1800" dirty="0" smtClean="0"/>
              <a:t>- Streptococci, staphylococci, and </a:t>
            </a:r>
            <a:r>
              <a:rPr lang="en-US" sz="1800" dirty="0" err="1" smtClean="0"/>
              <a:t>pneumococci</a:t>
            </a:r>
            <a:r>
              <a:rPr lang="en-US" sz="1800" dirty="0" smtClean="0"/>
              <a:t> are inhibited by </a:t>
            </a:r>
            <a:r>
              <a:rPr lang="en-US" sz="1800" dirty="0" err="1" smtClean="0"/>
              <a:t>clindamycin</a:t>
            </a:r>
            <a:r>
              <a:rPr lang="en-US" sz="1800" dirty="0" smtClean="0"/>
              <a:t>.</a:t>
            </a:r>
            <a:br>
              <a:rPr lang="en-US" sz="1800" dirty="0" smtClean="0"/>
            </a:br>
            <a:r>
              <a:rPr lang="en-US" sz="1800" dirty="0" smtClean="0"/>
              <a:t>-Gram-negative aerobic species are intrinsically resistant because of poor permeability of the outer membrane.</a:t>
            </a:r>
            <a:br>
              <a:rPr lang="en-US" sz="1800" dirty="0" smtClean="0"/>
            </a:br>
            <a:r>
              <a:rPr lang="en-US" sz="1800" dirty="0" smtClean="0"/>
              <a:t>-</a:t>
            </a:r>
            <a:r>
              <a:rPr lang="en-US" sz="1800" dirty="0" err="1" smtClean="0"/>
              <a:t>Enterococci</a:t>
            </a:r>
            <a:r>
              <a:rPr lang="en-US" sz="1800" dirty="0" smtClean="0"/>
              <a:t> and gram negative  aerobic organisms are resistant.</a:t>
            </a:r>
            <a:br>
              <a:rPr lang="en-US" sz="1800" dirty="0" smtClean="0"/>
            </a:br>
            <a:r>
              <a:rPr lang="en-US" sz="1800" i="1" dirty="0" smtClean="0"/>
              <a:t>- </a:t>
            </a:r>
            <a:r>
              <a:rPr lang="en-US" sz="1800" i="1" dirty="0" err="1" smtClean="0"/>
              <a:t>Bacteroides</a:t>
            </a:r>
            <a:r>
              <a:rPr lang="en-US" sz="1800" i="1" dirty="0" smtClean="0"/>
              <a:t> </a:t>
            </a:r>
            <a:r>
              <a:rPr lang="en-US" sz="1800" dirty="0" smtClean="0"/>
              <a:t>sp and other anaerobes are susceptible.</a:t>
            </a:r>
            <a:br>
              <a:rPr lang="en-US" sz="1800" dirty="0" smtClean="0"/>
            </a:br>
            <a:r>
              <a:rPr lang="en-US" sz="1800" dirty="0" smtClean="0"/>
              <a:t> </a:t>
            </a:r>
            <a:br>
              <a:rPr lang="en-US" sz="1800" dirty="0" smtClean="0"/>
            </a:br>
            <a:r>
              <a:rPr lang="en-US" sz="1800" dirty="0" smtClean="0"/>
              <a:t>Resistance to </a:t>
            </a:r>
            <a:r>
              <a:rPr lang="en-US" sz="1800" dirty="0" err="1" smtClean="0"/>
              <a:t>clindamycin</a:t>
            </a:r>
            <a:r>
              <a:rPr lang="en-US" sz="1800" dirty="0" smtClean="0"/>
              <a:t>, which </a:t>
            </a:r>
            <a:r>
              <a:rPr lang="en-US" sz="1800" dirty="0" err="1" smtClean="0"/>
              <a:t>onfers</a:t>
            </a:r>
            <a:r>
              <a:rPr lang="en-US" sz="1800" dirty="0" smtClean="0"/>
              <a:t> cross resistance to </a:t>
            </a:r>
            <a:r>
              <a:rPr lang="en-US" sz="1800" dirty="0" err="1" smtClean="0"/>
              <a:t>macrolides</a:t>
            </a:r>
            <a:r>
              <a:rPr lang="en-US" sz="1800" dirty="0" smtClean="0"/>
              <a:t> , is due to:</a:t>
            </a:r>
            <a:br>
              <a:rPr lang="en-US" sz="1800" dirty="0" smtClean="0"/>
            </a:br>
            <a:r>
              <a:rPr lang="en-US" sz="1800" dirty="0" smtClean="0"/>
              <a:t>(1) mutation of the ribosomal receptor site; </a:t>
            </a:r>
            <a:br>
              <a:rPr lang="en-US" sz="1800" dirty="0" smtClean="0"/>
            </a:br>
            <a:r>
              <a:rPr lang="en-US" sz="1800" dirty="0" smtClean="0"/>
              <a:t>(2) modification of the receptor by a constitutively expressed </a:t>
            </a:r>
            <a:r>
              <a:rPr lang="en-US" sz="1800" dirty="0" err="1" smtClean="0"/>
              <a:t>methylase</a:t>
            </a:r>
            <a:r>
              <a:rPr lang="en-US" sz="1800" dirty="0" smtClean="0"/>
              <a:t> </a:t>
            </a:r>
            <a:br>
              <a:rPr lang="en-US" sz="1800" dirty="0" smtClean="0"/>
            </a:br>
            <a:r>
              <a:rPr lang="en-US" sz="1800" dirty="0" smtClean="0"/>
              <a:t>(3) enzymatic inactivation of </a:t>
            </a:r>
            <a:r>
              <a:rPr lang="en-US" sz="1800" dirty="0" err="1" smtClean="0"/>
              <a:t>clindamycin</a:t>
            </a:r>
            <a:r>
              <a:rPr lang="en-US" sz="1800" dirty="0" smtClean="0"/>
              <a:t>. </a:t>
            </a:r>
            <a:br>
              <a:rPr lang="en-US" sz="1800" dirty="0" smtClean="0"/>
            </a:br>
            <a:endParaRPr lang="ar-IQ"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2000" b="1" dirty="0" smtClean="0"/>
              <a:t>Pharmacokinetics</a:t>
            </a:r>
            <a:r>
              <a:rPr lang="en-US" sz="2000" dirty="0" smtClean="0"/>
              <a:t/>
            </a:r>
            <a:br>
              <a:rPr lang="en-US" sz="2000" dirty="0" smtClean="0"/>
            </a:br>
            <a:r>
              <a:rPr lang="en-US" sz="2000" dirty="0" smtClean="0"/>
              <a:t>Absorbed orally, oral dosages of </a:t>
            </a:r>
            <a:r>
              <a:rPr lang="en-US" sz="2000" dirty="0" err="1" smtClean="0"/>
              <a:t>clindamycin</a:t>
            </a:r>
            <a:r>
              <a:rPr lang="en-US" sz="2000" dirty="0" smtClean="0"/>
              <a:t>, 0.15–0.3 g every 8 hours (10–20 mg/</a:t>
            </a:r>
            <a:br>
              <a:rPr lang="en-US" sz="2000" dirty="0" smtClean="0"/>
            </a:br>
            <a:r>
              <a:rPr lang="en-US" sz="2000" dirty="0" smtClean="0"/>
              <a:t>kg/d for children), yield serum levels of 2–3 mcg/</a:t>
            </a:r>
            <a:r>
              <a:rPr lang="en-US" sz="2000" dirty="0" err="1" smtClean="0"/>
              <a:t>mL.</a:t>
            </a:r>
            <a:r>
              <a:rPr lang="en-US" sz="2000" dirty="0" smtClean="0"/>
              <a:t> </a:t>
            </a:r>
            <a:br>
              <a:rPr lang="en-US" sz="2000" dirty="0" smtClean="0"/>
            </a:br>
            <a:r>
              <a:rPr lang="en-US" sz="2000" dirty="0" smtClean="0"/>
              <a:t>When administered intravenously, 600 mg of </a:t>
            </a:r>
            <a:r>
              <a:rPr lang="en-US" sz="2000" dirty="0" err="1" smtClean="0"/>
              <a:t>clindamycin</a:t>
            </a:r>
            <a:r>
              <a:rPr lang="en-US" sz="2000" dirty="0" smtClean="0"/>
              <a:t> every 8 hours </a:t>
            </a:r>
            <a:br>
              <a:rPr lang="en-US" sz="2000" dirty="0" smtClean="0"/>
            </a:br>
            <a:r>
              <a:rPr lang="en-US" sz="2000" dirty="0" smtClean="0"/>
              <a:t>gives levels of 5–15 mcg/</a:t>
            </a:r>
            <a:r>
              <a:rPr lang="en-US" sz="2000" dirty="0" err="1" smtClean="0"/>
              <a:t>mL.</a:t>
            </a:r>
            <a:r>
              <a:rPr lang="en-US" sz="2000" dirty="0" smtClean="0"/>
              <a:t> </a:t>
            </a:r>
            <a:br>
              <a:rPr lang="en-US" sz="2000" dirty="0" smtClean="0"/>
            </a:br>
            <a:r>
              <a:rPr lang="en-US" sz="2000" dirty="0" smtClean="0"/>
              <a:t>The drug is about 90% protein bound.</a:t>
            </a:r>
            <a:br>
              <a:rPr lang="en-US" sz="2000" dirty="0" smtClean="0"/>
            </a:br>
            <a:r>
              <a:rPr lang="en-US" sz="2000" dirty="0" err="1" smtClean="0"/>
              <a:t>Clindamycin</a:t>
            </a:r>
            <a:r>
              <a:rPr lang="en-US" sz="2000" dirty="0" smtClean="0"/>
              <a:t> penetrates well into most tissues, with brain and cerebrospinal fluid being important exceptions. It penetrates well into abscesses and is actively taken up and concentrated by </a:t>
            </a:r>
            <a:r>
              <a:rPr lang="en-US" sz="2000" dirty="0" err="1" smtClean="0"/>
              <a:t>phagocytic</a:t>
            </a:r>
            <a:r>
              <a:rPr lang="en-US" sz="2000" dirty="0" smtClean="0"/>
              <a:t> cells. </a:t>
            </a:r>
            <a:br>
              <a:rPr lang="en-US" sz="2000" dirty="0" smtClean="0"/>
            </a:br>
            <a:r>
              <a:rPr lang="en-US" sz="2000" dirty="0" err="1" smtClean="0"/>
              <a:t>Clindamycin</a:t>
            </a:r>
            <a:r>
              <a:rPr lang="en-US" sz="2000" dirty="0" smtClean="0"/>
              <a:t> is metabolized by the liver, and both active drug and active metabolites are excreted in bile and urine. </a:t>
            </a:r>
            <a:br>
              <a:rPr lang="en-US" sz="2000" dirty="0" smtClean="0"/>
            </a:br>
            <a:r>
              <a:rPr lang="en-US" sz="2000" dirty="0" smtClean="0"/>
              <a:t>The half-life is about 2.5 hours in normal individuals, increasing to 6 hours in patients with </a:t>
            </a:r>
            <a:r>
              <a:rPr lang="en-US" sz="2000" dirty="0" err="1" smtClean="0"/>
              <a:t>anuria</a:t>
            </a:r>
            <a:r>
              <a:rPr lang="en-US" sz="2000" dirty="0" smtClean="0"/>
              <a:t>. No dosage adjustment is required for renal failure.</a:t>
            </a:r>
            <a:br>
              <a:rPr lang="en-US" sz="2000" dirty="0" smtClean="0"/>
            </a:br>
            <a:endParaRPr lang="ar-IQ"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l" rtl="0"/>
            <a:r>
              <a:rPr lang="en-US" sz="1800" b="1" dirty="0" smtClean="0"/>
              <a:t>Clinical Uses</a:t>
            </a:r>
            <a:r>
              <a:rPr lang="en-US" sz="1800" dirty="0" smtClean="0"/>
              <a:t/>
            </a:r>
            <a:br>
              <a:rPr lang="en-US" sz="1800" dirty="0" smtClean="0"/>
            </a:br>
            <a:r>
              <a:rPr lang="en-US" sz="1800" dirty="0" err="1" smtClean="0"/>
              <a:t>Clindamycin</a:t>
            </a:r>
            <a:r>
              <a:rPr lang="en-US" sz="1800" dirty="0" smtClean="0"/>
              <a:t> is indicated for the treatment of </a:t>
            </a:r>
            <a:br>
              <a:rPr lang="en-US" sz="1800" dirty="0" smtClean="0"/>
            </a:br>
            <a:r>
              <a:rPr lang="en-US" sz="1800" dirty="0" smtClean="0"/>
              <a:t>Skin and soft-tissue infections caused by streptococci and staphylococci. </a:t>
            </a:r>
            <a:br>
              <a:rPr lang="en-US" sz="1800" dirty="0" smtClean="0"/>
            </a:br>
            <a:r>
              <a:rPr lang="en-US" sz="1800" dirty="0" smtClean="0"/>
              <a:t>It is often active against community-acquired strains of </a:t>
            </a:r>
            <a:r>
              <a:rPr lang="en-US" sz="1800" dirty="0" err="1" smtClean="0"/>
              <a:t>methicillin</a:t>
            </a:r>
            <a:r>
              <a:rPr lang="en-US" sz="1800" dirty="0" smtClean="0"/>
              <a:t>-resistant</a:t>
            </a:r>
            <a:br>
              <a:rPr lang="en-US" sz="1800" dirty="0" smtClean="0"/>
            </a:br>
            <a:r>
              <a:rPr lang="en-US" sz="1800" i="1" dirty="0" smtClean="0"/>
              <a:t>S </a:t>
            </a:r>
            <a:r>
              <a:rPr lang="en-US" sz="1800" i="1" dirty="0" err="1" smtClean="0"/>
              <a:t>aureus</a:t>
            </a:r>
            <a:r>
              <a:rPr lang="en-US" sz="1800" i="1" dirty="0" smtClean="0"/>
              <a:t> </a:t>
            </a:r>
            <a:r>
              <a:rPr lang="en-US" sz="1800" dirty="0" smtClean="0"/>
              <a:t>, an increasingly common cause of skin and soft tissue infections. </a:t>
            </a:r>
            <a:r>
              <a:rPr lang="en-US" sz="1800" dirty="0" err="1" smtClean="0"/>
              <a:t>Clindamycin</a:t>
            </a:r>
            <a:r>
              <a:rPr lang="en-US" sz="1800" dirty="0" smtClean="0"/>
              <a:t> is also indicated for treatment of anaerobic infections caused by </a:t>
            </a:r>
            <a:r>
              <a:rPr lang="en-US" sz="1800" i="1" dirty="0" err="1" smtClean="0"/>
              <a:t>Bacteroides</a:t>
            </a:r>
            <a:r>
              <a:rPr lang="en-US" sz="1800" i="1" dirty="0" smtClean="0"/>
              <a:t> </a:t>
            </a:r>
            <a:r>
              <a:rPr lang="en-US" sz="1800" dirty="0" smtClean="0"/>
              <a:t>sp and other anaerobes that often participate in mixed infections. </a:t>
            </a:r>
            <a:r>
              <a:rPr lang="en-US" sz="1800" dirty="0" err="1" smtClean="0"/>
              <a:t>Clindamycin</a:t>
            </a:r>
            <a:r>
              <a:rPr lang="en-US" sz="1800" dirty="0" smtClean="0"/>
              <a:t>, sometimes in combination with an </a:t>
            </a:r>
            <a:r>
              <a:rPr lang="en-US" sz="1800" dirty="0" err="1" smtClean="0"/>
              <a:t>aminoglycoside</a:t>
            </a:r>
            <a:r>
              <a:rPr lang="en-US" sz="1800" dirty="0" smtClean="0"/>
              <a:t> or cephalosporin, is used to treat penetrating wounds of the abdomen and the gut; infections originating</a:t>
            </a:r>
            <a:br>
              <a:rPr lang="en-US" sz="1800" dirty="0" smtClean="0"/>
            </a:br>
            <a:r>
              <a:rPr lang="en-US" sz="1800" dirty="0" smtClean="0"/>
              <a:t>in the female genital tract, </a:t>
            </a:r>
            <a:r>
              <a:rPr lang="en-US" sz="1800" dirty="0" err="1" smtClean="0"/>
              <a:t>eg</a:t>
            </a:r>
            <a:r>
              <a:rPr lang="en-US" sz="1800" dirty="0" smtClean="0"/>
              <a:t>, septic abortion, pelvic abscesses, or pelvic inflammatory disease; and lung abscesses.</a:t>
            </a:r>
            <a:br>
              <a:rPr lang="en-US" sz="1800" dirty="0" smtClean="0"/>
            </a:br>
            <a:r>
              <a:rPr lang="en-US" sz="1800" dirty="0" err="1" smtClean="0"/>
              <a:t>Clindamycin</a:t>
            </a:r>
            <a:r>
              <a:rPr lang="en-US" sz="1800" dirty="0" smtClean="0"/>
              <a:t> is now recommended rather than erythromycin for prophylaxis of </a:t>
            </a:r>
            <a:r>
              <a:rPr lang="en-US" sz="1800" dirty="0" err="1" smtClean="0"/>
              <a:t>endocarditis</a:t>
            </a:r>
            <a:r>
              <a:rPr lang="en-US" sz="1800" dirty="0" smtClean="0"/>
              <a:t> in patients with </a:t>
            </a:r>
            <a:r>
              <a:rPr lang="en-US" sz="1800" dirty="0" err="1" smtClean="0"/>
              <a:t>valvular</a:t>
            </a:r>
            <a:r>
              <a:rPr lang="en-US" sz="1800" dirty="0" smtClean="0"/>
              <a:t> heart disease who are undergoing certain dental procedures. </a:t>
            </a:r>
            <a:br>
              <a:rPr lang="en-US" sz="1800" dirty="0" smtClean="0"/>
            </a:br>
            <a:r>
              <a:rPr lang="en-US" sz="1800" dirty="0" err="1" smtClean="0"/>
              <a:t>Clindamycin</a:t>
            </a:r>
            <a:r>
              <a:rPr lang="en-US" sz="1800" dirty="0" smtClean="0"/>
              <a:t> plus </a:t>
            </a:r>
            <a:r>
              <a:rPr lang="en-US" sz="1800" dirty="0" err="1" smtClean="0"/>
              <a:t>primaquine</a:t>
            </a:r>
            <a:r>
              <a:rPr lang="en-US" sz="1800" dirty="0" smtClean="0"/>
              <a:t> is an effective alternative to </a:t>
            </a:r>
            <a:r>
              <a:rPr lang="en-US" sz="1800" dirty="0" err="1" smtClean="0"/>
              <a:t>trimethoprim-sulfamethoxazole</a:t>
            </a:r>
            <a:r>
              <a:rPr lang="en-US" sz="1800" dirty="0" smtClean="0"/>
              <a:t> for moderate to moderately severe </a:t>
            </a:r>
            <a:r>
              <a:rPr lang="en-US" sz="1800" i="1" dirty="0" err="1" smtClean="0"/>
              <a:t>Pneumocystis</a:t>
            </a:r>
            <a:r>
              <a:rPr lang="en-US" sz="1800" i="1" dirty="0" smtClean="0"/>
              <a:t> </a:t>
            </a:r>
            <a:r>
              <a:rPr lang="en-US" sz="1800" i="1" dirty="0" err="1" smtClean="0"/>
              <a:t>jiroveci</a:t>
            </a:r>
            <a:r>
              <a:rPr lang="en-US" sz="1800" i="1" dirty="0" smtClean="0"/>
              <a:t> </a:t>
            </a:r>
            <a:r>
              <a:rPr lang="en-US" sz="1800" dirty="0" smtClean="0"/>
              <a:t>pneumonia in AIDS patients. It is also used in combination with </a:t>
            </a:r>
            <a:r>
              <a:rPr lang="en-US" sz="1800" dirty="0" err="1" smtClean="0"/>
              <a:t>pyrimethamine</a:t>
            </a:r>
            <a:r>
              <a:rPr lang="en-US" sz="1800" dirty="0" smtClean="0"/>
              <a:t> for</a:t>
            </a:r>
            <a:br>
              <a:rPr lang="en-US" sz="1800" dirty="0" smtClean="0"/>
            </a:br>
            <a:r>
              <a:rPr lang="en-US" sz="1800" dirty="0" smtClean="0"/>
              <a:t>AIDS-related toxoplasmosis of the brain.</a:t>
            </a:r>
            <a:br>
              <a:rPr lang="en-US" sz="1800" dirty="0" smtClean="0"/>
            </a:br>
            <a:r>
              <a:rPr lang="en-US" sz="1800" b="1" dirty="0" smtClean="0"/>
              <a:t>Adverse Effects</a:t>
            </a:r>
            <a:r>
              <a:rPr lang="en-US" sz="1800" dirty="0" smtClean="0"/>
              <a:t/>
            </a:r>
            <a:br>
              <a:rPr lang="en-US" sz="1800" dirty="0" smtClean="0"/>
            </a:br>
            <a:r>
              <a:rPr lang="en-US" sz="1800" dirty="0" smtClean="0"/>
              <a:t>Common adverse effects are diarrhea, nausea, and skin rashes. Impaired liver function (with or without jaundice) and </a:t>
            </a:r>
            <a:r>
              <a:rPr lang="en-US" sz="1800" dirty="0" err="1" smtClean="0"/>
              <a:t>neutropenia</a:t>
            </a:r>
            <a:r>
              <a:rPr lang="en-US" sz="1800" dirty="0" smtClean="0"/>
              <a:t> sometimes occur. Administration of </a:t>
            </a:r>
            <a:r>
              <a:rPr lang="en-US" sz="1800" dirty="0" err="1" smtClean="0"/>
              <a:t>clindamycin</a:t>
            </a:r>
            <a:r>
              <a:rPr lang="en-US" sz="1800" dirty="0" smtClean="0"/>
              <a:t> is a risk factor for diarrhea and colitis due to </a:t>
            </a:r>
            <a:r>
              <a:rPr lang="en-US" sz="1800" i="1" dirty="0" smtClean="0"/>
              <a:t>C </a:t>
            </a:r>
            <a:r>
              <a:rPr lang="en-US" sz="1800" i="1" dirty="0" err="1" smtClean="0"/>
              <a:t>difficile</a:t>
            </a:r>
            <a:r>
              <a:rPr lang="en-US" sz="1800" i="1" dirty="0" smtClean="0"/>
              <a:t> </a:t>
            </a:r>
            <a:r>
              <a:rPr lang="en-US" sz="1800" dirty="0" smtClean="0"/>
              <a:t>.</a:t>
            </a:r>
            <a:br>
              <a:rPr lang="en-US" sz="1800" dirty="0" smtClean="0"/>
            </a:br>
            <a:endParaRPr lang="ar-IQ"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6480720"/>
          </a:xfrm>
        </p:spPr>
        <p:txBody>
          <a:bodyPr>
            <a:noAutofit/>
          </a:bodyPr>
          <a:lstStyle/>
          <a:p>
            <a:pPr algn="l" rtl="0"/>
            <a:r>
              <a:rPr lang="en-US" sz="1800" b="1" dirty="0"/>
              <a:t>Pharmacokinetics</a:t>
            </a:r>
            <a:r>
              <a:rPr lang="en-US" sz="1800" dirty="0"/>
              <a:t/>
            </a:r>
            <a:br>
              <a:rPr lang="en-US" sz="1800" dirty="0"/>
            </a:br>
            <a:r>
              <a:rPr lang="en-US" sz="1800" dirty="0"/>
              <a:t>After oral administration, crystalline chloramphenicol is rapidly and completely absorbed. </a:t>
            </a:r>
            <a:br>
              <a:rPr lang="en-US" sz="1800" dirty="0"/>
            </a:br>
            <a:r>
              <a:rPr lang="en-US" sz="1800" dirty="0"/>
              <a:t>Chloramphenicol </a:t>
            </a:r>
            <a:r>
              <a:rPr lang="en-US" sz="1800" dirty="0" err="1"/>
              <a:t>palmitate</a:t>
            </a:r>
            <a:r>
              <a:rPr lang="en-US" sz="1800" dirty="0"/>
              <a:t> is a pro drug that is hydrolyzed in the intestine to yield free chloramphenicol.</a:t>
            </a:r>
            <a:br>
              <a:rPr lang="en-US" sz="1800" dirty="0"/>
            </a:br>
            <a:r>
              <a:rPr lang="en-US" sz="1800" dirty="0"/>
              <a:t>The parenteral formulation is a pro drug, chloramphenicol succinate, which hydrolyzes to yield free chloramphenicol, giving blood levels somewhat lower than those achieved with orally administered drug. </a:t>
            </a:r>
            <a:br>
              <a:rPr lang="en-US" sz="1800" dirty="0"/>
            </a:br>
            <a:r>
              <a:rPr lang="en-US" sz="1800" dirty="0"/>
              <a:t>Chloramphenicol is widely distributed to virtually all tissues and body fluids, including the central nervous system and cerebrospinal fluid, such that the concentration of chloramphenicol in brain tissue may be equal to that in serum. </a:t>
            </a:r>
            <a:br>
              <a:rPr lang="en-US" sz="1800" dirty="0"/>
            </a:br>
            <a:r>
              <a:rPr lang="en-US" sz="1800" dirty="0"/>
              <a:t>The drug penetrates cell membranes readily.</a:t>
            </a:r>
            <a:br>
              <a:rPr lang="en-US" sz="1800" dirty="0"/>
            </a:br>
            <a:r>
              <a:rPr lang="en-US" sz="1800" dirty="0"/>
              <a:t>Most of the drug is inactivated either by conjugation with </a:t>
            </a:r>
            <a:r>
              <a:rPr lang="en-US" sz="1800" dirty="0" err="1"/>
              <a:t>glucuronic</a:t>
            </a:r>
            <a:r>
              <a:rPr lang="en-US" sz="1800" dirty="0"/>
              <a:t> acid (principally in the liver) or by reduction to inactive aryl amines. Active chloramphenicol (about 10% of the total dose administered) and its inactive degradation products (about 90% of the total) are eliminated in the urine. </a:t>
            </a:r>
            <a:br>
              <a:rPr lang="en-US" sz="1800" dirty="0"/>
            </a:br>
            <a:r>
              <a:rPr lang="en-US" sz="1800" dirty="0"/>
              <a:t>A small amount of active drug is excreted into bile and feces. </a:t>
            </a:r>
            <a:br>
              <a:rPr lang="en-US" sz="1800" dirty="0"/>
            </a:br>
            <a:r>
              <a:rPr lang="en-US" sz="1800" dirty="0"/>
              <a:t>The systemic dosage of chloramphenicol need not be altered in renal insufficiency, but it must be reduced markedly in hepatic failure. Newborns less than a week old and premature infants also clear chloramphenicol less well, and the dosage should be reduced to 25 mg/kg/d.</a:t>
            </a:r>
            <a:br>
              <a:rPr lang="en-US" sz="1800" dirty="0"/>
            </a:br>
            <a:endParaRPr lang="ar-IQ" sz="1800" dirty="0"/>
          </a:p>
        </p:txBody>
      </p:sp>
    </p:spTree>
    <p:extLst>
      <p:ext uri="{BB962C8B-B14F-4D97-AF65-F5344CB8AC3E}">
        <p14:creationId xmlns:p14="http://schemas.microsoft.com/office/powerpoint/2010/main" xmlns="" val="399112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6552728"/>
          </a:xfrm>
        </p:spPr>
        <p:txBody>
          <a:bodyPr>
            <a:noAutofit/>
          </a:bodyPr>
          <a:lstStyle/>
          <a:p>
            <a:pPr algn="l" rtl="0"/>
            <a:r>
              <a:rPr lang="en-US" sz="2800" b="1" dirty="0"/>
              <a:t>Clinical Uses</a:t>
            </a:r>
            <a:r>
              <a:rPr lang="en-US" sz="2800" dirty="0"/>
              <a:t/>
            </a:r>
            <a:br>
              <a:rPr lang="en-US" sz="2800" dirty="0"/>
            </a:br>
            <a:r>
              <a:rPr lang="en-US" sz="2800" dirty="0"/>
              <a:t>Because of potential toxicity, bacterial resistance, and the availability of many other effective alternatives, chloramphenicol is rarely used now. It may be considered for treatment of serious </a:t>
            </a:r>
            <a:r>
              <a:rPr lang="en-US" sz="2800" dirty="0" err="1"/>
              <a:t>rickettsial</a:t>
            </a:r>
            <a:r>
              <a:rPr lang="en-US" sz="2800" dirty="0"/>
              <a:t> infections such as typhus and Rocky Mountain spotted fever. It is an alternative to a β-lactam antibiotic for treatment of bacterial meningitis occurring in patients who have major hypersensitivity reactions to penicillin. </a:t>
            </a:r>
            <a:br>
              <a:rPr lang="en-US" sz="2800" dirty="0"/>
            </a:br>
            <a:r>
              <a:rPr lang="en-US" sz="2800" dirty="0"/>
              <a:t>The dosage is 50–100 mg/kg/d in four divided doses.</a:t>
            </a:r>
            <a:br>
              <a:rPr lang="en-US" sz="2800" dirty="0"/>
            </a:br>
            <a:r>
              <a:rPr lang="en-US" sz="2800" dirty="0"/>
              <a:t>Chloramphenicol is used topically in the treatment of eye infections because of its broad spectrum and its penetration of ocular tissues and the aqueous humor. It is ineffective for chlamydial infections.</a:t>
            </a:r>
            <a:r>
              <a:rPr lang="en-US" sz="1800" dirty="0"/>
              <a:t/>
            </a:r>
            <a:br>
              <a:rPr lang="en-US" sz="1800" dirty="0"/>
            </a:br>
            <a:endParaRPr lang="en-US" sz="1800" dirty="0"/>
          </a:p>
        </p:txBody>
      </p:sp>
    </p:spTree>
    <p:extLst>
      <p:ext uri="{BB962C8B-B14F-4D97-AF65-F5344CB8AC3E}">
        <p14:creationId xmlns:p14="http://schemas.microsoft.com/office/powerpoint/2010/main" xmlns="" val="386017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741368"/>
          </a:xfrm>
        </p:spPr>
        <p:txBody>
          <a:bodyPr>
            <a:noAutofit/>
          </a:bodyPr>
          <a:lstStyle/>
          <a:p>
            <a:pPr algn="l"/>
            <a:r>
              <a:rPr lang="en-US" sz="2000" b="1" dirty="0"/>
              <a:t>Adverse Reactions</a:t>
            </a:r>
            <a:r>
              <a:rPr lang="en-US" sz="2000" dirty="0"/>
              <a:t/>
            </a:r>
            <a:br>
              <a:rPr lang="en-US" sz="2000" dirty="0"/>
            </a:br>
            <a:r>
              <a:rPr lang="en-US" sz="2000" dirty="0"/>
              <a:t>Adults occasionally develop gastrointestinal disturbances, including nausea, vomiting, and diarrhea. This is rare in children. </a:t>
            </a:r>
            <a:br>
              <a:rPr lang="en-US" sz="2000" dirty="0"/>
            </a:br>
            <a:r>
              <a:rPr lang="en-US" sz="2000" dirty="0"/>
              <a:t>Oral or vaginal candidiasis may occur as a result of alteration of normal microbial flora.</a:t>
            </a:r>
            <a:br>
              <a:rPr lang="en-US" sz="2000" dirty="0"/>
            </a:br>
            <a:r>
              <a:rPr lang="en-US" sz="2000" dirty="0"/>
              <a:t>Chloramphenicol  causes  immune suppression and  aplastic anemia, a rare consequence (1 in 24,000 to 40,000 courses of therapy).</a:t>
            </a:r>
            <a:br>
              <a:rPr lang="en-US" sz="2000" dirty="0"/>
            </a:br>
            <a:r>
              <a:rPr lang="en-US" sz="2000" dirty="0"/>
              <a:t>Chloramphenicol administration by any route, </a:t>
            </a:r>
            <a:r>
              <a:rPr lang="en-US" sz="2000" dirty="0" err="1"/>
              <a:t>rarly</a:t>
            </a:r>
            <a:r>
              <a:rPr lang="en-US" sz="2000" dirty="0"/>
              <a:t> caused idiosyncratic reaction unrelated to dose, although it occurs more frequently with prolonged use. It tends to be irreversible and can be fatal.</a:t>
            </a:r>
            <a:br>
              <a:rPr lang="en-US" sz="2000" dirty="0"/>
            </a:br>
            <a:r>
              <a:rPr lang="en-US" sz="2000" dirty="0"/>
              <a:t>Newborn infants lack an effective </a:t>
            </a:r>
            <a:r>
              <a:rPr lang="en-US" sz="2000" dirty="0" err="1"/>
              <a:t>glucuronic</a:t>
            </a:r>
            <a:r>
              <a:rPr lang="en-US" sz="2000" dirty="0"/>
              <a:t> acid conjugation mechanism for the degradation and detoxification of chloramphenicol. Consequently, when infants are given dosages above 50 mg/kg/d, the drug may accumulate, resulting in the </a:t>
            </a:r>
            <a:r>
              <a:rPr lang="en-US" sz="2000" b="1" dirty="0"/>
              <a:t>gray baby syndrome , </a:t>
            </a:r>
            <a:r>
              <a:rPr lang="en-US" sz="2000" dirty="0"/>
              <a:t>with vomiting, flaccidity, hypothermia, gray color, shock,</a:t>
            </a:r>
            <a:br>
              <a:rPr lang="en-US" sz="2000" dirty="0"/>
            </a:br>
            <a:r>
              <a:rPr lang="en-US" sz="2000" dirty="0"/>
              <a:t>and vascular collapse. To avoid this toxic effect, chloramphenicol should be used with caution in infants and the dosage limited to 50 mg/kg/d (or less during the first week of life) in full-term infants  more than 1 week old and 25 mg/kg/d in premature infants.</a:t>
            </a:r>
            <a:endParaRPr lang="ar-IQ" sz="2000" dirty="0"/>
          </a:p>
        </p:txBody>
      </p:sp>
    </p:spTree>
    <p:extLst>
      <p:ext uri="{BB962C8B-B14F-4D97-AF65-F5344CB8AC3E}">
        <p14:creationId xmlns:p14="http://schemas.microsoft.com/office/powerpoint/2010/main" xmlns="" val="3289128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772400" cy="1470025"/>
          </a:xfrm>
        </p:spPr>
        <p:txBody>
          <a:bodyPr/>
          <a:lstStyle/>
          <a:p>
            <a:r>
              <a:rPr lang="en-US" b="1" dirty="0" err="1" smtClean="0">
                <a:solidFill>
                  <a:srgbClr val="FF0000"/>
                </a:solidFill>
              </a:rPr>
              <a:t>Tetracyclines</a:t>
            </a:r>
            <a:endParaRPr lang="ar-SA" dirty="0">
              <a:solidFill>
                <a:srgbClr val="FF0000"/>
              </a:solidFill>
            </a:endParaRPr>
          </a:p>
        </p:txBody>
      </p:sp>
      <p:sp>
        <p:nvSpPr>
          <p:cNvPr id="3" name="Subtitle 2"/>
          <p:cNvSpPr>
            <a:spLocks noGrp="1"/>
          </p:cNvSpPr>
          <p:nvPr>
            <p:ph type="subTitle" idx="1"/>
          </p:nvPr>
        </p:nvSpPr>
        <p:spPr>
          <a:xfrm>
            <a:off x="323528" y="1772816"/>
            <a:ext cx="8820472" cy="5085184"/>
          </a:xfrm>
        </p:spPr>
        <p:txBody>
          <a:bodyPr/>
          <a:lstStyle/>
          <a:p>
            <a:pPr algn="l" rtl="0"/>
            <a:r>
              <a:rPr lang="en-US" dirty="0" smtClean="0">
                <a:solidFill>
                  <a:schemeClr val="tx1"/>
                </a:solidFill>
              </a:rPr>
              <a:t>All </a:t>
            </a:r>
            <a:r>
              <a:rPr lang="en-US" dirty="0" err="1" smtClean="0">
                <a:solidFill>
                  <a:schemeClr val="tx1"/>
                </a:solidFill>
              </a:rPr>
              <a:t>tetracyclines</a:t>
            </a:r>
            <a:r>
              <a:rPr lang="en-US" dirty="0" smtClean="0">
                <a:solidFill>
                  <a:schemeClr val="tx1"/>
                </a:solidFill>
              </a:rPr>
              <a:t> have the basic structure: </a:t>
            </a:r>
            <a:r>
              <a:rPr lang="en-US" dirty="0" err="1" smtClean="0">
                <a:solidFill>
                  <a:schemeClr val="tx1"/>
                </a:solidFill>
              </a:rPr>
              <a:t>tetracyclic</a:t>
            </a:r>
            <a:r>
              <a:rPr lang="en-US" dirty="0" smtClean="0">
                <a:solidFill>
                  <a:schemeClr val="tx1"/>
                </a:solidFill>
              </a:rPr>
              <a:t> nucleus to  which a variety of functional groups are attached</a:t>
            </a:r>
          </a:p>
          <a:p>
            <a:pPr rtl="0"/>
            <a:r>
              <a:rPr lang="en-US" dirty="0" smtClean="0"/>
              <a:t> </a:t>
            </a:r>
          </a:p>
          <a:p>
            <a:pPr rtl="0"/>
            <a:r>
              <a:rPr lang="en-US" dirty="0" smtClean="0"/>
              <a:t> </a:t>
            </a:r>
          </a:p>
          <a:p>
            <a:endParaRPr lang="ar-SA" dirty="0"/>
          </a:p>
        </p:txBody>
      </p:sp>
      <p:pic>
        <p:nvPicPr>
          <p:cNvPr id="4" name="صورة 1" descr="http://textbookofbacteriology.net/tetracyclines.gif"/>
          <p:cNvPicPr/>
          <p:nvPr/>
        </p:nvPicPr>
        <p:blipFill>
          <a:blip r:embed="rId2" cstate="print"/>
          <a:srcRect/>
          <a:stretch>
            <a:fillRect/>
          </a:stretch>
        </p:blipFill>
        <p:spPr bwMode="auto">
          <a:xfrm>
            <a:off x="2627784" y="3933056"/>
            <a:ext cx="4176464" cy="223224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60648"/>
            <a:ext cx="8352928" cy="6192688"/>
          </a:xfrm>
        </p:spPr>
        <p:txBody>
          <a:bodyPr>
            <a:normAutofit fontScale="62500" lnSpcReduction="20000"/>
          </a:bodyPr>
          <a:lstStyle/>
          <a:p>
            <a:pPr algn="l" rtl="0"/>
            <a:r>
              <a:rPr lang="en-US" dirty="0" smtClean="0">
                <a:solidFill>
                  <a:schemeClr val="tx1"/>
                </a:solidFill>
              </a:rPr>
              <a:t>Free </a:t>
            </a:r>
            <a:r>
              <a:rPr lang="en-US" dirty="0" err="1" smtClean="0">
                <a:solidFill>
                  <a:schemeClr val="tx1"/>
                </a:solidFill>
              </a:rPr>
              <a:t>tetracyclines</a:t>
            </a:r>
            <a:r>
              <a:rPr lang="en-US" dirty="0" smtClean="0">
                <a:solidFill>
                  <a:schemeClr val="tx1"/>
                </a:solidFill>
              </a:rPr>
              <a:t> are crystalline </a:t>
            </a:r>
            <a:r>
              <a:rPr lang="en-US" dirty="0" err="1" smtClean="0">
                <a:solidFill>
                  <a:schemeClr val="tx1"/>
                </a:solidFill>
              </a:rPr>
              <a:t>amphoteric</a:t>
            </a:r>
            <a:r>
              <a:rPr lang="en-US" dirty="0" smtClean="0">
                <a:solidFill>
                  <a:schemeClr val="tx1"/>
                </a:solidFill>
              </a:rPr>
              <a:t> substances of low solubility. They are available as hydrochlorides, which are more soluble. Such solutions are acid and, with the exception of chlortetracycline, fairly stable. </a:t>
            </a:r>
            <a:r>
              <a:rPr lang="en-US" dirty="0" err="1" smtClean="0">
                <a:solidFill>
                  <a:schemeClr val="tx1"/>
                </a:solidFill>
              </a:rPr>
              <a:t>Tetracyclines</a:t>
            </a:r>
            <a:r>
              <a:rPr lang="en-US" dirty="0" smtClean="0">
                <a:solidFill>
                  <a:schemeClr val="tx1"/>
                </a:solidFill>
              </a:rPr>
              <a:t> </a:t>
            </a:r>
            <a:r>
              <a:rPr lang="en-US" dirty="0" err="1" smtClean="0">
                <a:solidFill>
                  <a:schemeClr val="tx1"/>
                </a:solidFill>
              </a:rPr>
              <a:t>chelate</a:t>
            </a:r>
            <a:r>
              <a:rPr lang="en-US" dirty="0" smtClean="0">
                <a:solidFill>
                  <a:schemeClr val="tx1"/>
                </a:solidFill>
              </a:rPr>
              <a:t> divalent metal ions, which can interfere with their absorption and activity. A newly approved tetracycline analog, </a:t>
            </a:r>
            <a:r>
              <a:rPr lang="en-US" dirty="0" err="1" smtClean="0">
                <a:solidFill>
                  <a:schemeClr val="tx1"/>
                </a:solidFill>
              </a:rPr>
              <a:t>tigecycline</a:t>
            </a:r>
            <a:r>
              <a:rPr lang="en-US" dirty="0" smtClean="0">
                <a:solidFill>
                  <a:schemeClr val="tx1"/>
                </a:solidFill>
              </a:rPr>
              <a:t>, is a </a:t>
            </a:r>
            <a:r>
              <a:rPr lang="en-US" dirty="0" err="1" smtClean="0">
                <a:solidFill>
                  <a:schemeClr val="tx1"/>
                </a:solidFill>
              </a:rPr>
              <a:t>glycylcycline</a:t>
            </a:r>
            <a:r>
              <a:rPr lang="en-US" dirty="0" smtClean="0">
                <a:solidFill>
                  <a:schemeClr val="tx1"/>
                </a:solidFill>
              </a:rPr>
              <a:t> and a </a:t>
            </a:r>
            <a:r>
              <a:rPr lang="en-US" dirty="0" err="1" smtClean="0">
                <a:solidFill>
                  <a:schemeClr val="tx1"/>
                </a:solidFill>
              </a:rPr>
              <a:t>semisynthetic</a:t>
            </a:r>
            <a:r>
              <a:rPr lang="en-US" dirty="0" smtClean="0">
                <a:solidFill>
                  <a:schemeClr val="tx1"/>
                </a:solidFill>
              </a:rPr>
              <a:t> derivative of </a:t>
            </a:r>
            <a:r>
              <a:rPr lang="en-US" dirty="0" err="1" smtClean="0">
                <a:solidFill>
                  <a:schemeClr val="tx1"/>
                </a:solidFill>
              </a:rPr>
              <a:t>minocycline</a:t>
            </a:r>
            <a:r>
              <a:rPr lang="en-US" dirty="0" smtClean="0">
                <a:solidFill>
                  <a:schemeClr val="tx1"/>
                </a:solidFill>
              </a:rPr>
              <a:t>.</a:t>
            </a:r>
          </a:p>
          <a:p>
            <a:pPr algn="l" rtl="0"/>
            <a:r>
              <a:rPr lang="en-US" b="1" dirty="0" smtClean="0">
                <a:solidFill>
                  <a:schemeClr val="tx1"/>
                </a:solidFill>
              </a:rPr>
              <a:t>Mechanism of Action &amp; Antimicrobial Activity:</a:t>
            </a:r>
            <a:endParaRPr lang="en-US" dirty="0" smtClean="0">
              <a:solidFill>
                <a:schemeClr val="tx1"/>
              </a:solidFill>
            </a:endParaRPr>
          </a:p>
          <a:p>
            <a:pPr algn="l" rtl="0"/>
            <a:r>
              <a:rPr lang="en-US" dirty="0" err="1" smtClean="0">
                <a:solidFill>
                  <a:schemeClr val="tx1"/>
                </a:solidFill>
              </a:rPr>
              <a:t>Tetracyclines</a:t>
            </a:r>
            <a:r>
              <a:rPr lang="en-US" dirty="0" smtClean="0">
                <a:solidFill>
                  <a:schemeClr val="tx1"/>
                </a:solidFill>
              </a:rPr>
              <a:t> are broad-spectrum </a:t>
            </a:r>
            <a:r>
              <a:rPr lang="en-US" dirty="0" err="1" smtClean="0">
                <a:solidFill>
                  <a:schemeClr val="tx1"/>
                </a:solidFill>
              </a:rPr>
              <a:t>bacteriostatic</a:t>
            </a:r>
            <a:r>
              <a:rPr lang="en-US" dirty="0" smtClean="0">
                <a:solidFill>
                  <a:schemeClr val="tx1"/>
                </a:solidFill>
              </a:rPr>
              <a:t> antibiotics that inhibit protein synthesis. </a:t>
            </a:r>
            <a:r>
              <a:rPr lang="en-US" dirty="0" err="1" smtClean="0">
                <a:solidFill>
                  <a:schemeClr val="tx1"/>
                </a:solidFill>
              </a:rPr>
              <a:t>Tetracyclines</a:t>
            </a:r>
            <a:r>
              <a:rPr lang="en-US" dirty="0" smtClean="0">
                <a:solidFill>
                  <a:schemeClr val="tx1"/>
                </a:solidFill>
              </a:rPr>
              <a:t> are active against many gram-positive and gram negative bacteria, including certain anaerobes, </a:t>
            </a:r>
            <a:r>
              <a:rPr lang="en-US" dirty="0" err="1" smtClean="0">
                <a:solidFill>
                  <a:schemeClr val="tx1"/>
                </a:solidFill>
              </a:rPr>
              <a:t>rickettsiae</a:t>
            </a:r>
            <a:r>
              <a:rPr lang="en-US" dirty="0" smtClean="0">
                <a:solidFill>
                  <a:schemeClr val="tx1"/>
                </a:solidFill>
              </a:rPr>
              <a:t>, </a:t>
            </a:r>
            <a:r>
              <a:rPr lang="en-US" dirty="0" err="1" smtClean="0">
                <a:solidFill>
                  <a:schemeClr val="tx1"/>
                </a:solidFill>
              </a:rPr>
              <a:t>chlamydiae</a:t>
            </a:r>
            <a:r>
              <a:rPr lang="en-US" dirty="0" smtClean="0">
                <a:solidFill>
                  <a:schemeClr val="tx1"/>
                </a:solidFill>
              </a:rPr>
              <a:t>, and </a:t>
            </a:r>
            <a:r>
              <a:rPr lang="en-US" dirty="0" err="1" smtClean="0">
                <a:solidFill>
                  <a:schemeClr val="tx1"/>
                </a:solidFill>
              </a:rPr>
              <a:t>mycoplasmas</a:t>
            </a:r>
            <a:r>
              <a:rPr lang="en-US" dirty="0" smtClean="0">
                <a:solidFill>
                  <a:schemeClr val="tx1"/>
                </a:solidFill>
              </a:rPr>
              <a:t>. The antibacterial activities of most </a:t>
            </a:r>
            <a:r>
              <a:rPr lang="en-US" dirty="0" err="1" smtClean="0">
                <a:solidFill>
                  <a:schemeClr val="tx1"/>
                </a:solidFill>
              </a:rPr>
              <a:t>tetracyclines</a:t>
            </a:r>
            <a:r>
              <a:rPr lang="en-US" dirty="0" smtClean="0">
                <a:solidFill>
                  <a:schemeClr val="tx1"/>
                </a:solidFill>
              </a:rPr>
              <a:t> are similar except that tetracycline-resistant strains may be susceptible to </a:t>
            </a:r>
            <a:r>
              <a:rPr lang="en-US" dirty="0" err="1" smtClean="0">
                <a:solidFill>
                  <a:schemeClr val="tx1"/>
                </a:solidFill>
              </a:rPr>
              <a:t>doxycycline</a:t>
            </a:r>
            <a:r>
              <a:rPr lang="en-US" dirty="0" smtClean="0">
                <a:solidFill>
                  <a:schemeClr val="tx1"/>
                </a:solidFill>
              </a:rPr>
              <a:t> and  </a:t>
            </a:r>
            <a:r>
              <a:rPr lang="en-US" dirty="0" err="1" smtClean="0">
                <a:solidFill>
                  <a:schemeClr val="tx1"/>
                </a:solidFill>
              </a:rPr>
              <a:t>minocycline</a:t>
            </a:r>
            <a:r>
              <a:rPr lang="en-US" dirty="0" smtClean="0">
                <a:solidFill>
                  <a:schemeClr val="tx1"/>
                </a:solidFill>
              </a:rPr>
              <a:t>.</a:t>
            </a:r>
          </a:p>
          <a:p>
            <a:pPr algn="l" rtl="0"/>
            <a:r>
              <a:rPr lang="en-US" dirty="0" smtClean="0">
                <a:solidFill>
                  <a:schemeClr val="tx1"/>
                </a:solidFill>
              </a:rPr>
              <a:t>Differences in clinical efficacy for susceptible organisms are minor and attributable largely to features of absorption, distribution, and excretion of individual drugs.</a:t>
            </a:r>
          </a:p>
          <a:p>
            <a:pPr algn="l" rtl="0"/>
            <a:r>
              <a:rPr lang="en-US" b="1" dirty="0" smtClean="0">
                <a:solidFill>
                  <a:schemeClr val="tx1"/>
                </a:solidFill>
              </a:rPr>
              <a:t>Resistance</a:t>
            </a:r>
            <a:endParaRPr lang="en-US" dirty="0" smtClean="0">
              <a:solidFill>
                <a:schemeClr val="tx1"/>
              </a:solidFill>
            </a:endParaRPr>
          </a:p>
          <a:p>
            <a:pPr algn="l" rtl="0"/>
            <a:r>
              <a:rPr lang="en-US" dirty="0" smtClean="0">
                <a:solidFill>
                  <a:schemeClr val="tx1"/>
                </a:solidFill>
              </a:rPr>
              <a:t>Three mechanisms of resistance to </a:t>
            </a:r>
            <a:r>
              <a:rPr lang="en-US" dirty="0" err="1" smtClean="0">
                <a:solidFill>
                  <a:schemeClr val="tx1"/>
                </a:solidFill>
              </a:rPr>
              <a:t>tetracyclines</a:t>
            </a:r>
            <a:r>
              <a:rPr lang="en-US" dirty="0" smtClean="0">
                <a:solidFill>
                  <a:schemeClr val="tx1"/>
                </a:solidFill>
              </a:rPr>
              <a:t> included: </a:t>
            </a:r>
          </a:p>
          <a:p>
            <a:pPr algn="l" rtl="0"/>
            <a:r>
              <a:rPr lang="en-US" dirty="0" smtClean="0">
                <a:solidFill>
                  <a:schemeClr val="tx1"/>
                </a:solidFill>
              </a:rPr>
              <a:t>(1) impaired influx or increased efflux by an active transport protein pump</a:t>
            </a:r>
          </a:p>
          <a:p>
            <a:pPr algn="l" rtl="0"/>
            <a:r>
              <a:rPr lang="en-US" dirty="0" smtClean="0">
                <a:solidFill>
                  <a:schemeClr val="tx1"/>
                </a:solidFill>
              </a:rPr>
              <a:t>(2) ribosome protection due to production of proteins that </a:t>
            </a:r>
            <a:r>
              <a:rPr lang="en-US" dirty="0" err="1" smtClean="0">
                <a:solidFill>
                  <a:schemeClr val="tx1"/>
                </a:solidFill>
              </a:rPr>
              <a:t>inibit</a:t>
            </a:r>
            <a:r>
              <a:rPr lang="en-US" dirty="0" smtClean="0">
                <a:solidFill>
                  <a:schemeClr val="tx1"/>
                </a:solidFill>
              </a:rPr>
              <a:t> tetracycline binding to the ribosome</a:t>
            </a:r>
          </a:p>
          <a:p>
            <a:pPr algn="l" rtl="0"/>
            <a:r>
              <a:rPr lang="en-US" dirty="0" smtClean="0">
                <a:solidFill>
                  <a:schemeClr val="tx1"/>
                </a:solidFill>
              </a:rPr>
              <a:t>(3) enzymatic inactivation. </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lgn="l" rtl="0"/>
            <a:r>
              <a:rPr lang="en-US" sz="1400" b="1" dirty="0" smtClean="0">
                <a:solidFill>
                  <a:schemeClr val="tx1"/>
                </a:solidFill>
              </a:rPr>
              <a:t>Pharmacokinetics</a:t>
            </a:r>
            <a:endParaRPr lang="en-US" sz="1400" dirty="0" smtClean="0">
              <a:solidFill>
                <a:schemeClr val="tx1"/>
              </a:solidFill>
            </a:endParaRPr>
          </a:p>
          <a:p>
            <a:pPr algn="l" rtl="0"/>
            <a:r>
              <a:rPr lang="en-US" sz="1400" dirty="0" err="1" smtClean="0">
                <a:solidFill>
                  <a:schemeClr val="tx1"/>
                </a:solidFill>
              </a:rPr>
              <a:t>Tetracyclines</a:t>
            </a:r>
            <a:r>
              <a:rPr lang="en-US" sz="1400" dirty="0" smtClean="0">
                <a:solidFill>
                  <a:schemeClr val="tx1"/>
                </a:solidFill>
              </a:rPr>
              <a:t> differ in their absorption after oral administration and in their elimination. </a:t>
            </a:r>
          </a:p>
          <a:p>
            <a:pPr algn="l" rtl="0"/>
            <a:r>
              <a:rPr lang="en-US" sz="1400" dirty="0" smtClean="0">
                <a:solidFill>
                  <a:schemeClr val="tx1"/>
                </a:solidFill>
              </a:rPr>
              <a:t>Absorption after oral administration is approximately 30% for chlortetracycline; 60–70% for tetracycline, </a:t>
            </a:r>
            <a:r>
              <a:rPr lang="en-US" sz="1400" dirty="0" err="1" smtClean="0">
                <a:solidFill>
                  <a:schemeClr val="tx1"/>
                </a:solidFill>
              </a:rPr>
              <a:t>oxytetracycline</a:t>
            </a:r>
            <a:r>
              <a:rPr lang="en-US" sz="1400" dirty="0" smtClean="0">
                <a:solidFill>
                  <a:schemeClr val="tx1"/>
                </a:solidFill>
              </a:rPr>
              <a:t>, </a:t>
            </a:r>
            <a:r>
              <a:rPr lang="en-US" sz="1400" dirty="0" err="1" smtClean="0">
                <a:solidFill>
                  <a:schemeClr val="tx1"/>
                </a:solidFill>
              </a:rPr>
              <a:t>demeclocycline</a:t>
            </a:r>
            <a:r>
              <a:rPr lang="en-US" sz="1400" dirty="0" smtClean="0">
                <a:solidFill>
                  <a:schemeClr val="tx1"/>
                </a:solidFill>
              </a:rPr>
              <a:t>, and </a:t>
            </a:r>
            <a:r>
              <a:rPr lang="en-US" sz="1400" dirty="0" err="1" smtClean="0">
                <a:solidFill>
                  <a:schemeClr val="tx1"/>
                </a:solidFill>
              </a:rPr>
              <a:t>methacycline</a:t>
            </a:r>
            <a:r>
              <a:rPr lang="en-US" sz="1400" dirty="0" smtClean="0">
                <a:solidFill>
                  <a:schemeClr val="tx1"/>
                </a:solidFill>
              </a:rPr>
              <a:t>; and 95–100%  for </a:t>
            </a:r>
            <a:r>
              <a:rPr lang="en-US" sz="1400" dirty="0" err="1" smtClean="0">
                <a:solidFill>
                  <a:schemeClr val="tx1"/>
                </a:solidFill>
              </a:rPr>
              <a:t>doxycycline</a:t>
            </a:r>
            <a:r>
              <a:rPr lang="en-US" sz="1400" dirty="0" smtClean="0">
                <a:solidFill>
                  <a:schemeClr val="tx1"/>
                </a:solidFill>
              </a:rPr>
              <a:t> and </a:t>
            </a:r>
            <a:r>
              <a:rPr lang="en-US" sz="1400" dirty="0" err="1" smtClean="0">
                <a:solidFill>
                  <a:schemeClr val="tx1"/>
                </a:solidFill>
              </a:rPr>
              <a:t>minocycline</a:t>
            </a:r>
            <a:r>
              <a:rPr lang="en-US" sz="1400" dirty="0" smtClean="0">
                <a:solidFill>
                  <a:schemeClr val="tx1"/>
                </a:solidFill>
              </a:rPr>
              <a:t>. </a:t>
            </a:r>
          </a:p>
          <a:p>
            <a:pPr algn="l" rtl="0"/>
            <a:r>
              <a:rPr lang="en-US" sz="1400" dirty="0" err="1" smtClean="0">
                <a:solidFill>
                  <a:schemeClr val="tx1"/>
                </a:solidFill>
              </a:rPr>
              <a:t>Tigecycline</a:t>
            </a:r>
            <a:r>
              <a:rPr lang="en-US" sz="1400" dirty="0" smtClean="0">
                <a:solidFill>
                  <a:schemeClr val="tx1"/>
                </a:solidFill>
              </a:rPr>
              <a:t> is poorly absorbed orally and must be administered intravenously.</a:t>
            </a:r>
          </a:p>
          <a:p>
            <a:pPr algn="l" rtl="0"/>
            <a:r>
              <a:rPr lang="en-US" sz="1400" dirty="0" smtClean="0">
                <a:solidFill>
                  <a:schemeClr val="tx1"/>
                </a:solidFill>
              </a:rPr>
              <a:t> A portion of an orally administered dose of tetracycline remains in the gut lumen, alters intestinal flora, and is excreted in the feces. Absorption occurs mainly in the upper small intestine and is impaired by food (except </a:t>
            </a:r>
            <a:r>
              <a:rPr lang="en-US" sz="1400" dirty="0" err="1" smtClean="0">
                <a:solidFill>
                  <a:schemeClr val="tx1"/>
                </a:solidFill>
              </a:rPr>
              <a:t>doxycycline</a:t>
            </a:r>
            <a:r>
              <a:rPr lang="en-US" sz="1400" dirty="0" smtClean="0">
                <a:solidFill>
                  <a:schemeClr val="tx1"/>
                </a:solidFill>
              </a:rPr>
              <a:t> and </a:t>
            </a:r>
            <a:r>
              <a:rPr lang="en-US" sz="1400" dirty="0" err="1" smtClean="0">
                <a:solidFill>
                  <a:schemeClr val="tx1"/>
                </a:solidFill>
              </a:rPr>
              <a:t>minocycline</a:t>
            </a:r>
            <a:r>
              <a:rPr lang="en-US" sz="1400" dirty="0" smtClean="0">
                <a:solidFill>
                  <a:schemeClr val="tx1"/>
                </a:solidFill>
              </a:rPr>
              <a:t>); by divalent </a:t>
            </a:r>
            <a:r>
              <a:rPr lang="en-US" sz="1400" dirty="0" err="1" smtClean="0">
                <a:solidFill>
                  <a:schemeClr val="tx1"/>
                </a:solidFill>
              </a:rPr>
              <a:t>cations</a:t>
            </a:r>
            <a:r>
              <a:rPr lang="en-US" sz="1400" dirty="0" smtClean="0">
                <a:solidFill>
                  <a:schemeClr val="tx1"/>
                </a:solidFill>
              </a:rPr>
              <a:t> (Ca </a:t>
            </a:r>
            <a:r>
              <a:rPr lang="en-US" sz="1400" baseline="30000" dirty="0" smtClean="0">
                <a:solidFill>
                  <a:schemeClr val="tx1"/>
                </a:solidFill>
              </a:rPr>
              <a:t>2+</a:t>
            </a:r>
            <a:r>
              <a:rPr lang="en-US" sz="1400" dirty="0" smtClean="0">
                <a:solidFill>
                  <a:schemeClr val="tx1"/>
                </a:solidFill>
              </a:rPr>
              <a:t> , Mg </a:t>
            </a:r>
            <a:r>
              <a:rPr lang="en-US" sz="1400" baseline="30000" dirty="0" smtClean="0">
                <a:solidFill>
                  <a:schemeClr val="tx1"/>
                </a:solidFill>
              </a:rPr>
              <a:t>2+</a:t>
            </a:r>
            <a:r>
              <a:rPr lang="en-US" sz="1400" dirty="0" smtClean="0">
                <a:solidFill>
                  <a:schemeClr val="tx1"/>
                </a:solidFill>
              </a:rPr>
              <a:t>  , Fe </a:t>
            </a:r>
            <a:r>
              <a:rPr lang="en-US" sz="1400" baseline="30000" dirty="0" smtClean="0">
                <a:solidFill>
                  <a:schemeClr val="tx1"/>
                </a:solidFill>
              </a:rPr>
              <a:t>2+</a:t>
            </a:r>
            <a:r>
              <a:rPr lang="en-US" sz="1400" dirty="0" smtClean="0">
                <a:solidFill>
                  <a:schemeClr val="tx1"/>
                </a:solidFill>
              </a:rPr>
              <a:t> ) or Al </a:t>
            </a:r>
            <a:r>
              <a:rPr lang="en-US" sz="1400" baseline="30000" dirty="0" smtClean="0">
                <a:solidFill>
                  <a:schemeClr val="tx1"/>
                </a:solidFill>
              </a:rPr>
              <a:t>3+</a:t>
            </a:r>
            <a:r>
              <a:rPr lang="en-US" sz="1400" dirty="0" smtClean="0">
                <a:solidFill>
                  <a:schemeClr val="tx1"/>
                </a:solidFill>
              </a:rPr>
              <a:t> ; by dairy products and antacids, which contain multivalent </a:t>
            </a:r>
            <a:r>
              <a:rPr lang="en-US" sz="1400" dirty="0" err="1" smtClean="0">
                <a:solidFill>
                  <a:schemeClr val="tx1"/>
                </a:solidFill>
              </a:rPr>
              <a:t>cations</a:t>
            </a:r>
            <a:r>
              <a:rPr lang="en-US" sz="1400" dirty="0" smtClean="0">
                <a:solidFill>
                  <a:schemeClr val="tx1"/>
                </a:solidFill>
              </a:rPr>
              <a:t>; and by alkaline </a:t>
            </a:r>
            <a:r>
              <a:rPr lang="en-US" sz="1400" dirty="0" err="1" smtClean="0">
                <a:solidFill>
                  <a:schemeClr val="tx1"/>
                </a:solidFill>
              </a:rPr>
              <a:t>pH.</a:t>
            </a:r>
            <a:r>
              <a:rPr lang="en-US" sz="1400" dirty="0" smtClean="0">
                <a:solidFill>
                  <a:schemeClr val="tx1"/>
                </a:solidFill>
              </a:rPr>
              <a:t> Specially buffered tetracycline solutions are formulated for intravenous administration.</a:t>
            </a:r>
          </a:p>
          <a:p>
            <a:pPr algn="l" rtl="0"/>
            <a:r>
              <a:rPr lang="en-US" sz="1400" dirty="0" err="1" smtClean="0">
                <a:solidFill>
                  <a:schemeClr val="tx1"/>
                </a:solidFill>
              </a:rPr>
              <a:t>Tetracyclines</a:t>
            </a:r>
            <a:r>
              <a:rPr lang="en-US" sz="1400" dirty="0" smtClean="0">
                <a:solidFill>
                  <a:schemeClr val="tx1"/>
                </a:solidFill>
              </a:rPr>
              <a:t> are 40–80% bound by serum proteins.</a:t>
            </a:r>
          </a:p>
          <a:p>
            <a:pPr algn="l" rtl="0"/>
            <a:r>
              <a:rPr lang="en-US" sz="1400" dirty="0" smtClean="0">
                <a:solidFill>
                  <a:schemeClr val="tx1"/>
                </a:solidFill>
              </a:rPr>
              <a:t>Oral dosages of 500 mg every 6 hours of tetracycline hydrochloride or </a:t>
            </a:r>
            <a:r>
              <a:rPr lang="en-US" sz="1400" dirty="0" err="1" smtClean="0">
                <a:solidFill>
                  <a:schemeClr val="tx1"/>
                </a:solidFill>
              </a:rPr>
              <a:t>oxytetracycline</a:t>
            </a:r>
            <a:r>
              <a:rPr lang="en-US" sz="1400" dirty="0" smtClean="0">
                <a:solidFill>
                  <a:schemeClr val="tx1"/>
                </a:solidFill>
              </a:rPr>
              <a:t> produce peak blood levels of 4–6 mcg/</a:t>
            </a:r>
            <a:r>
              <a:rPr lang="en-US" sz="1400" dirty="0" err="1" smtClean="0">
                <a:solidFill>
                  <a:schemeClr val="tx1"/>
                </a:solidFill>
              </a:rPr>
              <a:t>mL.</a:t>
            </a:r>
            <a:endParaRPr lang="en-US" sz="1400" dirty="0" smtClean="0">
              <a:solidFill>
                <a:schemeClr val="tx1"/>
              </a:solidFill>
            </a:endParaRPr>
          </a:p>
          <a:p>
            <a:pPr algn="l" rtl="0"/>
            <a:r>
              <a:rPr lang="en-US" sz="1400" dirty="0" smtClean="0">
                <a:solidFill>
                  <a:schemeClr val="tx1"/>
                </a:solidFill>
              </a:rPr>
              <a:t>Intravenously injected </a:t>
            </a:r>
            <a:r>
              <a:rPr lang="en-US" sz="1400" dirty="0" err="1" smtClean="0">
                <a:solidFill>
                  <a:schemeClr val="tx1"/>
                </a:solidFill>
              </a:rPr>
              <a:t>tetracyclines</a:t>
            </a:r>
            <a:r>
              <a:rPr lang="en-US" sz="1400" dirty="0" smtClean="0">
                <a:solidFill>
                  <a:schemeClr val="tx1"/>
                </a:solidFill>
              </a:rPr>
              <a:t> give somewhat higher levels, but only temporarily. Peak levels of 2–4 mcg/</a:t>
            </a:r>
            <a:r>
              <a:rPr lang="en-US" sz="1400" dirty="0" err="1" smtClean="0">
                <a:solidFill>
                  <a:schemeClr val="tx1"/>
                </a:solidFill>
              </a:rPr>
              <a:t>mL</a:t>
            </a:r>
            <a:r>
              <a:rPr lang="en-US" sz="1400" dirty="0" smtClean="0">
                <a:solidFill>
                  <a:schemeClr val="tx1"/>
                </a:solidFill>
              </a:rPr>
              <a:t> are achieved with a 200-mg dose of </a:t>
            </a:r>
            <a:r>
              <a:rPr lang="en-US" sz="1400" dirty="0" err="1" smtClean="0">
                <a:solidFill>
                  <a:schemeClr val="tx1"/>
                </a:solidFill>
              </a:rPr>
              <a:t>doxycycline</a:t>
            </a:r>
            <a:r>
              <a:rPr lang="en-US" sz="1400" dirty="0" smtClean="0">
                <a:solidFill>
                  <a:schemeClr val="tx1"/>
                </a:solidFill>
              </a:rPr>
              <a:t> or </a:t>
            </a:r>
            <a:r>
              <a:rPr lang="en-US" sz="1400" dirty="0" err="1" smtClean="0">
                <a:solidFill>
                  <a:schemeClr val="tx1"/>
                </a:solidFill>
              </a:rPr>
              <a:t>minocycline</a:t>
            </a:r>
            <a:r>
              <a:rPr lang="en-US" sz="1400" dirty="0" smtClean="0">
                <a:solidFill>
                  <a:schemeClr val="tx1"/>
                </a:solidFill>
              </a:rPr>
              <a:t>. </a:t>
            </a:r>
          </a:p>
          <a:p>
            <a:pPr algn="l" rtl="0"/>
            <a:r>
              <a:rPr lang="en-US" sz="1400" dirty="0" err="1" smtClean="0">
                <a:solidFill>
                  <a:schemeClr val="tx1"/>
                </a:solidFill>
              </a:rPr>
              <a:t>Tetracyclines</a:t>
            </a:r>
            <a:r>
              <a:rPr lang="en-US" sz="1400" dirty="0" smtClean="0">
                <a:solidFill>
                  <a:schemeClr val="tx1"/>
                </a:solidFill>
              </a:rPr>
              <a:t> are distributed widely to tissues and body fluids except for cerebrospinal fluid, where concentrations are 10–25% of those in serum. </a:t>
            </a:r>
            <a:r>
              <a:rPr lang="en-US" sz="1400" dirty="0" err="1" smtClean="0">
                <a:solidFill>
                  <a:schemeClr val="tx1"/>
                </a:solidFill>
              </a:rPr>
              <a:t>Minocycline</a:t>
            </a:r>
            <a:r>
              <a:rPr lang="en-US" sz="1400" dirty="0" smtClean="0">
                <a:solidFill>
                  <a:schemeClr val="tx1"/>
                </a:solidFill>
              </a:rPr>
              <a:t> reaches very high concentrations in tears and saliva, which makes it useful for eradication of the meningococcal carrier state.</a:t>
            </a:r>
          </a:p>
          <a:p>
            <a:pPr algn="l" rtl="0"/>
            <a:r>
              <a:rPr lang="en-US" sz="1400" dirty="0" smtClean="0">
                <a:solidFill>
                  <a:schemeClr val="tx1"/>
                </a:solidFill>
              </a:rPr>
              <a:t> </a:t>
            </a:r>
            <a:r>
              <a:rPr lang="en-US" sz="1400" dirty="0" err="1" smtClean="0">
                <a:solidFill>
                  <a:schemeClr val="tx1"/>
                </a:solidFill>
              </a:rPr>
              <a:t>Tetracyclines</a:t>
            </a:r>
            <a:r>
              <a:rPr lang="en-US" sz="1400" dirty="0" smtClean="0">
                <a:solidFill>
                  <a:schemeClr val="tx1"/>
                </a:solidFill>
              </a:rPr>
              <a:t> cross the placenta to reach the fetus and are also excreted in milk. </a:t>
            </a:r>
          </a:p>
          <a:p>
            <a:pPr algn="l" rtl="0"/>
            <a:r>
              <a:rPr lang="en-US" sz="1400" dirty="0" smtClean="0">
                <a:solidFill>
                  <a:schemeClr val="tx1"/>
                </a:solidFill>
              </a:rPr>
              <a:t>As a result of </a:t>
            </a:r>
            <a:r>
              <a:rPr lang="en-US" sz="1400" dirty="0" err="1" smtClean="0">
                <a:solidFill>
                  <a:schemeClr val="tx1"/>
                </a:solidFill>
              </a:rPr>
              <a:t>chelation</a:t>
            </a:r>
            <a:r>
              <a:rPr lang="en-US" sz="1400" dirty="0" smtClean="0">
                <a:solidFill>
                  <a:schemeClr val="tx1"/>
                </a:solidFill>
              </a:rPr>
              <a:t>  with calcium, </a:t>
            </a:r>
            <a:r>
              <a:rPr lang="en-US" sz="1400" dirty="0" err="1" smtClean="0">
                <a:solidFill>
                  <a:schemeClr val="tx1"/>
                </a:solidFill>
              </a:rPr>
              <a:t>tetracyclines</a:t>
            </a:r>
            <a:r>
              <a:rPr lang="en-US" sz="1400" dirty="0" smtClean="0">
                <a:solidFill>
                  <a:schemeClr val="tx1"/>
                </a:solidFill>
              </a:rPr>
              <a:t>  bound to-and damage-growing bones and teeth. </a:t>
            </a:r>
          </a:p>
          <a:p>
            <a:pPr algn="l" rtl="0"/>
            <a:r>
              <a:rPr lang="en-US" sz="1400" dirty="0" err="1" smtClean="0">
                <a:solidFill>
                  <a:schemeClr val="tx1"/>
                </a:solidFill>
              </a:rPr>
              <a:t>Tetracyclines</a:t>
            </a:r>
            <a:r>
              <a:rPr lang="en-US" sz="1400" dirty="0" smtClean="0">
                <a:solidFill>
                  <a:schemeClr val="tx1"/>
                </a:solidFill>
              </a:rPr>
              <a:t> are excreted mainly in bile and urine. Concentrations in bile exceed those in serum tenfold. Some of the drug excreted in bile is reabsorbed from the intestine (</a:t>
            </a:r>
            <a:r>
              <a:rPr lang="en-US" sz="1400" dirty="0" err="1" smtClean="0">
                <a:solidFill>
                  <a:schemeClr val="tx1"/>
                </a:solidFill>
              </a:rPr>
              <a:t>enterohepatic</a:t>
            </a:r>
            <a:r>
              <a:rPr lang="en-US" sz="1400" dirty="0" smtClean="0">
                <a:solidFill>
                  <a:schemeClr val="tx1"/>
                </a:solidFill>
              </a:rPr>
              <a:t> circulation) and may contribute to maintenance of serum levels. 10-50% of various </a:t>
            </a:r>
            <a:r>
              <a:rPr lang="en-US" sz="1400" dirty="0" err="1" smtClean="0">
                <a:solidFill>
                  <a:schemeClr val="tx1"/>
                </a:solidFill>
              </a:rPr>
              <a:t>tetracyclines</a:t>
            </a:r>
            <a:r>
              <a:rPr lang="en-US" sz="1400" dirty="0" smtClean="0">
                <a:solidFill>
                  <a:schemeClr val="tx1"/>
                </a:solidFill>
              </a:rPr>
              <a:t> is excreted into the urine, mainly by </a:t>
            </a:r>
            <a:r>
              <a:rPr lang="en-US" sz="1400" dirty="0" err="1" smtClean="0">
                <a:solidFill>
                  <a:schemeClr val="tx1"/>
                </a:solidFill>
              </a:rPr>
              <a:t>glomerular</a:t>
            </a:r>
            <a:r>
              <a:rPr lang="en-US" sz="1400" dirty="0" smtClean="0">
                <a:solidFill>
                  <a:schemeClr val="tx1"/>
                </a:solidFill>
              </a:rPr>
              <a:t> filtration. Ten to forty percent of the drug is excreted in feces.</a:t>
            </a:r>
          </a:p>
          <a:p>
            <a:pPr algn="l" rtl="0"/>
            <a:r>
              <a:rPr lang="en-US" sz="1400" dirty="0" err="1" smtClean="0">
                <a:solidFill>
                  <a:schemeClr val="tx1"/>
                </a:solidFill>
              </a:rPr>
              <a:t>Doxycycline</a:t>
            </a:r>
            <a:r>
              <a:rPr lang="en-US" sz="1400" dirty="0" smtClean="0">
                <a:solidFill>
                  <a:schemeClr val="tx1"/>
                </a:solidFill>
              </a:rPr>
              <a:t> and </a:t>
            </a:r>
            <a:r>
              <a:rPr lang="en-US" sz="1400" dirty="0" err="1" smtClean="0">
                <a:solidFill>
                  <a:schemeClr val="tx1"/>
                </a:solidFill>
              </a:rPr>
              <a:t>tigecycline</a:t>
            </a:r>
            <a:r>
              <a:rPr lang="en-US" sz="1400" dirty="0" smtClean="0">
                <a:solidFill>
                  <a:schemeClr val="tx1"/>
                </a:solidFill>
              </a:rPr>
              <a:t>, in contrast to other </a:t>
            </a:r>
            <a:r>
              <a:rPr lang="en-US" sz="1400" dirty="0" err="1" smtClean="0">
                <a:solidFill>
                  <a:schemeClr val="tx1"/>
                </a:solidFill>
              </a:rPr>
              <a:t>tetracyclines</a:t>
            </a:r>
            <a:r>
              <a:rPr lang="en-US" sz="1400" dirty="0" smtClean="0">
                <a:solidFill>
                  <a:schemeClr val="tx1"/>
                </a:solidFill>
              </a:rPr>
              <a:t>, are eliminated by </a:t>
            </a:r>
            <a:r>
              <a:rPr lang="en-US" sz="1400" dirty="0" err="1" smtClean="0">
                <a:solidFill>
                  <a:schemeClr val="tx1"/>
                </a:solidFill>
              </a:rPr>
              <a:t>nonrenal</a:t>
            </a:r>
            <a:r>
              <a:rPr lang="en-US" sz="1400" dirty="0" smtClean="0">
                <a:solidFill>
                  <a:schemeClr val="tx1"/>
                </a:solidFill>
              </a:rPr>
              <a:t> mechanisms, do not accumulate significantly, and require no dosage adjustment in renal failure.</a:t>
            </a:r>
          </a:p>
          <a:p>
            <a:pPr algn="l" rtl="0"/>
            <a:r>
              <a:rPr lang="en-US" sz="1400" dirty="0" err="1" smtClean="0">
                <a:solidFill>
                  <a:schemeClr val="tx1"/>
                </a:solidFill>
              </a:rPr>
              <a:t>Tetracyclines</a:t>
            </a:r>
            <a:r>
              <a:rPr lang="en-US" sz="1400" dirty="0" smtClean="0">
                <a:solidFill>
                  <a:schemeClr val="tx1"/>
                </a:solidFill>
              </a:rPr>
              <a:t> are classified as short-acting (chlortetracycline, tetracycline, </a:t>
            </a:r>
            <a:r>
              <a:rPr lang="en-US" sz="1400" dirty="0" err="1" smtClean="0">
                <a:solidFill>
                  <a:schemeClr val="tx1"/>
                </a:solidFill>
              </a:rPr>
              <a:t>oxytetracycline</a:t>
            </a:r>
            <a:r>
              <a:rPr lang="en-US" sz="1400" dirty="0" smtClean="0">
                <a:solidFill>
                  <a:schemeClr val="tx1"/>
                </a:solidFill>
              </a:rPr>
              <a:t>) </a:t>
            </a:r>
          </a:p>
          <a:p>
            <a:pPr algn="l" rtl="0"/>
            <a:r>
              <a:rPr lang="en-US" sz="1400" dirty="0" smtClean="0">
                <a:solidFill>
                  <a:schemeClr val="tx1"/>
                </a:solidFill>
              </a:rPr>
              <a:t>T 1/2= 6-8h, intermediate-acting (</a:t>
            </a:r>
            <a:r>
              <a:rPr lang="en-US" sz="1400" dirty="0" err="1" smtClean="0">
                <a:solidFill>
                  <a:schemeClr val="tx1"/>
                </a:solidFill>
              </a:rPr>
              <a:t>demeclocycline</a:t>
            </a:r>
            <a:r>
              <a:rPr lang="en-US" sz="1400" dirty="0" smtClean="0">
                <a:solidFill>
                  <a:schemeClr val="tx1"/>
                </a:solidFill>
              </a:rPr>
              <a:t> and </a:t>
            </a:r>
            <a:r>
              <a:rPr lang="en-US" sz="1400" dirty="0" err="1" smtClean="0">
                <a:solidFill>
                  <a:schemeClr val="tx1"/>
                </a:solidFill>
              </a:rPr>
              <a:t>methacycline</a:t>
            </a:r>
            <a:r>
              <a:rPr lang="en-US" sz="1400" dirty="0" smtClean="0">
                <a:solidFill>
                  <a:schemeClr val="tx1"/>
                </a:solidFill>
              </a:rPr>
              <a:t>) t1/2= 12h, or long-acting (</a:t>
            </a:r>
            <a:r>
              <a:rPr lang="en-US" sz="1400" dirty="0" err="1" smtClean="0">
                <a:solidFill>
                  <a:schemeClr val="tx1"/>
                </a:solidFill>
              </a:rPr>
              <a:t>doxycycline</a:t>
            </a:r>
            <a:r>
              <a:rPr lang="en-US" sz="1400" dirty="0" smtClean="0">
                <a:solidFill>
                  <a:schemeClr val="tx1"/>
                </a:solidFill>
              </a:rPr>
              <a:t> and </a:t>
            </a:r>
            <a:r>
              <a:rPr lang="en-US" sz="1400" dirty="0" err="1" smtClean="0">
                <a:solidFill>
                  <a:schemeClr val="tx1"/>
                </a:solidFill>
              </a:rPr>
              <a:t>minocycline</a:t>
            </a:r>
            <a:r>
              <a:rPr lang="en-US" sz="1400" dirty="0" smtClean="0">
                <a:solidFill>
                  <a:schemeClr val="tx1"/>
                </a:solidFill>
              </a:rPr>
              <a:t>) t1/2= 16-18h.</a:t>
            </a:r>
          </a:p>
          <a:p>
            <a:pPr algn="l" rtl="0"/>
            <a:r>
              <a:rPr lang="en-US" sz="1400" dirty="0" smtClean="0">
                <a:solidFill>
                  <a:schemeClr val="tx1"/>
                </a:solidFill>
              </a:rPr>
              <a:t> The almost complete absorption and slow excretion of </a:t>
            </a:r>
            <a:r>
              <a:rPr lang="en-US" sz="1400" dirty="0" err="1" smtClean="0">
                <a:solidFill>
                  <a:schemeClr val="tx1"/>
                </a:solidFill>
              </a:rPr>
              <a:t>doxycycline</a:t>
            </a:r>
            <a:r>
              <a:rPr lang="en-US" sz="1400" dirty="0" smtClean="0">
                <a:solidFill>
                  <a:schemeClr val="tx1"/>
                </a:solidFill>
              </a:rPr>
              <a:t> and </a:t>
            </a:r>
            <a:r>
              <a:rPr lang="en-US" sz="1400" dirty="0" err="1" smtClean="0">
                <a:solidFill>
                  <a:schemeClr val="tx1"/>
                </a:solidFill>
              </a:rPr>
              <a:t>minocycline</a:t>
            </a:r>
            <a:endParaRPr lang="en-US" sz="1400" dirty="0" smtClean="0">
              <a:solidFill>
                <a:schemeClr val="tx1"/>
              </a:solidFill>
            </a:endParaRPr>
          </a:p>
          <a:p>
            <a:pPr algn="l" rtl="0"/>
            <a:r>
              <a:rPr lang="en-US" sz="1400" dirty="0" smtClean="0"/>
              <a:t>allow for once-daily dosing for certain indications, but by convention these two drugs are usually dosed twice daily.</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77500" lnSpcReduction="20000"/>
          </a:bodyPr>
          <a:lstStyle/>
          <a:p>
            <a:pPr algn="l" rtl="0"/>
            <a:r>
              <a:rPr lang="en-US" b="1" dirty="0" smtClean="0">
                <a:solidFill>
                  <a:schemeClr val="tx1"/>
                </a:solidFill>
              </a:rPr>
              <a:t>Clinical Uses</a:t>
            </a:r>
            <a:endParaRPr lang="en-US" dirty="0" smtClean="0">
              <a:solidFill>
                <a:schemeClr val="tx1"/>
              </a:solidFill>
            </a:endParaRPr>
          </a:p>
          <a:p>
            <a:pPr algn="l" rtl="0"/>
            <a:r>
              <a:rPr lang="en-US" dirty="0" smtClean="0">
                <a:solidFill>
                  <a:schemeClr val="tx1"/>
                </a:solidFill>
              </a:rPr>
              <a:t>A tetracycline is  used in the treatment of infections caused by </a:t>
            </a:r>
            <a:r>
              <a:rPr lang="en-US" dirty="0" err="1" smtClean="0">
                <a:solidFill>
                  <a:schemeClr val="tx1"/>
                </a:solidFill>
              </a:rPr>
              <a:t>rickettsiae</a:t>
            </a:r>
            <a:r>
              <a:rPr lang="en-US" dirty="0" smtClean="0">
                <a:solidFill>
                  <a:schemeClr val="tx1"/>
                </a:solidFill>
              </a:rPr>
              <a:t>,  </a:t>
            </a:r>
            <a:r>
              <a:rPr lang="en-US" i="1" dirty="0" err="1" smtClean="0">
                <a:solidFill>
                  <a:schemeClr val="tx1"/>
                </a:solidFill>
              </a:rPr>
              <a:t>Mycoplasma</a:t>
            </a:r>
            <a:r>
              <a:rPr lang="en-US" i="1" dirty="0" smtClean="0">
                <a:solidFill>
                  <a:schemeClr val="tx1"/>
                </a:solidFill>
              </a:rPr>
              <a:t> pneumonia </a:t>
            </a:r>
            <a:r>
              <a:rPr lang="en-US" dirty="0" smtClean="0">
                <a:solidFill>
                  <a:schemeClr val="tx1"/>
                </a:solidFill>
              </a:rPr>
              <a:t>, </a:t>
            </a:r>
            <a:r>
              <a:rPr lang="en-US" dirty="0" err="1" smtClean="0">
                <a:solidFill>
                  <a:schemeClr val="tx1"/>
                </a:solidFill>
              </a:rPr>
              <a:t>chlamydiae</a:t>
            </a:r>
            <a:r>
              <a:rPr lang="en-US" dirty="0" smtClean="0">
                <a:solidFill>
                  <a:schemeClr val="tx1"/>
                </a:solidFill>
              </a:rPr>
              <a:t>, and some spirochetes. </a:t>
            </a:r>
          </a:p>
          <a:p>
            <a:pPr algn="l" rtl="0"/>
            <a:r>
              <a:rPr lang="en-US" dirty="0" smtClean="0">
                <a:solidFill>
                  <a:schemeClr val="tx1"/>
                </a:solidFill>
              </a:rPr>
              <a:t>They are used in combination regimens to treat gastric and duodenal ulcer disease caused by </a:t>
            </a:r>
            <a:r>
              <a:rPr lang="en-US" i="1" dirty="0" smtClean="0">
                <a:solidFill>
                  <a:schemeClr val="tx1"/>
                </a:solidFill>
              </a:rPr>
              <a:t>Helicobacter pylori </a:t>
            </a:r>
            <a:r>
              <a:rPr lang="en-US" dirty="0" smtClean="0">
                <a:solidFill>
                  <a:schemeClr val="tx1"/>
                </a:solidFill>
              </a:rPr>
              <a:t>. </a:t>
            </a:r>
          </a:p>
          <a:p>
            <a:pPr algn="l" rtl="0"/>
            <a:r>
              <a:rPr lang="en-US" dirty="0" smtClean="0">
                <a:solidFill>
                  <a:schemeClr val="tx1"/>
                </a:solidFill>
              </a:rPr>
              <a:t>They may be used in various </a:t>
            </a:r>
            <a:r>
              <a:rPr lang="en-US" dirty="0" err="1" smtClean="0">
                <a:solidFill>
                  <a:schemeClr val="tx1"/>
                </a:solidFill>
              </a:rPr>
              <a:t>G+ve</a:t>
            </a:r>
            <a:r>
              <a:rPr lang="en-US" dirty="0" smtClean="0">
                <a:solidFill>
                  <a:schemeClr val="tx1"/>
                </a:solidFill>
              </a:rPr>
              <a:t> and G-</a:t>
            </a:r>
            <a:r>
              <a:rPr lang="en-US" dirty="0" err="1" smtClean="0">
                <a:solidFill>
                  <a:schemeClr val="tx1"/>
                </a:solidFill>
              </a:rPr>
              <a:t>ve</a:t>
            </a:r>
            <a:r>
              <a:rPr lang="en-US" dirty="0" smtClean="0">
                <a:solidFill>
                  <a:schemeClr val="tx1"/>
                </a:solidFill>
              </a:rPr>
              <a:t> bacterial infections: </a:t>
            </a:r>
            <a:r>
              <a:rPr lang="en-US" dirty="0" err="1" smtClean="0">
                <a:solidFill>
                  <a:schemeClr val="tx1"/>
                </a:solidFill>
              </a:rPr>
              <a:t>vibrio</a:t>
            </a:r>
            <a:r>
              <a:rPr lang="en-US" dirty="0" smtClean="0">
                <a:solidFill>
                  <a:schemeClr val="tx1"/>
                </a:solidFill>
              </a:rPr>
              <a:t> infections. </a:t>
            </a:r>
          </a:p>
          <a:p>
            <a:pPr algn="l" rtl="0"/>
            <a:r>
              <a:rPr lang="en-US" dirty="0" smtClean="0">
                <a:solidFill>
                  <a:schemeClr val="tx1"/>
                </a:solidFill>
              </a:rPr>
              <a:t>Tetracycline in combination with other antibiotics  indicated for plague, tularemia, and brucellosis. </a:t>
            </a:r>
          </a:p>
          <a:p>
            <a:pPr algn="l" rtl="0"/>
            <a:r>
              <a:rPr lang="en-US" dirty="0" err="1" smtClean="0">
                <a:solidFill>
                  <a:schemeClr val="tx1"/>
                </a:solidFill>
              </a:rPr>
              <a:t>Tetracyclines</a:t>
            </a:r>
            <a:r>
              <a:rPr lang="en-US" dirty="0" smtClean="0">
                <a:solidFill>
                  <a:schemeClr val="tx1"/>
                </a:solidFill>
              </a:rPr>
              <a:t> are sometimes used in the treatment or prophylaxis of </a:t>
            </a:r>
            <a:r>
              <a:rPr lang="en-US" dirty="0" err="1" smtClean="0">
                <a:solidFill>
                  <a:schemeClr val="tx1"/>
                </a:solidFill>
              </a:rPr>
              <a:t>protozoal</a:t>
            </a:r>
            <a:r>
              <a:rPr lang="en-US" dirty="0" smtClean="0">
                <a:solidFill>
                  <a:schemeClr val="tx1"/>
                </a:solidFill>
              </a:rPr>
              <a:t> infections.</a:t>
            </a:r>
          </a:p>
          <a:p>
            <a:pPr algn="l" rtl="0"/>
            <a:r>
              <a:rPr lang="en-US" dirty="0" smtClean="0">
                <a:solidFill>
                  <a:schemeClr val="tx1"/>
                </a:solidFill>
              </a:rPr>
              <a:t>Other uses include treatment of acne, exacerbations of bronchitis, community-acquired pneumonia, Lyme disease, relapsing fever, </a:t>
            </a:r>
            <a:r>
              <a:rPr lang="en-US" dirty="0" err="1" smtClean="0">
                <a:solidFill>
                  <a:schemeClr val="tx1"/>
                </a:solidFill>
              </a:rPr>
              <a:t>leptospirosis</a:t>
            </a:r>
            <a:r>
              <a:rPr lang="en-US" dirty="0" smtClean="0">
                <a:solidFill>
                  <a:schemeClr val="tx1"/>
                </a:solidFill>
              </a:rPr>
              <a:t>, and some </a:t>
            </a:r>
            <a:r>
              <a:rPr lang="en-US" dirty="0" err="1" smtClean="0">
                <a:solidFill>
                  <a:schemeClr val="tx1"/>
                </a:solidFill>
              </a:rPr>
              <a:t>nontuberculous</a:t>
            </a:r>
            <a:r>
              <a:rPr lang="en-US" dirty="0" smtClean="0">
                <a:solidFill>
                  <a:schemeClr val="tx1"/>
                </a:solidFill>
              </a:rPr>
              <a:t> </a:t>
            </a:r>
            <a:r>
              <a:rPr lang="en-US" dirty="0" err="1" smtClean="0">
                <a:solidFill>
                  <a:schemeClr val="tx1"/>
                </a:solidFill>
              </a:rPr>
              <a:t>mycobacterial</a:t>
            </a:r>
            <a:r>
              <a:rPr lang="en-US" dirty="0" smtClean="0">
                <a:solidFill>
                  <a:schemeClr val="tx1"/>
                </a:solidFill>
              </a:rPr>
              <a:t> infections (</a:t>
            </a:r>
            <a:r>
              <a:rPr lang="en-US" dirty="0" err="1" smtClean="0">
                <a:solidFill>
                  <a:schemeClr val="tx1"/>
                </a:solidFill>
              </a:rPr>
              <a:t>eg</a:t>
            </a:r>
            <a:r>
              <a:rPr lang="en-US" dirty="0" smtClean="0">
                <a:solidFill>
                  <a:schemeClr val="tx1"/>
                </a:solidFill>
              </a:rPr>
              <a:t>, </a:t>
            </a:r>
            <a:r>
              <a:rPr lang="en-US" i="1" dirty="0" smtClean="0">
                <a:solidFill>
                  <a:schemeClr val="tx1"/>
                </a:solidFill>
              </a:rPr>
              <a:t>Mycobacterium </a:t>
            </a:r>
            <a:r>
              <a:rPr lang="en-US" i="1" dirty="0" err="1" smtClean="0">
                <a:solidFill>
                  <a:schemeClr val="tx1"/>
                </a:solidFill>
              </a:rPr>
              <a:t>marinum</a:t>
            </a:r>
            <a:r>
              <a:rPr lang="en-US" i="1" dirty="0" smtClean="0">
                <a:solidFill>
                  <a:schemeClr val="tx1"/>
                </a:solidFill>
              </a:rPr>
              <a:t> </a:t>
            </a:r>
            <a:r>
              <a:rPr lang="en-US" dirty="0" smtClean="0">
                <a:solidFill>
                  <a:schemeClr val="tx1"/>
                </a:solidFill>
              </a:rPr>
              <a:t>). </a:t>
            </a:r>
            <a:r>
              <a:rPr lang="en-US" dirty="0" err="1" smtClean="0">
                <a:solidFill>
                  <a:schemeClr val="tx1"/>
                </a:solidFill>
              </a:rPr>
              <a:t>Tetracyclines</a:t>
            </a:r>
            <a:r>
              <a:rPr lang="en-US" dirty="0" smtClean="0">
                <a:solidFill>
                  <a:schemeClr val="tx1"/>
                </a:solidFill>
              </a:rPr>
              <a:t> formerly were used for a variety of common infections, including bacterial gastroenteritis and urinary tract infections. </a:t>
            </a:r>
          </a:p>
          <a:p>
            <a:pPr algn="l" rtl="0"/>
            <a:r>
              <a:rPr lang="en-US" dirty="0" smtClean="0">
                <a:solidFill>
                  <a:schemeClr val="tx1"/>
                </a:solidFill>
              </a:rPr>
              <a:t>However, many strains of bacteria causing these infections are now resistant, and other agents have largely supplanted </a:t>
            </a:r>
            <a:r>
              <a:rPr lang="en-US" dirty="0" err="1" smtClean="0">
                <a:solidFill>
                  <a:schemeClr val="tx1"/>
                </a:solidFill>
              </a:rPr>
              <a:t>tetracyclines</a:t>
            </a:r>
            <a:r>
              <a:rPr lang="en-US" dirty="0" smtClean="0">
                <a:solidFill>
                  <a:schemeClr val="tx1"/>
                </a:solidFill>
              </a:rPr>
              <a:t>.</a:t>
            </a:r>
          </a:p>
          <a:p>
            <a:pPr algn="l"/>
            <a:endParaRPr lang="ar-SA"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62500" lnSpcReduction="20000"/>
          </a:bodyPr>
          <a:lstStyle/>
          <a:p>
            <a:pPr algn="l" rtl="0"/>
            <a:r>
              <a:rPr lang="en-US" b="1" dirty="0" smtClean="0">
                <a:solidFill>
                  <a:schemeClr val="tx1"/>
                </a:solidFill>
              </a:rPr>
              <a:t>Adverse Reactions</a:t>
            </a:r>
            <a:endParaRPr lang="en-US" dirty="0" smtClean="0">
              <a:solidFill>
                <a:schemeClr val="tx1"/>
              </a:solidFill>
            </a:endParaRPr>
          </a:p>
          <a:p>
            <a:pPr algn="l" rtl="0"/>
            <a:r>
              <a:rPr lang="en-US" b="1" dirty="0" smtClean="0">
                <a:solidFill>
                  <a:schemeClr val="tx1"/>
                </a:solidFill>
              </a:rPr>
              <a:t>A. Gastrointestinal Adverse Effects: </a:t>
            </a:r>
            <a:r>
              <a:rPr lang="en-US" dirty="0" smtClean="0">
                <a:solidFill>
                  <a:schemeClr val="tx1"/>
                </a:solidFill>
              </a:rPr>
              <a:t>Nausea, vomiting, and diarrhea are the most common reasons for discontinuing tetracycline medication. </a:t>
            </a:r>
          </a:p>
          <a:p>
            <a:pPr algn="l" rtl="0"/>
            <a:r>
              <a:rPr lang="en-US" b="1" dirty="0" smtClean="0">
                <a:solidFill>
                  <a:schemeClr val="tx1"/>
                </a:solidFill>
              </a:rPr>
              <a:t>B. Bony Structures and Teeth: </a:t>
            </a:r>
            <a:r>
              <a:rPr lang="en-US" dirty="0" smtClean="0">
                <a:solidFill>
                  <a:schemeClr val="tx1"/>
                </a:solidFill>
              </a:rPr>
              <a:t> </a:t>
            </a:r>
            <a:r>
              <a:rPr lang="en-US" dirty="0" err="1" smtClean="0">
                <a:solidFill>
                  <a:schemeClr val="tx1"/>
                </a:solidFill>
              </a:rPr>
              <a:t>Tetracyclines</a:t>
            </a:r>
            <a:r>
              <a:rPr lang="en-US" dirty="0" smtClean="0">
                <a:solidFill>
                  <a:schemeClr val="tx1"/>
                </a:solidFill>
              </a:rPr>
              <a:t> are readily bound to calcium deposited in newly formed bone or teeth in young children. When a tetracycline is given during pregnancy, it can be deposited in the fetal teeth, leading to fluorescence, discoloration, and enamel dysplasia; it can also be deposited in bone, where it may cause deformity or growth inhibition. Because of these effects, </a:t>
            </a:r>
            <a:r>
              <a:rPr lang="en-US" dirty="0" err="1" smtClean="0">
                <a:solidFill>
                  <a:schemeClr val="tx1"/>
                </a:solidFill>
              </a:rPr>
              <a:t>tetracyclines</a:t>
            </a:r>
            <a:r>
              <a:rPr lang="en-US" dirty="0" smtClean="0">
                <a:solidFill>
                  <a:schemeClr val="tx1"/>
                </a:solidFill>
              </a:rPr>
              <a:t> are generally avoided in pregnancy. If the drug is given for long periods to children younger than 8 years, similar changes can result.</a:t>
            </a:r>
          </a:p>
          <a:p>
            <a:pPr algn="l" rtl="0"/>
            <a:r>
              <a:rPr lang="en-US" b="1" dirty="0" smtClean="0">
                <a:solidFill>
                  <a:schemeClr val="tx1"/>
                </a:solidFill>
              </a:rPr>
              <a:t>C. Other Toxicities</a:t>
            </a:r>
            <a:endParaRPr lang="en-US" dirty="0" smtClean="0">
              <a:solidFill>
                <a:schemeClr val="tx1"/>
              </a:solidFill>
            </a:endParaRPr>
          </a:p>
          <a:p>
            <a:pPr algn="l" rtl="0"/>
            <a:r>
              <a:rPr lang="en-US" dirty="0" smtClean="0">
                <a:solidFill>
                  <a:schemeClr val="tx1"/>
                </a:solidFill>
              </a:rPr>
              <a:t>-</a:t>
            </a:r>
            <a:r>
              <a:rPr lang="en-US" dirty="0" err="1" smtClean="0">
                <a:solidFill>
                  <a:schemeClr val="tx1"/>
                </a:solidFill>
              </a:rPr>
              <a:t>Tetracyclines</a:t>
            </a:r>
            <a:r>
              <a:rPr lang="en-US" dirty="0" smtClean="0">
                <a:solidFill>
                  <a:schemeClr val="tx1"/>
                </a:solidFill>
              </a:rPr>
              <a:t> can impair hepatic function, especially during pregnancy, in patients with preexisting hepatic insufficiency and when high doses are given intravenously. </a:t>
            </a:r>
          </a:p>
          <a:p>
            <a:pPr algn="l" rtl="0"/>
            <a:r>
              <a:rPr lang="en-US" dirty="0" smtClean="0">
                <a:solidFill>
                  <a:schemeClr val="tx1"/>
                </a:solidFill>
              </a:rPr>
              <a:t>-Hepatic necrosis has been reported with daily doses of 4 g or more intravenously.</a:t>
            </a:r>
          </a:p>
          <a:p>
            <a:pPr algn="l" rtl="0"/>
            <a:r>
              <a:rPr lang="en-US" dirty="0" smtClean="0">
                <a:solidFill>
                  <a:schemeClr val="tx1"/>
                </a:solidFill>
              </a:rPr>
              <a:t>-Renal tubular acidosis and other renal injury. </a:t>
            </a:r>
            <a:r>
              <a:rPr lang="en-US" dirty="0" err="1" smtClean="0">
                <a:solidFill>
                  <a:schemeClr val="tx1"/>
                </a:solidFill>
              </a:rPr>
              <a:t>Tetracyclines</a:t>
            </a:r>
            <a:r>
              <a:rPr lang="en-US" dirty="0" smtClean="0">
                <a:solidFill>
                  <a:schemeClr val="tx1"/>
                </a:solidFill>
              </a:rPr>
              <a:t> given along with diuretics may produce nitrogen retention. </a:t>
            </a:r>
            <a:r>
              <a:rPr lang="en-US" dirty="0" err="1" smtClean="0">
                <a:solidFill>
                  <a:schemeClr val="tx1"/>
                </a:solidFill>
              </a:rPr>
              <a:t>Tetracyclines</a:t>
            </a:r>
            <a:r>
              <a:rPr lang="en-US" dirty="0" smtClean="0">
                <a:solidFill>
                  <a:schemeClr val="tx1"/>
                </a:solidFill>
              </a:rPr>
              <a:t> other than </a:t>
            </a:r>
            <a:r>
              <a:rPr lang="en-US" dirty="0" err="1" smtClean="0">
                <a:solidFill>
                  <a:schemeClr val="tx1"/>
                </a:solidFill>
              </a:rPr>
              <a:t>doxycycline</a:t>
            </a:r>
            <a:r>
              <a:rPr lang="en-US" dirty="0" smtClean="0">
                <a:solidFill>
                  <a:schemeClr val="tx1"/>
                </a:solidFill>
              </a:rPr>
              <a:t> may accumulate to toxic levels in patients with impaired kidney function.</a:t>
            </a:r>
          </a:p>
          <a:p>
            <a:pPr algn="l" rtl="0"/>
            <a:r>
              <a:rPr lang="en-US" dirty="0" smtClean="0">
                <a:solidFill>
                  <a:schemeClr val="tx1"/>
                </a:solidFill>
              </a:rPr>
              <a:t>Intravenous injection can lead to venous thrombosis.</a:t>
            </a:r>
          </a:p>
          <a:p>
            <a:pPr algn="l" rtl="0"/>
            <a:r>
              <a:rPr lang="en-US" dirty="0" smtClean="0">
                <a:solidFill>
                  <a:schemeClr val="tx1"/>
                </a:solidFill>
              </a:rPr>
              <a:t>-Intramuscular injection produces painful local irritation and should be avoided.</a:t>
            </a:r>
          </a:p>
          <a:p>
            <a:pPr algn="l" rtl="0"/>
            <a:r>
              <a:rPr lang="en-US" dirty="0" smtClean="0">
                <a:solidFill>
                  <a:schemeClr val="tx1"/>
                </a:solidFill>
              </a:rPr>
              <a:t>-Systemically administered tetracycline, especially </a:t>
            </a:r>
            <a:r>
              <a:rPr lang="en-US" dirty="0" err="1" smtClean="0">
                <a:solidFill>
                  <a:schemeClr val="tx1"/>
                </a:solidFill>
              </a:rPr>
              <a:t>demeclocycline</a:t>
            </a:r>
            <a:r>
              <a:rPr lang="en-US" dirty="0" smtClean="0">
                <a:solidFill>
                  <a:schemeClr val="tx1"/>
                </a:solidFill>
              </a:rPr>
              <a:t>, can induce sensitivity to sunlight or ultraviolet light, particularly in fair-skinned persons.</a:t>
            </a:r>
          </a:p>
          <a:p>
            <a:pPr algn="l" rtl="0"/>
            <a:r>
              <a:rPr lang="en-US" dirty="0" smtClean="0">
                <a:solidFill>
                  <a:schemeClr val="tx1"/>
                </a:solidFill>
              </a:rPr>
              <a:t>-Dizziness, vertigo, nausea, and vomiting have been noted particularly with </a:t>
            </a:r>
            <a:r>
              <a:rPr lang="en-US" dirty="0" err="1" smtClean="0">
                <a:solidFill>
                  <a:schemeClr val="tx1"/>
                </a:solidFill>
              </a:rPr>
              <a:t>doxycycline</a:t>
            </a:r>
            <a:r>
              <a:rPr lang="en-US" dirty="0" smtClean="0">
                <a:solidFill>
                  <a:schemeClr val="tx1"/>
                </a:solidFill>
              </a:rPr>
              <a:t> at doses above 100 mg. </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1116</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سمة Office</vt:lpstr>
      <vt:lpstr> Chloramphenicol   It is poorly soluble in water. Chloramphenicol succinate, which is used for parenteral administration, is highly water-soluble.    Mechanism of Action &amp; Antimicrobial Activity Chloramphenicol is a potent inhibitor of microbial protein synthesis. It binds reversibly to the 50S subunit of the bacterial ribosome and inhibits peptide bond formation. Chloramphenicol is a bacteriostatic broad-spectrum antibiotic that is active against both aerobic and anaerobic gram-positive and gram negative organisms.  It is active also against Rickettsiae but not Chlamydiae .   H influenzae, Neisseria meningitidis , and some strains of bacteroides are highly susceptible, and for these organisms, chloramphenicol may be bactericidal. Low-level resistance to chloramphenicol may emerge from   large populations of chloramphenicol-susceptible cells by selection of mutants that are less permeable to the drug. Clinically significant resistance is due to production of chloramphenicol acetyltransferase, a plasmid-encoded enzyme that inactivates the drug.</vt:lpstr>
      <vt:lpstr>Pharmacokinetics After oral administration, crystalline chloramphenicol is rapidly and completely absorbed.  Chloramphenicol palmitate is a pro drug that is hydrolyzed in the intestine to yield free chloramphenicol. The parenteral formulation is a pro drug, chloramphenicol succinate, which hydrolyzes to yield free chloramphenicol, giving blood levels somewhat lower than those achieved with orally administered drug.  Chloramphenicol is widely distributed to virtually all tissues and body fluids, including the central nervous system and cerebrospinal fluid, such that the concentration of chloramphenicol in brain tissue may be equal to that in serum.  The drug penetrates cell membranes readily. Most of the drug is inactivated either by conjugation with glucuronic acid (principally in the liver) or by reduction to inactive aryl amines. Active chloramphenicol (about 10% of the total dose administered) and its inactive degradation products (about 90% of the total) are eliminated in the urine.  A small amount of active drug is excreted into bile and feces.  The systemic dosage of chloramphenicol need not be altered in renal insufficiency, but it must be reduced markedly in hepatic failure. Newborns less than a week old and premature infants also clear chloramphenicol less well, and the dosage should be reduced to 25 mg/kg/d. </vt:lpstr>
      <vt:lpstr>Clinical Uses Because of potential toxicity, bacterial resistance, and the availability of many other effective alternatives, chloramphenicol is rarely used now. It may be considered for treatment of serious rickettsial infections such as typhus and Rocky Mountain spotted fever. It is an alternative to a β-lactam antibiotic for treatment of bacterial meningitis occurring in patients who have major hypersensitivity reactions to penicillin.  The dosage is 50–100 mg/kg/d in four divided doses. Chloramphenicol is used topically in the treatment of eye infections because of its broad spectrum and its penetration of ocular tissues and the aqueous humor. It is ineffective for chlamydial infections. </vt:lpstr>
      <vt:lpstr>Adverse Reactions Adults occasionally develop gastrointestinal disturbances, including nausea, vomiting, and diarrhea. This is rare in children.  Oral or vaginal candidiasis may occur as a result of alteration of normal microbial flora. Chloramphenicol  causes  immune suppression and  aplastic anemia, a rare consequence (1 in 24,000 to 40,000 courses of therapy). Chloramphenicol administration by any route, rarly caused idiosyncratic reaction unrelated to dose, although it occurs more frequently with prolonged use. It tends to be irreversible and can be fatal. Newborn infants lack an effective glucuronic acid conjugation mechanism for the degradation and detoxification of chloramphenicol. Consequently, when infants are given dosages above 50 mg/kg/d, the drug may accumulate, resulting in the gray baby syndrome , with vomiting, flaccidity, hypothermia, gray color, shock, and vascular collapse. To avoid this toxic effect, chloramphenicol should be used with caution in infants and the dosage limited to 50 mg/kg/d (or less during the first week of life) in full-term infants  more than 1 week old and 25 mg/kg/d in premature infants.</vt:lpstr>
      <vt:lpstr>Tetracyclines</vt:lpstr>
      <vt:lpstr>Slide 6</vt:lpstr>
      <vt:lpstr>Slide 7</vt:lpstr>
      <vt:lpstr>Slide 8</vt:lpstr>
      <vt:lpstr>Slide 9</vt:lpstr>
      <vt:lpstr>Macrolides  The macrolides are a group of closely related compounds characterized by a macrocyclic lactone ring (usually containing 14 or 16 atoms) to which deoxy sugars are attached. The prototype drug, erythromycin was obtained in 1952 from Streptomyces erythreus  Clarithromycin and azithromycin are semisynthetic derivatives of erythromycin.   </vt:lpstr>
      <vt:lpstr>Erythromycin Mechanism of Action &amp; Antimicrobial Activity Erythromycin and other macrolides may be bacteriostatic  or bactericidal, particularly at higher concentrations, for susceptible organisms.   Inhibition of protein synthesis occurs via reversibly binding to   50s subunit of the ribosome à inhibits translocation during protein synthesis, as a result, peptidyl-tRNA is dissociated from the ribosome.  Erythromycin also inhibits the formation of the 50S ribosomal subunit.   -Erythromycin is active against susceptible strains of gram-positive organisms, especially pneumococci, streptococci, staphylococci, and corynebacteria. Mycoplasma pneumoniae , L pneumophila , Chlamydia trachomatis , Chlamydia psittaci, Chlamydia pneumoniae , H pylori , Listeria monocytogenes, and certain mycobacteria (Mycobacterium kansasii, Mycobacterium scrofulaceum) are also susceptible.  -Gram negative organisms such as Neisseria sp, Bordetella pertussis, Bartonella henselae, and Bartonella quintana as well as some Rickettsia species, Treponema pallidum , and Campylobacter species are susceptible.   -Haemophilus influenzae is somewhat less susceptible.   Resistance to erythromycin is usually plasmid-encoded. Three mechanisms were identified:  (1) reduced permeability of the cell membrane or active efflux;  (2) production (by Enterobacteriaceae) of esterases that hydrolyze macrolides;  (3) modification of the ribosomal binding site (so-called ribosomal protection) by chromosomal mutation.  </vt:lpstr>
      <vt:lpstr>Pharmacokinetics Erythromycin base is destroyed by stomach acid and must be administered with enteric coating. Food interferes with absorption. Stearates  are fairly acid-resistant and somewhat better absorbed. The erythromycin estolate is the best-absorbed oral preparation. Absorbed drug is distributed widely except to the brain and cerebrospinal fluid.  It traverses the placenta and reaches the fetus. The serum half-life is approximately 1.5 hours normally and 5 hours in patients with anuria. Adjustment for renal failure is not necessary. Erythromycin is not removed by dialysis. Large amounts of an administered dose are excreted in the bile and lost in feces, and only 5% is excreted in the urine.  </vt:lpstr>
      <vt:lpstr> Clinical Uses -Erythromycin is a drug of choice in corynebacterial infections (diphtheria, corynebacterial sepsis, erythrasma);  -Respiratory, neonatal, ocular, or genital chlamydial infections; and in treatment of community-acquired pneumonia because its spectrum of activity includes pneumococcus, M pneumoniae , and L pneumophila.  -Erythromycin is also useful as a penicillin substitute in penicillin allergic individuals with infections caused by staphylococci , streptococci, or pneumococci.  -Emergence of erythromycin resistance in strains of group A streptococci and pneumococci (penicillin-non-susceptible pneumococci in particular) has made macrolides less attractive as first line agents for treatment of pharyngitis, skin and soft tissue infections, and pneumonia.  -Erythromycin has been recommended as prophylaxis against endocarditis during dental procedures in individuals with valvular heart disease, although clindamycin, which is better tolerated, has largely replaced it.  The oral dosage of erythromycin base, stearate, or estolate is 0.25–0.5 g every 6 hours (for children, 40 mg/kg/d). The dosage of erythromycin ethylsuccinate is 0.4–0.6 g every 6 hours. Oral erythromycin base (1 g) is sometimes combined with oral neomycin or kanamycin for preoperative preparation of the colon. The intravenous dosage of erythromycin gluceptate or lactobionate is 0.5–1.0 g every 6 hours for adults and 20-40 mg/kg/d for children. The higher dosage is recommended when treating pneumonia caused by L pneumophila . Adverse Reactions Anorexia, nausea, vomiting, and diarrhea are common. Gastrointestinal intolerance, which is due to a direct stimulation of gut motility, is the most common reason for discontinuing erythromycin and substituting another antibiotic. Erythromycins, particularly the estolate, can produce acute  cholestatic hepatitis (fever, jaundice, impaired liver function), probably as a hypersensitivity reaction.  Other allergic reactions include fever, eosinophilia, and rashes.  </vt:lpstr>
      <vt:lpstr>Clarithromycin Clarithromycin is derived from erythromycin by addition of a methyl group and has improved acid stability and oral absorption compared with erythromycin.  Clarithromycin and erythromycin are similar with respect to antibacterial activity except that clarithromycin is more active against Mycobacterium avium. Clarithromycin also has activity against H pylori, Mycobacterium leprae , Toxoplasma gondii, and H influenzae .  Erythromycin-resistant streptococci and staphylococci are also resistant to clarithromycin. The longer half-life of clarithromycin (6 hours) compared with erythromycin permits twice-daily dosing. The recommended dosage is 250–500 mg twice daily or 1000 mg of the extended-release formulation once daily.  Clarithromycin penetrates most tissues well, with concentrations equal to or exceeding serum concentrations. Clarithromycin is metabolized in the liver. The major metabolite is 14-hydroxyclarithromycin, which also has antibacterial activity. Portions of active drug and this major metabolite are eliminated in the urine, and dosage reduction  is recommended for patients with creatinine clearances less than 30 mL/min. . The advantages of clarithromycin compared with erythromycin are lower incidence of gastrointestinal intolerance and less frequent dosing. </vt:lpstr>
      <vt:lpstr>Azithromycin Azithromycin,  is derived from erythromycin by addition of a methylated nitrogen into the lactone ring.  Its spectrum of activity, mechanism of action, and clinical uses are similar to those of clarithromycin.  Azithromycin is active against M avium complex and T gondii .  Azithromycin is slightly less active than erythromycin and clarithromycin against staphylococci and streptococci and slightly more active against H influenzae . Azithromycin is highly active against Chlamydia sp.   Azithromycin differs from erythromycin and clarithromycin mainly in pharmacokinetic properties, azithromycin penetrates into most tissues (except cerebrospinal fluid) and phagocytic cells extremely well, with tissue concentrations exceeding serum concentrations by 10- to 100-fold.  The drug is slowly released from tissues (tissue half-life of 2–4 days) to produce an elimination half-life approaching 3 days.  These unique properties permit once-daily dosing and shortening of the duration of treatment in many cases. For example,  a single 1-g  dose of azithromycin is as effective as a 7-day course of doxycycline for chlamydial cervicitis and urethritis.  Community-acquired pneumonia Azithromycin is rapidly absorbed and well tolerated orally. It should be administered 1 hour before or 2 hours after meals. </vt:lpstr>
      <vt:lpstr>Ketolides Ketolides are semisynthetic 14-membered-ring macrolides, differing  from erythromycin by substitution of a 3-keto group for the neutral sugar l-cladinose.  Telithromycin Telithromycin is approved for limited clinical use. It is active in vitro against Streptococcus pyogenes ,S pneumoniae, S aureus, H influenzae, Moraxella catarrhalis , Mycoplasma sp, L pneumophila, Chlamydia sp, H pylori, Neisseria gonorrhoeae, B fragilis, T gondii, and certain nontuberculosis mycobacteria.  Many macrolide-resistant strains are susceptible to ketolides.   Oral bioavailability of telithromycin is 57%, and tissue and intracellular penetration is generally good.  Telithromycin is metabolized in the liver and eliminated by a combination of biliary and urinary routes of excretion.  It is administered as a once-daily dose of 800 mg,  Telithromycin is now indicated only for treatment of community-acquired bacterial pneumonia.  Side effect, use of  telithromycin can result in hepatitis and liver failure. </vt:lpstr>
      <vt:lpstr>Clindamycin   Clindamycin is a chlorine-substituted derivative of lincomycin, an antibiotic that is elaborated by Streptomyces lincolnensis . Mechanism of Action &amp; Antibacterial Activity Clindamycin: inhibits protein synthesis like erythromycin.    - Streptococci, staphylococci, and pneumococci are inhibited by clindamycin. -Gram-negative aerobic species are intrinsically resistant because of poor permeability of the outer membrane. -Enterococci and gram negative  aerobic organisms are resistant. - Bacteroides sp and other anaerobes are susceptible.   Resistance to clindamycin, which onfers cross resistance to macrolides , is due to: (1) mutation of the ribosomal receptor site;  (2) modification of the receptor by a constitutively expressed methylase  (3) enzymatic inactivation of clindamycin.  </vt:lpstr>
      <vt:lpstr>Pharmacokinetics Absorbed orally, oral dosages of clindamycin, 0.15–0.3 g every 8 hours (10–20 mg/ kg/d for children), yield serum levels of 2–3 mcg/mL.  When administered intravenously, 600 mg of clindamycin every 8 hours  gives levels of 5–15 mcg/mL.  The drug is about 90% protein bound. Clindamycin penetrates well into most tissues, with brain and cerebrospinal fluid being important exceptions. It penetrates well into abscesses and is actively taken up and concentrated by phagocytic cells.  Clindamycin is metabolized by the liver, and both active drug and active metabolites are excreted in bile and urine.  The half-life is about 2.5 hours in normal individuals, increasing to 6 hours in patients with anuria. No dosage adjustment is required for renal failure. </vt:lpstr>
      <vt:lpstr>Clinical Uses Clindamycin is indicated for the treatment of  Skin and soft-tissue infections caused by streptococci and staphylococci.  It is often active against community-acquired strains of methicillin-resistant S aureus , an increasingly common cause of skin and soft tissue infections. Clindamycin is also indicated for treatment of anaerobic infections caused by Bacteroides sp and other anaerobes that often participate in mixed infections. Clindamycin, sometimes in combination with an aminoglycoside or cephalosporin, is used to treat penetrating wounds of the abdomen and the gut; infections originating in the female genital tract, eg, septic abortion, pelvic abscesses, or pelvic inflammatory disease; and lung abscesses. Clindamycin is now recommended rather than erythromycin for prophylaxis of endocarditis in patients with valvular heart disease who are undergoing certain dental procedures.  Clindamycin plus primaquine is an effective alternative to trimethoprim-sulfamethoxazole for moderate to moderately severe Pneumocystis jiroveci pneumonia in AIDS patients. It is also used in combination with pyrimethamine for AIDS-related toxoplasmosis of the brain. Adverse Effects Common adverse effects are diarrhea, nausea, and skin rashes. Impaired liver function (with or without jaundice) and neutropenia sometimes occur. Administration of clindamycin is a risk factor for diarrhea and colitis due to C difficile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Media</dc:creator>
  <cp:lastModifiedBy>DR.Ahmed Saker 2O14</cp:lastModifiedBy>
  <cp:revision>47</cp:revision>
  <dcterms:created xsi:type="dcterms:W3CDTF">2016-03-28T18:41:56Z</dcterms:created>
  <dcterms:modified xsi:type="dcterms:W3CDTF">2017-11-15T09:38:29Z</dcterms:modified>
</cp:coreProperties>
</file>