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4"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9" d="100"/>
          <a:sy n="49" d="100"/>
        </p:scale>
        <p:origin x="-127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C553C0-B8BA-40BD-B221-52EB89C69F2E}" type="datetimeFigureOut">
              <a:rPr lang="ar-IQ" smtClean="0"/>
              <a:pPr/>
              <a:t>01/07/1438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45130DA-A786-467F-91ED-70F3079D2882}"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6D5B0E-74A2-4817-8D76-18F0439D3DAE}" type="datetimeFigureOut">
              <a:rPr lang="ar-IQ" smtClean="0"/>
              <a:pPr/>
              <a:t>01/07/1438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0159EC-3F6E-4069-BB56-86B9511C70E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A6D5B0E-74A2-4817-8D76-18F0439D3DAE}" type="datetimeFigureOut">
              <a:rPr lang="ar-IQ" smtClean="0"/>
              <a:pPr/>
              <a:t>01/07/1438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0159EC-3F6E-4069-BB56-86B9511C70E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US" b="1" dirty="0" smtClean="0"/>
              <a:t> </a:t>
            </a:r>
            <a:r>
              <a:rPr lang="en-US" sz="3100" dirty="0" smtClean="0"/>
              <a:t/>
            </a:r>
            <a:br>
              <a:rPr lang="en-US" sz="3100" dirty="0" smtClean="0"/>
            </a:br>
            <a:r>
              <a:rPr lang="en-US" sz="3100" b="1" dirty="0" err="1" smtClean="0"/>
              <a:t>Antimetabolites</a:t>
            </a:r>
            <a:r>
              <a:rPr lang="en-US" sz="3100" b="1" dirty="0" smtClean="0"/>
              <a:t>:</a:t>
            </a:r>
            <a:r>
              <a:rPr lang="en-US" sz="3100" dirty="0" smtClean="0"/>
              <a:t/>
            </a:r>
            <a:br>
              <a:rPr lang="en-US" sz="3100" dirty="0" smtClean="0"/>
            </a:br>
            <a:r>
              <a:rPr lang="en-US" sz="3100" b="1" dirty="0" smtClean="0"/>
              <a:t>                               Sulfonamides</a:t>
            </a:r>
            <a:r>
              <a:rPr lang="en-US" sz="3100" dirty="0" smtClean="0"/>
              <a:t/>
            </a:r>
            <a:br>
              <a:rPr lang="en-US" sz="3100" dirty="0" smtClean="0"/>
            </a:br>
            <a:r>
              <a:rPr lang="en-US" sz="3100" dirty="0" smtClean="0"/>
              <a:t>Sulfonamides can be divided into three major groups: </a:t>
            </a:r>
            <a:br>
              <a:rPr lang="en-US" sz="3100" dirty="0" smtClean="0"/>
            </a:br>
            <a:r>
              <a:rPr lang="en-US" sz="3100" dirty="0" smtClean="0"/>
              <a:t>(1) oral, absorbable; </a:t>
            </a:r>
            <a:br>
              <a:rPr lang="en-US" sz="3100" dirty="0" smtClean="0"/>
            </a:br>
            <a:r>
              <a:rPr lang="en-US" sz="3100" dirty="0" smtClean="0"/>
              <a:t>(2) oral, </a:t>
            </a:r>
            <a:r>
              <a:rPr lang="en-US" sz="3100" dirty="0" err="1" smtClean="0"/>
              <a:t>nonabsorbable</a:t>
            </a:r>
            <a:r>
              <a:rPr lang="en-US" sz="3100" dirty="0" smtClean="0"/>
              <a:t> </a:t>
            </a:r>
            <a:br>
              <a:rPr lang="en-US" sz="3100" dirty="0" smtClean="0"/>
            </a:br>
            <a:r>
              <a:rPr lang="en-US" sz="3100" dirty="0" smtClean="0"/>
              <a:t>(3) topical. </a:t>
            </a:r>
            <a:br>
              <a:rPr lang="en-US" sz="3100" dirty="0" smtClean="0"/>
            </a:br>
            <a:r>
              <a:rPr lang="en-US" sz="3100" dirty="0" smtClean="0"/>
              <a:t>The oral, absorbable sulfonamides can be classified as short-, medium-, or long acting on the basis of their half-lives</a:t>
            </a:r>
            <a:r>
              <a:rPr lang="en-US" dirty="0" smtClean="0"/>
              <a:t>.</a:t>
            </a:r>
            <a:br>
              <a:rPr lang="en-US" dirty="0" smtClean="0"/>
            </a:b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rtl="0"/>
            <a:r>
              <a:rPr lang="en-US" sz="1600" b="1" dirty="0" smtClean="0"/>
              <a:t>Antibacterial Activity</a:t>
            </a:r>
            <a:r>
              <a:rPr lang="en-US" sz="1600" dirty="0" smtClean="0"/>
              <a:t/>
            </a:r>
            <a:br>
              <a:rPr lang="en-US" sz="1600" dirty="0" smtClean="0"/>
            </a:br>
            <a:r>
              <a:rPr lang="en-US" sz="1600" dirty="0" smtClean="0"/>
              <a:t>The old  </a:t>
            </a:r>
            <a:r>
              <a:rPr lang="en-US" sz="1600" dirty="0" err="1" smtClean="0"/>
              <a:t>quinolones</a:t>
            </a:r>
            <a:r>
              <a:rPr lang="en-US" sz="1600" dirty="0" smtClean="0"/>
              <a:t>, </a:t>
            </a:r>
            <a:r>
              <a:rPr lang="en-US" sz="1600" dirty="0" err="1" smtClean="0"/>
              <a:t>nalidixic</a:t>
            </a:r>
            <a:r>
              <a:rPr lang="en-US" sz="1600" dirty="0" smtClean="0"/>
              <a:t> acid did not achieve systemic antibacterial levels and were useful only in the treatment of lower urinary tract infections. </a:t>
            </a:r>
            <a:r>
              <a:rPr lang="en-US" sz="1600" dirty="0" smtClean="0"/>
              <a:t/>
            </a:r>
            <a:br>
              <a:rPr lang="en-US" sz="1600" dirty="0" smtClean="0"/>
            </a:br>
            <a:r>
              <a:rPr lang="en-US" sz="1600" dirty="0" smtClean="0"/>
              <a:t>Fluorinated </a:t>
            </a:r>
            <a:r>
              <a:rPr lang="en-US" sz="1600" dirty="0" smtClean="0"/>
              <a:t>derivatives (ciprofloxacin, </a:t>
            </a:r>
            <a:r>
              <a:rPr lang="en-US" sz="1600" dirty="0" err="1" smtClean="0"/>
              <a:t>levofloxacin</a:t>
            </a:r>
            <a:r>
              <a:rPr lang="en-US" sz="1600" dirty="0" smtClean="0"/>
              <a:t>, </a:t>
            </a:r>
            <a:r>
              <a:rPr lang="en-US" sz="1600" dirty="0" err="1" smtClean="0"/>
              <a:t>enoxacin</a:t>
            </a:r>
            <a:r>
              <a:rPr lang="en-US" sz="1600" dirty="0" smtClean="0"/>
              <a:t>, </a:t>
            </a:r>
            <a:r>
              <a:rPr lang="en-US" sz="1600" dirty="0" err="1" smtClean="0"/>
              <a:t>lomefloxacin</a:t>
            </a:r>
            <a:r>
              <a:rPr lang="en-US" sz="1600" dirty="0" smtClean="0"/>
              <a:t>,  </a:t>
            </a:r>
            <a:r>
              <a:rPr lang="en-US" sz="1600" dirty="0" err="1" smtClean="0"/>
              <a:t>ofloxacin</a:t>
            </a:r>
            <a:r>
              <a:rPr lang="en-US" sz="1600" dirty="0" smtClean="0"/>
              <a:t>, and </a:t>
            </a:r>
            <a:r>
              <a:rPr lang="en-US" sz="1600" dirty="0" err="1" smtClean="0"/>
              <a:t>pefloxacin</a:t>
            </a:r>
            <a:r>
              <a:rPr lang="en-US" sz="1600" dirty="0" smtClean="0"/>
              <a:t>)   have </a:t>
            </a:r>
            <a:r>
              <a:rPr lang="en-US" sz="1600" dirty="0" smtClean="0"/>
              <a:t>greatly improved </a:t>
            </a:r>
            <a:r>
              <a:rPr lang="en-US" sz="1600" dirty="0" smtClean="0"/>
              <a:t>antibacterial activity compared with </a:t>
            </a:r>
            <a:r>
              <a:rPr lang="en-US" sz="1600" dirty="0" err="1" smtClean="0"/>
              <a:t>nalidixic</a:t>
            </a:r>
            <a:r>
              <a:rPr lang="en-US" sz="1600" dirty="0" smtClean="0"/>
              <a:t> acid and achieve bactericidal levels in blood and tissues.</a:t>
            </a:r>
            <a:br>
              <a:rPr lang="en-US" sz="1600" dirty="0" smtClean="0"/>
            </a:br>
            <a:r>
              <a:rPr lang="en-US" sz="1600" dirty="0" smtClean="0">
                <a:solidFill>
                  <a:srgbClr val="FF0000"/>
                </a:solidFill>
              </a:rPr>
              <a:t>excellent </a:t>
            </a:r>
            <a:r>
              <a:rPr lang="en-US" sz="1600" dirty="0" smtClean="0">
                <a:solidFill>
                  <a:srgbClr val="FF0000"/>
                </a:solidFill>
              </a:rPr>
              <a:t>activity against gram-negative aerobic bacteria; they had limited activity against gram-positive organisms. </a:t>
            </a:r>
            <a:r>
              <a:rPr lang="en-US" sz="1600" dirty="0" smtClean="0"/>
              <a:t/>
            </a:r>
            <a:br>
              <a:rPr lang="en-US" sz="1600" dirty="0" smtClean="0"/>
            </a:br>
            <a:r>
              <a:rPr lang="en-US" sz="1600" dirty="0" smtClean="0"/>
              <a:t>Several newer  agents have improved activity against gram-positive </a:t>
            </a:r>
            <a:r>
              <a:rPr lang="en-US" sz="1600" dirty="0" err="1" smtClean="0"/>
              <a:t>cocci</a:t>
            </a:r>
            <a:r>
              <a:rPr lang="en-US" sz="1600" dirty="0" smtClean="0"/>
              <a:t>. </a:t>
            </a:r>
            <a:br>
              <a:rPr lang="en-US" sz="1600" dirty="0" smtClean="0"/>
            </a:br>
            <a:r>
              <a:rPr lang="en-US" sz="1600" dirty="0" err="1" smtClean="0">
                <a:solidFill>
                  <a:srgbClr val="FF0000"/>
                </a:solidFill>
              </a:rPr>
              <a:t>Norfloxacin</a:t>
            </a:r>
            <a:r>
              <a:rPr lang="en-US" sz="1600" dirty="0" smtClean="0"/>
              <a:t> </a:t>
            </a:r>
            <a:r>
              <a:rPr lang="en-US" sz="1600" dirty="0" smtClean="0"/>
              <a:t>is the least active </a:t>
            </a:r>
            <a:r>
              <a:rPr lang="en-US" sz="1600" dirty="0" smtClean="0"/>
              <a:t>against </a:t>
            </a:r>
            <a:r>
              <a:rPr lang="en-US" sz="1600" dirty="0" smtClean="0"/>
              <a:t>both gram-negative and gram-positive organisms .</a:t>
            </a:r>
            <a:br>
              <a:rPr lang="en-US" sz="1600" dirty="0" smtClean="0"/>
            </a:br>
            <a:r>
              <a:rPr lang="en-US" sz="1600" dirty="0" smtClean="0">
                <a:solidFill>
                  <a:srgbClr val="FF0000"/>
                </a:solidFill>
              </a:rPr>
              <a:t>Ciprofloxacin, </a:t>
            </a:r>
            <a:r>
              <a:rPr lang="en-US" sz="1600" dirty="0" err="1" smtClean="0">
                <a:solidFill>
                  <a:srgbClr val="FF0000"/>
                </a:solidFill>
              </a:rPr>
              <a:t>enoxacin</a:t>
            </a:r>
            <a:r>
              <a:rPr lang="en-US" sz="1600" dirty="0" smtClean="0">
                <a:solidFill>
                  <a:srgbClr val="FF0000"/>
                </a:solidFill>
              </a:rPr>
              <a:t>, </a:t>
            </a:r>
            <a:r>
              <a:rPr lang="en-US" sz="1600" dirty="0" err="1" smtClean="0">
                <a:solidFill>
                  <a:srgbClr val="FF0000"/>
                </a:solidFill>
              </a:rPr>
              <a:t>lomefloxacin</a:t>
            </a:r>
            <a:r>
              <a:rPr lang="en-US" sz="1600" dirty="0" smtClean="0">
                <a:solidFill>
                  <a:srgbClr val="FF0000"/>
                </a:solidFill>
              </a:rPr>
              <a:t>, </a:t>
            </a:r>
            <a:r>
              <a:rPr lang="en-US" sz="1600" dirty="0" err="1" smtClean="0">
                <a:solidFill>
                  <a:srgbClr val="FF0000"/>
                </a:solidFill>
              </a:rPr>
              <a:t>levofloxacin</a:t>
            </a:r>
            <a:r>
              <a:rPr lang="en-US" sz="1600" dirty="0" smtClean="0">
                <a:solidFill>
                  <a:srgbClr val="FF0000"/>
                </a:solidFill>
              </a:rPr>
              <a:t>, </a:t>
            </a:r>
            <a:r>
              <a:rPr lang="en-US" sz="1600" dirty="0" err="1" smtClean="0">
                <a:solidFill>
                  <a:srgbClr val="FF0000"/>
                </a:solidFill>
              </a:rPr>
              <a:t>ofloxacin</a:t>
            </a:r>
            <a:r>
              <a:rPr lang="en-US" sz="1600" dirty="0" smtClean="0">
                <a:solidFill>
                  <a:srgbClr val="FF0000"/>
                </a:solidFill>
              </a:rPr>
              <a:t>, and </a:t>
            </a:r>
            <a:r>
              <a:rPr lang="en-US" sz="1600" dirty="0" err="1" smtClean="0">
                <a:solidFill>
                  <a:srgbClr val="FF0000"/>
                </a:solidFill>
              </a:rPr>
              <a:t>pefloxacin</a:t>
            </a:r>
            <a:r>
              <a:rPr lang="en-US" sz="1600" dirty="0" smtClean="0">
                <a:solidFill>
                  <a:srgbClr val="FF0000"/>
                </a:solidFill>
              </a:rPr>
              <a:t> comprise a second group of similar agents possessing excellent gram-negative activity and moderate to good activity against gram-positive bacteria. </a:t>
            </a:r>
            <a:r>
              <a:rPr lang="en-US" sz="1600" dirty="0" smtClean="0"/>
              <a:t>MICs for gram-negative </a:t>
            </a:r>
            <a:r>
              <a:rPr lang="en-US" sz="1600" dirty="0" err="1" smtClean="0"/>
              <a:t>cocci</a:t>
            </a:r>
            <a:r>
              <a:rPr lang="en-US" sz="1600" dirty="0" smtClean="0"/>
              <a:t> and bacilli, including </a:t>
            </a:r>
            <a:r>
              <a:rPr lang="en-US" sz="1600" i="1" dirty="0" err="1" smtClean="0"/>
              <a:t>Enterobacter</a:t>
            </a:r>
            <a:r>
              <a:rPr lang="en-US" sz="1600" i="1" dirty="0" smtClean="0"/>
              <a:t> </a:t>
            </a:r>
            <a:r>
              <a:rPr lang="en-US" sz="1600" dirty="0" smtClean="0"/>
              <a:t>sp, </a:t>
            </a:r>
            <a:r>
              <a:rPr lang="en-US" sz="1600" i="1" dirty="0" smtClean="0"/>
              <a:t>P </a:t>
            </a:r>
            <a:r>
              <a:rPr lang="en-US" sz="1600" i="1" dirty="0" err="1" smtClean="0"/>
              <a:t>aeruginosa</a:t>
            </a:r>
            <a:r>
              <a:rPr lang="en-US" sz="1600" i="1" dirty="0" smtClean="0"/>
              <a:t> </a:t>
            </a:r>
            <a:r>
              <a:rPr lang="en-US" sz="1600" dirty="0" smtClean="0"/>
              <a:t>, </a:t>
            </a:r>
            <a:r>
              <a:rPr lang="en-US" sz="1600" i="1" dirty="0" err="1" smtClean="0"/>
              <a:t>Neisseria</a:t>
            </a:r>
            <a:r>
              <a:rPr lang="en-US" sz="1600" i="1" dirty="0" smtClean="0"/>
              <a:t> meningitides </a:t>
            </a:r>
            <a:r>
              <a:rPr lang="en-US" sz="1600" dirty="0" smtClean="0"/>
              <a:t>, </a:t>
            </a:r>
            <a:r>
              <a:rPr lang="en-US" sz="1600" i="1" dirty="0" smtClean="0"/>
              <a:t>H </a:t>
            </a:r>
            <a:r>
              <a:rPr lang="en-US" sz="1600" i="1" dirty="0" err="1" smtClean="0"/>
              <a:t>aemophilus</a:t>
            </a:r>
            <a:r>
              <a:rPr lang="en-US" sz="1600" i="1" dirty="0" smtClean="0"/>
              <a:t> </a:t>
            </a:r>
            <a:r>
              <a:rPr lang="en-US" sz="1600" dirty="0" smtClean="0"/>
              <a:t>sp, and </a:t>
            </a:r>
            <a:r>
              <a:rPr lang="en-US" sz="1600" i="1" dirty="0" smtClean="0"/>
              <a:t>C </a:t>
            </a:r>
            <a:r>
              <a:rPr lang="en-US" sz="1600" i="1" dirty="0" err="1" smtClean="0"/>
              <a:t>ampylobacter</a:t>
            </a:r>
            <a:r>
              <a:rPr lang="en-US" sz="1600" i="1" dirty="0" smtClean="0"/>
              <a:t> </a:t>
            </a:r>
            <a:r>
              <a:rPr lang="en-US" sz="1600" i="1" dirty="0" err="1" smtClean="0"/>
              <a:t>jejuni</a:t>
            </a:r>
            <a:r>
              <a:rPr lang="en-US" sz="1600" i="1" dirty="0" smtClean="0"/>
              <a:t> </a:t>
            </a:r>
            <a:r>
              <a:rPr lang="en-US" sz="1600" dirty="0" smtClean="0"/>
              <a:t>, are 1–2 mcg/</a:t>
            </a:r>
            <a:r>
              <a:rPr lang="en-US" sz="1600" dirty="0" err="1" smtClean="0"/>
              <a:t>mL</a:t>
            </a:r>
            <a:r>
              <a:rPr lang="en-US" sz="1600" dirty="0" smtClean="0"/>
              <a:t> and often less.</a:t>
            </a:r>
            <a:br>
              <a:rPr lang="en-US" sz="1600" dirty="0" smtClean="0"/>
            </a:br>
            <a:r>
              <a:rPr lang="en-US" sz="1600" dirty="0" smtClean="0"/>
              <a:t> </a:t>
            </a:r>
            <a:r>
              <a:rPr lang="en-US" sz="1600" dirty="0" err="1" smtClean="0"/>
              <a:t>Methicillin</a:t>
            </a:r>
            <a:r>
              <a:rPr lang="en-US" sz="1600" dirty="0" smtClean="0"/>
              <a:t>-susceptible strains of </a:t>
            </a:r>
            <a:r>
              <a:rPr lang="en-US" sz="1600" i="1" dirty="0" smtClean="0"/>
              <a:t>S </a:t>
            </a:r>
            <a:r>
              <a:rPr lang="en-US" sz="1600" i="1" dirty="0" err="1" smtClean="0"/>
              <a:t>aureus</a:t>
            </a:r>
            <a:r>
              <a:rPr lang="en-US" sz="1600" i="1" dirty="0" smtClean="0"/>
              <a:t> </a:t>
            </a:r>
            <a:r>
              <a:rPr lang="en-US" sz="1600" dirty="0" smtClean="0"/>
              <a:t>are generally susceptible to these </a:t>
            </a:r>
            <a:r>
              <a:rPr lang="en-US" sz="1600" dirty="0" err="1" smtClean="0"/>
              <a:t>fluoroquinolones</a:t>
            </a:r>
            <a:r>
              <a:rPr lang="en-US" sz="1600" dirty="0" smtClean="0"/>
              <a:t>, but </a:t>
            </a:r>
            <a:r>
              <a:rPr lang="en-US" sz="1600" dirty="0" err="1" smtClean="0"/>
              <a:t>methicillin</a:t>
            </a:r>
            <a:r>
              <a:rPr lang="en-US" sz="1600" dirty="0" smtClean="0"/>
              <a:t>-resistant strains of staphylococci are often resistant.</a:t>
            </a:r>
            <a:br>
              <a:rPr lang="en-US" sz="1600" dirty="0" smtClean="0"/>
            </a:br>
            <a:r>
              <a:rPr lang="en-US" sz="1600" dirty="0" smtClean="0"/>
              <a:t> Streptococci and </a:t>
            </a:r>
            <a:r>
              <a:rPr lang="en-US" sz="1600" dirty="0" err="1" smtClean="0"/>
              <a:t>enterococci</a:t>
            </a:r>
            <a:r>
              <a:rPr lang="en-US" sz="1600" dirty="0" smtClean="0"/>
              <a:t> tend to be less susceptible than staphylococci, and efficacy in infections caused by these organisms is limited. </a:t>
            </a:r>
            <a:br>
              <a:rPr lang="en-US" sz="1600" dirty="0" smtClean="0"/>
            </a:br>
            <a:r>
              <a:rPr lang="en-US" sz="1600" dirty="0" smtClean="0"/>
              <a:t>Ciprofloxacin is the most active agent of this group against gram-negative organisms</a:t>
            </a:r>
            <a:r>
              <a:rPr lang="en-US" sz="1600" dirty="0" smtClean="0"/>
              <a:t>, </a:t>
            </a:r>
            <a:r>
              <a:rPr lang="en-US" sz="1600" i="1" dirty="0" smtClean="0"/>
              <a:t>P </a:t>
            </a:r>
            <a:r>
              <a:rPr lang="en-US" sz="1600" i="1" dirty="0" err="1" smtClean="0"/>
              <a:t>aeruginosa</a:t>
            </a:r>
            <a:r>
              <a:rPr lang="en-US" sz="1600" i="1" dirty="0" smtClean="0"/>
              <a:t> </a:t>
            </a:r>
            <a:r>
              <a:rPr lang="en-US" sz="1600" dirty="0" smtClean="0"/>
              <a:t>in particular. </a:t>
            </a:r>
            <a:r>
              <a:rPr lang="en-US" sz="1600" dirty="0" err="1" smtClean="0"/>
              <a:t>Levofloxacin</a:t>
            </a:r>
            <a:r>
              <a:rPr lang="en-US" sz="1600" dirty="0" smtClean="0"/>
              <a:t>, the L-isomer of </a:t>
            </a:r>
            <a:r>
              <a:rPr lang="en-US" sz="1600" dirty="0" err="1" smtClean="0"/>
              <a:t>ofloxacin</a:t>
            </a:r>
            <a:r>
              <a:rPr lang="en-US" sz="1600" dirty="0" smtClean="0"/>
              <a:t>, has superior activity against gram-positive organisms, including  </a:t>
            </a:r>
            <a:r>
              <a:rPr lang="en-US" sz="1600" i="1" dirty="0" smtClean="0"/>
              <a:t>Streptococcus </a:t>
            </a:r>
            <a:r>
              <a:rPr lang="en-US" sz="1600" i="1" dirty="0" err="1" smtClean="0"/>
              <a:t>pneumoniae</a:t>
            </a:r>
            <a:r>
              <a:rPr lang="en-US" sz="1600" i="1" dirty="0" smtClean="0"/>
              <a:t>.</a:t>
            </a:r>
            <a:r>
              <a:rPr lang="en-US" sz="1600" dirty="0" smtClean="0"/>
              <a:t/>
            </a:r>
            <a:br>
              <a:rPr lang="en-US" sz="1600" dirty="0" smtClean="0"/>
            </a:br>
            <a:r>
              <a:rPr lang="en-US" sz="1600" dirty="0" smtClean="0"/>
              <a:t> </a:t>
            </a:r>
            <a:r>
              <a:rPr lang="en-US" sz="1600" dirty="0" err="1" smtClean="0"/>
              <a:t>Gatifloxacin</a:t>
            </a:r>
            <a:r>
              <a:rPr lang="en-US" sz="1600" dirty="0" smtClean="0"/>
              <a:t>, </a:t>
            </a:r>
            <a:r>
              <a:rPr lang="en-US" sz="1600" dirty="0" err="1" smtClean="0"/>
              <a:t>gemifloxacin</a:t>
            </a:r>
            <a:r>
              <a:rPr lang="en-US" sz="1600" dirty="0" smtClean="0"/>
              <a:t>, and </a:t>
            </a:r>
            <a:r>
              <a:rPr lang="en-US" sz="1600" dirty="0" err="1" smtClean="0"/>
              <a:t>moxifloxacin</a:t>
            </a:r>
            <a:r>
              <a:rPr lang="en-US" sz="1600" dirty="0" smtClean="0"/>
              <a:t>  (a third group) of </a:t>
            </a:r>
            <a:r>
              <a:rPr lang="en-US" sz="1600" dirty="0" err="1" smtClean="0"/>
              <a:t>fluoroquinolones</a:t>
            </a:r>
            <a:r>
              <a:rPr lang="en-US" sz="1600" dirty="0" smtClean="0"/>
              <a:t> with improved activity against gram positive organisms, particularly </a:t>
            </a:r>
            <a:r>
              <a:rPr lang="en-US" sz="1600" i="1" dirty="0" smtClean="0"/>
              <a:t>S </a:t>
            </a:r>
            <a:r>
              <a:rPr lang="en-US" sz="1600" i="1" dirty="0" err="1" smtClean="0"/>
              <a:t>pneumoniae</a:t>
            </a:r>
            <a:r>
              <a:rPr lang="en-US" sz="1600" i="1" dirty="0" smtClean="0"/>
              <a:t> </a:t>
            </a:r>
            <a:r>
              <a:rPr lang="en-US" sz="1600" dirty="0" smtClean="0"/>
              <a:t>and some staphylococci.</a:t>
            </a:r>
            <a:br>
              <a:rPr lang="en-US" sz="1600" dirty="0" smtClean="0"/>
            </a:br>
            <a:r>
              <a:rPr lang="en-US" sz="1600" dirty="0" err="1" smtClean="0"/>
              <a:t>Fluoroquinolones</a:t>
            </a:r>
            <a:r>
              <a:rPr lang="en-US" sz="1600" dirty="0" smtClean="0"/>
              <a:t> also are active against agents of atypical pneumonia (</a:t>
            </a:r>
            <a:r>
              <a:rPr lang="en-US" sz="1600" dirty="0" err="1" smtClean="0"/>
              <a:t>eg</a:t>
            </a:r>
            <a:r>
              <a:rPr lang="en-US" sz="1600" dirty="0" smtClean="0"/>
              <a:t>, </a:t>
            </a:r>
            <a:r>
              <a:rPr lang="en-US" sz="1600" dirty="0" err="1" smtClean="0"/>
              <a:t>mycoplasmas</a:t>
            </a:r>
            <a:r>
              <a:rPr lang="en-US" sz="1600" dirty="0" smtClean="0"/>
              <a:t> and </a:t>
            </a:r>
            <a:r>
              <a:rPr lang="en-US" sz="1600" dirty="0" err="1" smtClean="0"/>
              <a:t>chlamydiae</a:t>
            </a:r>
            <a:r>
              <a:rPr lang="en-US" sz="1600" dirty="0" smtClean="0"/>
              <a:t>) and against intracellular pathogens such as </a:t>
            </a:r>
            <a:r>
              <a:rPr lang="en-US" sz="1600" i="1" dirty="0" err="1" smtClean="0"/>
              <a:t>Legionella</a:t>
            </a:r>
            <a:r>
              <a:rPr lang="en-US" sz="1600" i="1" dirty="0" smtClean="0"/>
              <a:t> </a:t>
            </a:r>
            <a:r>
              <a:rPr lang="en-US" sz="1600" i="1" dirty="0" err="1" smtClean="0"/>
              <a:t>pneumophila</a:t>
            </a:r>
            <a:r>
              <a:rPr lang="en-US" sz="1600" i="1" dirty="0" smtClean="0"/>
              <a:t> </a:t>
            </a:r>
            <a:r>
              <a:rPr lang="en-US" sz="1600" dirty="0" smtClean="0"/>
              <a:t>and some </a:t>
            </a:r>
            <a:r>
              <a:rPr lang="en-US" sz="1600" dirty="0" err="1" smtClean="0"/>
              <a:t>mycobacteria</a:t>
            </a:r>
            <a:r>
              <a:rPr lang="en-US" sz="1600" dirty="0" smtClean="0"/>
              <a:t>, including </a:t>
            </a:r>
            <a:r>
              <a:rPr lang="en-US" sz="1600" i="1" dirty="0" smtClean="0"/>
              <a:t>Mycobacterium tuberculosis </a:t>
            </a:r>
            <a:r>
              <a:rPr lang="en-US" sz="1600" dirty="0" smtClean="0"/>
              <a:t>and </a:t>
            </a:r>
            <a:r>
              <a:rPr lang="en-US" sz="1600" i="1" dirty="0" smtClean="0"/>
              <a:t>Mycobacterium </a:t>
            </a:r>
            <a:r>
              <a:rPr lang="en-US" sz="1600" i="1" dirty="0" err="1" smtClean="0"/>
              <a:t>avium</a:t>
            </a:r>
            <a:r>
              <a:rPr lang="en-US" sz="1600" i="1" dirty="0" smtClean="0"/>
              <a:t> </a:t>
            </a:r>
            <a:r>
              <a:rPr lang="en-US" sz="1600" dirty="0" smtClean="0"/>
              <a:t>complex. </a:t>
            </a:r>
            <a:r>
              <a:rPr lang="en-US" sz="1600" dirty="0" smtClean="0"/>
              <a:t/>
            </a:r>
            <a:br>
              <a:rPr lang="en-US" sz="1600" dirty="0" smtClean="0"/>
            </a:br>
            <a:r>
              <a:rPr lang="en-US" sz="1600" dirty="0" err="1" smtClean="0">
                <a:solidFill>
                  <a:srgbClr val="FF0000"/>
                </a:solidFill>
              </a:rPr>
              <a:t>Moxifloxacin</a:t>
            </a:r>
            <a:r>
              <a:rPr lang="en-US" sz="1600" dirty="0" smtClean="0">
                <a:solidFill>
                  <a:srgbClr val="FF0000"/>
                </a:solidFill>
              </a:rPr>
              <a:t> </a:t>
            </a:r>
            <a:r>
              <a:rPr lang="en-US" sz="1600" dirty="0" smtClean="0">
                <a:solidFill>
                  <a:srgbClr val="FF0000"/>
                </a:solidFill>
              </a:rPr>
              <a:t>also has modest activity against anaerobic bacteria. Because of toxicity, </a:t>
            </a:r>
            <a:r>
              <a:rPr lang="en-US" sz="1600" dirty="0" smtClean="0">
                <a:solidFill>
                  <a:srgbClr val="FF0000"/>
                </a:solidFill>
              </a:rPr>
              <a:t>it </a:t>
            </a:r>
            <a:r>
              <a:rPr lang="en-US" sz="1600" dirty="0" smtClean="0">
                <a:solidFill>
                  <a:srgbClr val="FF0000"/>
                </a:solidFill>
              </a:rPr>
              <a:t>is no longer use.</a:t>
            </a:r>
            <a:r>
              <a:rPr lang="en-US" sz="1400" dirty="0" smtClean="0"/>
              <a:t/>
            </a:r>
            <a:br>
              <a:rPr lang="en-US" sz="1400" dirty="0" smtClean="0"/>
            </a:br>
            <a:endParaRPr lang="ar-SA"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597352"/>
          </a:xfrm>
        </p:spPr>
        <p:txBody>
          <a:bodyPr>
            <a:noAutofit/>
          </a:bodyPr>
          <a:lstStyle/>
          <a:p>
            <a:pPr algn="l" rtl="0"/>
            <a:r>
              <a:rPr lang="en-US" sz="2200" b="1" dirty="0" smtClean="0"/>
              <a:t>Pharmacokinetics</a:t>
            </a:r>
            <a:r>
              <a:rPr lang="en-US" sz="2200" dirty="0" smtClean="0"/>
              <a:t/>
            </a:r>
            <a:br>
              <a:rPr lang="en-US" sz="2200" dirty="0" smtClean="0"/>
            </a:br>
            <a:r>
              <a:rPr lang="en-US" sz="2200" dirty="0" smtClean="0"/>
              <a:t>After oral administration, the </a:t>
            </a:r>
            <a:r>
              <a:rPr lang="en-US" sz="2200" dirty="0" err="1" smtClean="0"/>
              <a:t>fluoroquinolones</a:t>
            </a:r>
            <a:r>
              <a:rPr lang="en-US" sz="2200" dirty="0" smtClean="0"/>
              <a:t> are well absorbed (bioavailability of 80–95%) and distributed widely in body fluids and tissues . Serum half-lives range from 3 to 10 hours.</a:t>
            </a:r>
            <a:br>
              <a:rPr lang="en-US" sz="2200" dirty="0" smtClean="0"/>
            </a:br>
            <a:r>
              <a:rPr lang="en-US" sz="2200" dirty="0" smtClean="0"/>
              <a:t>The relatively long half-lives of </a:t>
            </a:r>
            <a:r>
              <a:rPr lang="en-US" sz="2200" dirty="0" err="1" smtClean="0"/>
              <a:t>levofloxacin</a:t>
            </a:r>
            <a:r>
              <a:rPr lang="en-US" sz="2200" dirty="0" smtClean="0"/>
              <a:t>, </a:t>
            </a:r>
            <a:r>
              <a:rPr lang="en-US" sz="2200" dirty="0" err="1" smtClean="0"/>
              <a:t>gemifloxacin</a:t>
            </a:r>
            <a:r>
              <a:rPr lang="en-US" sz="2200" dirty="0" smtClean="0"/>
              <a:t>, </a:t>
            </a:r>
            <a:r>
              <a:rPr lang="en-US" sz="2200" dirty="0" err="1" smtClean="0"/>
              <a:t>gatifloxacin</a:t>
            </a:r>
            <a:r>
              <a:rPr lang="en-US" sz="2200" dirty="0" smtClean="0"/>
              <a:t>,</a:t>
            </a:r>
            <a:br>
              <a:rPr lang="en-US" sz="2200" dirty="0" smtClean="0"/>
            </a:br>
            <a:r>
              <a:rPr lang="en-US" sz="2200" dirty="0" smtClean="0"/>
              <a:t>and </a:t>
            </a:r>
            <a:r>
              <a:rPr lang="en-US" sz="2200" dirty="0" err="1" smtClean="0"/>
              <a:t>moxifloxacin</a:t>
            </a:r>
            <a:r>
              <a:rPr lang="en-US" sz="2200" dirty="0" smtClean="0"/>
              <a:t> permit once-daily dosing. </a:t>
            </a:r>
            <a:br>
              <a:rPr lang="en-US" sz="2200" dirty="0" smtClean="0"/>
            </a:br>
            <a:r>
              <a:rPr lang="en-US" sz="2200" dirty="0" smtClean="0"/>
              <a:t>Oral absorption is impaired by divalent and trivalent </a:t>
            </a:r>
            <a:r>
              <a:rPr lang="en-US" sz="2200" dirty="0" err="1" smtClean="0"/>
              <a:t>cations</a:t>
            </a:r>
            <a:r>
              <a:rPr lang="en-US" sz="2200" dirty="0" smtClean="0"/>
              <a:t>, including those</a:t>
            </a:r>
            <a:br>
              <a:rPr lang="en-US" sz="2200" dirty="0" smtClean="0"/>
            </a:br>
            <a:r>
              <a:rPr lang="en-US" sz="2200" dirty="0" smtClean="0"/>
              <a:t>in antacids. Therefore, oral </a:t>
            </a:r>
            <a:r>
              <a:rPr lang="en-US" sz="2200" dirty="0" err="1" smtClean="0"/>
              <a:t>fluoroquinolones</a:t>
            </a:r>
            <a:r>
              <a:rPr lang="en-US" sz="2200" dirty="0" smtClean="0"/>
              <a:t> should be taken 2 hours before or 4 hours after any products containing these </a:t>
            </a:r>
            <a:r>
              <a:rPr lang="en-US" sz="2200" dirty="0" err="1" smtClean="0"/>
              <a:t>cations</a:t>
            </a:r>
            <a:r>
              <a:rPr lang="en-US" sz="2200" dirty="0" smtClean="0"/>
              <a:t>.</a:t>
            </a:r>
            <a:br>
              <a:rPr lang="en-US" sz="2200" dirty="0" smtClean="0"/>
            </a:br>
            <a:r>
              <a:rPr lang="en-US" sz="2200" dirty="0" smtClean="0"/>
              <a:t>Serum concentrations of intravenously administered drug  are similar to those of orally administered drug.</a:t>
            </a:r>
            <a:br>
              <a:rPr lang="en-US" sz="2200" dirty="0" smtClean="0"/>
            </a:br>
            <a:r>
              <a:rPr lang="en-US" sz="2200" dirty="0" smtClean="0"/>
              <a:t> Most </a:t>
            </a:r>
            <a:r>
              <a:rPr lang="en-US" sz="2200" dirty="0" err="1" smtClean="0"/>
              <a:t>fluoroquinolones</a:t>
            </a:r>
            <a:r>
              <a:rPr lang="en-US" sz="2200" dirty="0" smtClean="0"/>
              <a:t> are eliminated by renal mechanisms, either tubular secretion</a:t>
            </a:r>
            <a:br>
              <a:rPr lang="en-US" sz="2200" dirty="0" smtClean="0"/>
            </a:br>
            <a:r>
              <a:rPr lang="en-US" sz="2200" dirty="0" smtClean="0"/>
              <a:t>or </a:t>
            </a:r>
            <a:r>
              <a:rPr lang="en-US" sz="2200" dirty="0" err="1" smtClean="0"/>
              <a:t>glomerular</a:t>
            </a:r>
            <a:r>
              <a:rPr lang="en-US" sz="2200" dirty="0" smtClean="0"/>
              <a:t> filtration. Dosage adjustment is required for patients with </a:t>
            </a:r>
            <a:r>
              <a:rPr lang="en-US" sz="2200" dirty="0" err="1" smtClean="0"/>
              <a:t>creatinine</a:t>
            </a:r>
            <a:r>
              <a:rPr lang="en-US" sz="2200" dirty="0" smtClean="0"/>
              <a:t> clearances less than 50 </a:t>
            </a:r>
            <a:r>
              <a:rPr lang="en-US" sz="2200" dirty="0" err="1" smtClean="0"/>
              <a:t>mL</a:t>
            </a:r>
            <a:r>
              <a:rPr lang="en-US" sz="2200" dirty="0" smtClean="0"/>
              <a:t>/min. Dosage adjustment</a:t>
            </a:r>
            <a:br>
              <a:rPr lang="en-US" sz="2200" dirty="0" smtClean="0"/>
            </a:br>
            <a:r>
              <a:rPr lang="en-US" sz="2200" dirty="0" smtClean="0"/>
              <a:t>for renal impairment  is not necessary for </a:t>
            </a:r>
            <a:r>
              <a:rPr lang="en-US" sz="2200" dirty="0" err="1" smtClean="0"/>
              <a:t>moxifloxacin</a:t>
            </a:r>
            <a:r>
              <a:rPr lang="en-US" sz="2200" dirty="0" smtClean="0"/>
              <a:t>. </a:t>
            </a:r>
            <a:br>
              <a:rPr lang="en-US" sz="2200" dirty="0" smtClean="0"/>
            </a:br>
            <a:r>
              <a:rPr lang="en-US" sz="2200" dirty="0" err="1" smtClean="0"/>
              <a:t>Nonrenally</a:t>
            </a:r>
            <a:r>
              <a:rPr lang="en-US" sz="2200" dirty="0" smtClean="0"/>
              <a:t> cleared </a:t>
            </a:r>
            <a:r>
              <a:rPr lang="en-US" sz="2200" dirty="0" err="1" smtClean="0"/>
              <a:t>fluoroquinolones</a:t>
            </a:r>
            <a:r>
              <a:rPr lang="en-US" sz="2200" dirty="0" smtClean="0"/>
              <a:t> are relatively contraindicated in patients</a:t>
            </a:r>
            <a:br>
              <a:rPr lang="en-US" sz="2200" dirty="0" smtClean="0"/>
            </a:br>
            <a:r>
              <a:rPr lang="en-US" sz="2200" dirty="0" smtClean="0"/>
              <a:t>with hepatic failure.</a:t>
            </a:r>
            <a:br>
              <a:rPr lang="en-US" sz="2200" dirty="0" smtClean="0"/>
            </a:br>
            <a:endParaRPr lang="ar-SA"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4722"/>
          </a:xfrm>
        </p:spPr>
        <p:txBody>
          <a:bodyPr>
            <a:noAutofit/>
          </a:bodyPr>
          <a:lstStyle/>
          <a:p>
            <a:pPr algn="l" rtl="0"/>
            <a:r>
              <a:rPr lang="en-US" sz="2000" b="1" dirty="0" smtClean="0"/>
              <a:t>Clinical Uses</a:t>
            </a:r>
            <a:r>
              <a:rPr lang="en-US" sz="2000" dirty="0" smtClean="0"/>
              <a:t/>
            </a:r>
            <a:br>
              <a:rPr lang="en-US" sz="2000" dirty="0" smtClean="0"/>
            </a:br>
            <a:r>
              <a:rPr lang="en-US" sz="2000" dirty="0" err="1" smtClean="0"/>
              <a:t>Fluoroquinolones</a:t>
            </a:r>
            <a:r>
              <a:rPr lang="en-US" sz="2000" dirty="0" smtClean="0"/>
              <a:t> (other than </a:t>
            </a:r>
            <a:r>
              <a:rPr lang="en-US" sz="2000" dirty="0" err="1" smtClean="0"/>
              <a:t>moxifloxacin</a:t>
            </a:r>
            <a:r>
              <a:rPr lang="en-US" sz="2000" dirty="0" smtClean="0"/>
              <a:t>, which achieves relatively low urinary levels) are effective in </a:t>
            </a:r>
            <a:r>
              <a:rPr lang="en-US" sz="2000" dirty="0" smtClean="0">
                <a:solidFill>
                  <a:srgbClr val="FF0000"/>
                </a:solidFill>
              </a:rPr>
              <a:t>urinary tract infections </a:t>
            </a:r>
            <a:r>
              <a:rPr lang="en-US" sz="2000" dirty="0" smtClean="0"/>
              <a:t>caused by many organisms, including </a:t>
            </a:r>
            <a:r>
              <a:rPr lang="en-US" sz="2000" i="1" dirty="0" smtClean="0"/>
              <a:t>P </a:t>
            </a:r>
            <a:r>
              <a:rPr lang="en-US" sz="2000" i="1" dirty="0" err="1" smtClean="0"/>
              <a:t>aeruginosa</a:t>
            </a:r>
            <a:r>
              <a:rPr lang="en-US" sz="2000" i="1" dirty="0" smtClean="0"/>
              <a:t> </a:t>
            </a:r>
            <a:r>
              <a:rPr lang="en-US" sz="2000" dirty="0" smtClean="0"/>
              <a:t>. These agents are also effective for bacterial diarrhea caused by </a:t>
            </a:r>
            <a:r>
              <a:rPr lang="en-US" sz="2000" i="1" dirty="0" err="1" smtClean="0">
                <a:solidFill>
                  <a:srgbClr val="FF0000"/>
                </a:solidFill>
              </a:rPr>
              <a:t>Shigella</a:t>
            </a:r>
            <a:r>
              <a:rPr lang="en-US" sz="2000" i="1" dirty="0" smtClean="0">
                <a:solidFill>
                  <a:srgbClr val="FF0000"/>
                </a:solidFill>
              </a:rPr>
              <a:t> </a:t>
            </a:r>
            <a:r>
              <a:rPr lang="en-US" sz="2000" dirty="0" smtClean="0">
                <a:solidFill>
                  <a:srgbClr val="FF0000"/>
                </a:solidFill>
              </a:rPr>
              <a:t>, </a:t>
            </a:r>
            <a:r>
              <a:rPr lang="en-US" sz="2000" i="1" dirty="0" smtClean="0">
                <a:solidFill>
                  <a:srgbClr val="FF0000"/>
                </a:solidFill>
              </a:rPr>
              <a:t>Salmonella </a:t>
            </a:r>
            <a:r>
              <a:rPr lang="en-US" sz="2000" dirty="0" smtClean="0">
                <a:solidFill>
                  <a:srgbClr val="FF0000"/>
                </a:solidFill>
              </a:rPr>
              <a:t>, </a:t>
            </a:r>
            <a:r>
              <a:rPr lang="en-US" sz="2000" dirty="0" err="1" smtClean="0">
                <a:solidFill>
                  <a:srgbClr val="FF0000"/>
                </a:solidFill>
              </a:rPr>
              <a:t>toxigenic</a:t>
            </a:r>
            <a:r>
              <a:rPr lang="en-US" sz="2000" dirty="0" smtClean="0">
                <a:solidFill>
                  <a:srgbClr val="FF0000"/>
                </a:solidFill>
              </a:rPr>
              <a:t> </a:t>
            </a:r>
            <a:r>
              <a:rPr lang="en-US" sz="2000" i="1" dirty="0" smtClean="0">
                <a:solidFill>
                  <a:srgbClr val="FF0000"/>
                </a:solidFill>
              </a:rPr>
              <a:t>E coli, </a:t>
            </a:r>
            <a:r>
              <a:rPr lang="en-US" sz="2000" dirty="0" smtClean="0">
                <a:solidFill>
                  <a:srgbClr val="FF0000"/>
                </a:solidFill>
              </a:rPr>
              <a:t>and </a:t>
            </a:r>
            <a:r>
              <a:rPr lang="en-US" sz="2000" i="1" dirty="0" smtClean="0">
                <a:solidFill>
                  <a:srgbClr val="FF0000"/>
                </a:solidFill>
              </a:rPr>
              <a:t>Campylobacter</a:t>
            </a:r>
            <a:r>
              <a:rPr lang="en-US" sz="2000" i="1" dirty="0" smtClean="0"/>
              <a:t> </a:t>
            </a:r>
            <a:r>
              <a:rPr lang="en-US" sz="2000" dirty="0" smtClean="0"/>
              <a:t>. </a:t>
            </a:r>
            <a:r>
              <a:rPr lang="en-US" sz="2000" dirty="0" err="1" smtClean="0"/>
              <a:t>Fluoroquinolones</a:t>
            </a:r>
            <a:r>
              <a:rPr lang="en-US" sz="2000" dirty="0" smtClean="0"/>
              <a:t> (except </a:t>
            </a:r>
            <a:r>
              <a:rPr lang="en-US" sz="2000" dirty="0" err="1" smtClean="0"/>
              <a:t>norfloxacin</a:t>
            </a:r>
            <a:r>
              <a:rPr lang="en-US" sz="2000" dirty="0" smtClean="0"/>
              <a:t>, which does not achieve adequate systemic concentrations) have been used in infections of </a:t>
            </a:r>
            <a:r>
              <a:rPr lang="en-US" sz="2000" dirty="0" smtClean="0">
                <a:solidFill>
                  <a:srgbClr val="FF0000"/>
                </a:solidFill>
              </a:rPr>
              <a:t>soft tissues, bones, and joints</a:t>
            </a:r>
            <a:r>
              <a:rPr lang="en-US" sz="2000" dirty="0" smtClean="0"/>
              <a:t/>
            </a:r>
            <a:br>
              <a:rPr lang="en-US" sz="2000" dirty="0" smtClean="0"/>
            </a:br>
            <a:r>
              <a:rPr lang="en-US" sz="2000" dirty="0" smtClean="0"/>
              <a:t>and in </a:t>
            </a:r>
            <a:r>
              <a:rPr lang="en-US" sz="2000" dirty="0" smtClean="0">
                <a:solidFill>
                  <a:srgbClr val="FF0000"/>
                </a:solidFill>
              </a:rPr>
              <a:t>intra-abdominal and respiratory tract infections</a:t>
            </a:r>
            <a:r>
              <a:rPr lang="en-US" sz="2000" dirty="0" smtClean="0"/>
              <a:t>, including those caused by multidrug-resistant organisms such as </a:t>
            </a:r>
            <a:r>
              <a:rPr lang="en-US" sz="2000" i="1" dirty="0" smtClean="0"/>
              <a:t>Pseudomonas </a:t>
            </a:r>
            <a:r>
              <a:rPr lang="en-US" sz="2000" dirty="0" smtClean="0"/>
              <a:t>and </a:t>
            </a:r>
            <a:r>
              <a:rPr lang="en-US" sz="2000" i="1" dirty="0" err="1" smtClean="0"/>
              <a:t>Enterobacter</a:t>
            </a:r>
            <a:r>
              <a:rPr lang="en-US" sz="2000" dirty="0" smtClean="0"/>
              <a:t>. </a:t>
            </a:r>
            <a:br>
              <a:rPr lang="en-US" sz="2000" dirty="0" smtClean="0"/>
            </a:br>
            <a:r>
              <a:rPr lang="en-US" sz="2000" dirty="0" smtClean="0"/>
              <a:t>Ciprofloxacin is a drug of choice for prophylaxis and treatment of anthrax, Ciprofloxacin and </a:t>
            </a:r>
            <a:r>
              <a:rPr lang="en-US" sz="2000" dirty="0" err="1" smtClean="0"/>
              <a:t>levofloxacin</a:t>
            </a:r>
            <a:r>
              <a:rPr lang="en-US" sz="2000" dirty="0" smtClean="0"/>
              <a:t> are no longer recommended for the treatment of </a:t>
            </a:r>
            <a:r>
              <a:rPr lang="en-US" sz="2000" dirty="0" err="1" smtClean="0"/>
              <a:t>gonococcal</a:t>
            </a:r>
            <a:r>
              <a:rPr lang="en-US" sz="2000" dirty="0" smtClean="0"/>
              <a:t> infection. However, both drugs are effective in treating </a:t>
            </a:r>
            <a:r>
              <a:rPr lang="en-US" sz="2000" dirty="0" err="1" smtClean="0">
                <a:solidFill>
                  <a:srgbClr val="FF0000"/>
                </a:solidFill>
              </a:rPr>
              <a:t>chlamydial</a:t>
            </a:r>
            <a:r>
              <a:rPr lang="en-US" sz="2000" dirty="0" smtClean="0">
                <a:solidFill>
                  <a:srgbClr val="FF0000"/>
                </a:solidFill>
              </a:rPr>
              <a:t> </a:t>
            </a:r>
            <a:r>
              <a:rPr lang="en-US" sz="2000" dirty="0" err="1" smtClean="0">
                <a:solidFill>
                  <a:srgbClr val="FF0000"/>
                </a:solidFill>
              </a:rPr>
              <a:t>urethritis</a:t>
            </a:r>
            <a:r>
              <a:rPr lang="en-US" sz="2000" dirty="0" smtClean="0">
                <a:solidFill>
                  <a:srgbClr val="FF0000"/>
                </a:solidFill>
              </a:rPr>
              <a:t> or </a:t>
            </a:r>
            <a:r>
              <a:rPr lang="en-US" sz="2000" dirty="0" err="1" smtClean="0">
                <a:solidFill>
                  <a:srgbClr val="FF0000"/>
                </a:solidFill>
              </a:rPr>
              <a:t>cervicitis</a:t>
            </a:r>
            <a:r>
              <a:rPr lang="en-US" sz="2000" dirty="0" smtClean="0">
                <a:solidFill>
                  <a:srgbClr val="FF0000"/>
                </a:solidFill>
              </a:rPr>
              <a:t>. </a:t>
            </a:r>
            <a:r>
              <a:rPr lang="en-US" sz="2000" dirty="0" smtClean="0"/>
              <a:t/>
            </a:r>
            <a:br>
              <a:rPr lang="en-US" sz="2000" dirty="0" smtClean="0"/>
            </a:br>
            <a:r>
              <a:rPr lang="en-US" sz="2000" dirty="0" smtClean="0"/>
              <a:t>Ciprofloxacin, </a:t>
            </a:r>
            <a:r>
              <a:rPr lang="en-US" sz="2000" dirty="0" err="1" smtClean="0"/>
              <a:t>levofloxacin</a:t>
            </a:r>
            <a:r>
              <a:rPr lang="en-US" sz="2000" dirty="0" smtClean="0"/>
              <a:t>, or </a:t>
            </a:r>
            <a:r>
              <a:rPr lang="en-US" sz="2000" dirty="0" err="1" smtClean="0"/>
              <a:t>moxifloxacin</a:t>
            </a:r>
            <a:r>
              <a:rPr lang="en-US" sz="2000" dirty="0" smtClean="0"/>
              <a:t> is occasionally used for treatment of tuberculosis and atypical </a:t>
            </a:r>
            <a:r>
              <a:rPr lang="en-US" sz="2000" dirty="0" err="1" smtClean="0"/>
              <a:t>mycobacterial</a:t>
            </a:r>
            <a:r>
              <a:rPr lang="en-US" sz="2000" dirty="0" smtClean="0"/>
              <a:t> infections. These agents may be suitable for eradication of </a:t>
            </a:r>
            <a:r>
              <a:rPr lang="en-US" sz="2000" dirty="0" err="1" smtClean="0"/>
              <a:t>meningococci</a:t>
            </a:r>
            <a:r>
              <a:rPr lang="en-US" sz="2000" dirty="0" smtClean="0"/>
              <a:t> from carriers or for prophylaxis of infection in </a:t>
            </a:r>
            <a:r>
              <a:rPr lang="en-US" sz="2000" dirty="0" err="1" smtClean="0"/>
              <a:t>neutropenic</a:t>
            </a:r>
            <a:r>
              <a:rPr lang="en-US" sz="2000" dirty="0" smtClean="0"/>
              <a:t> cancer patients.</a:t>
            </a:r>
            <a:br>
              <a:rPr lang="en-US" sz="2000" dirty="0" smtClean="0"/>
            </a:br>
            <a:r>
              <a:rPr lang="en-US" sz="2000" dirty="0" smtClean="0"/>
              <a:t>With their enhanced gram-positive activity and activity against atypical </a:t>
            </a:r>
            <a:r>
              <a:rPr lang="en-US" sz="2000" dirty="0" smtClean="0">
                <a:solidFill>
                  <a:srgbClr val="FF0000"/>
                </a:solidFill>
              </a:rPr>
              <a:t>pneumonia agents (</a:t>
            </a:r>
            <a:r>
              <a:rPr lang="en-US" sz="2000" dirty="0" err="1" smtClean="0">
                <a:solidFill>
                  <a:srgbClr val="FF0000"/>
                </a:solidFill>
              </a:rPr>
              <a:t>chlamydiae</a:t>
            </a:r>
            <a:r>
              <a:rPr lang="en-US" sz="2000" dirty="0" smtClean="0">
                <a:solidFill>
                  <a:srgbClr val="FF0000"/>
                </a:solidFill>
              </a:rPr>
              <a:t>, </a:t>
            </a:r>
            <a:r>
              <a:rPr lang="en-US" sz="2000" i="1" dirty="0" err="1" smtClean="0">
                <a:solidFill>
                  <a:srgbClr val="FF0000"/>
                </a:solidFill>
              </a:rPr>
              <a:t>Mycoplasma</a:t>
            </a:r>
            <a:r>
              <a:rPr lang="en-US" sz="2000" i="1" dirty="0" smtClean="0">
                <a:solidFill>
                  <a:srgbClr val="FF0000"/>
                </a:solidFill>
              </a:rPr>
              <a:t> </a:t>
            </a:r>
            <a:r>
              <a:rPr lang="en-US" sz="2000" dirty="0" smtClean="0">
                <a:solidFill>
                  <a:srgbClr val="FF0000"/>
                </a:solidFill>
              </a:rPr>
              <a:t>, and </a:t>
            </a:r>
            <a:r>
              <a:rPr lang="en-US" sz="2000" i="1" dirty="0" err="1" smtClean="0">
                <a:solidFill>
                  <a:srgbClr val="FF0000"/>
                </a:solidFill>
              </a:rPr>
              <a:t>Legionella</a:t>
            </a:r>
            <a:r>
              <a:rPr lang="en-US" sz="2000" i="1" dirty="0" smtClean="0"/>
              <a:t> </a:t>
            </a:r>
            <a:r>
              <a:rPr lang="en-US" sz="2000" dirty="0" smtClean="0"/>
              <a:t>), </a:t>
            </a:r>
            <a:r>
              <a:rPr lang="en-US" sz="2000" dirty="0" err="1" smtClean="0"/>
              <a:t>levofloxacin</a:t>
            </a:r>
            <a:r>
              <a:rPr lang="en-US" sz="2000" dirty="0" smtClean="0"/>
              <a:t>, </a:t>
            </a:r>
            <a:r>
              <a:rPr lang="en-US" sz="2000" dirty="0" err="1" smtClean="0"/>
              <a:t>gatifloxacin</a:t>
            </a:r>
            <a:r>
              <a:rPr lang="en-US" sz="2000" dirty="0" smtClean="0"/>
              <a:t>, </a:t>
            </a:r>
            <a:r>
              <a:rPr lang="en-US" sz="2000" dirty="0" err="1" smtClean="0"/>
              <a:t>gemifloxacin</a:t>
            </a:r>
            <a:r>
              <a:rPr lang="en-US" sz="2000" dirty="0" smtClean="0"/>
              <a:t>, and </a:t>
            </a:r>
            <a:r>
              <a:rPr lang="en-US" sz="2000" dirty="0" err="1" smtClean="0"/>
              <a:t>moxifloxacin</a:t>
            </a:r>
            <a:r>
              <a:rPr lang="en-US" sz="2000" dirty="0" smtClean="0"/>
              <a:t>— so-called respiratory </a:t>
            </a:r>
            <a:r>
              <a:rPr lang="en-US" sz="2000" dirty="0" err="1" smtClean="0"/>
              <a:t>fluoroquinolones</a:t>
            </a:r>
            <a:r>
              <a:rPr lang="en-US" sz="2000" dirty="0" smtClean="0"/>
              <a:t>—are effective and used increasingly for treatment of upper and lower respiratory tract infections.</a:t>
            </a:r>
            <a:br>
              <a:rPr lang="en-US" sz="2000" dirty="0" smtClean="0"/>
            </a:br>
            <a:endParaRPr lang="ar-SA"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rtl="0"/>
            <a:r>
              <a:rPr lang="en-US" sz="2200" b="1" dirty="0" smtClean="0"/>
              <a:t>Adverse Effects</a:t>
            </a:r>
            <a:r>
              <a:rPr lang="en-US" sz="2200" dirty="0" smtClean="0"/>
              <a:t/>
            </a:r>
            <a:br>
              <a:rPr lang="en-US" sz="2200" dirty="0" smtClean="0"/>
            </a:br>
            <a:r>
              <a:rPr lang="en-US" sz="2200" dirty="0" err="1" smtClean="0"/>
              <a:t>Fluoroquinolones</a:t>
            </a:r>
            <a:r>
              <a:rPr lang="en-US" sz="2200" dirty="0" smtClean="0"/>
              <a:t> are generally well tolerated. </a:t>
            </a:r>
            <a:br>
              <a:rPr lang="en-US" sz="2200" dirty="0" smtClean="0"/>
            </a:br>
            <a:r>
              <a:rPr lang="en-US" sz="2200" dirty="0" smtClean="0"/>
              <a:t>The most common effects are </a:t>
            </a:r>
            <a:r>
              <a:rPr lang="en-US" sz="2200" dirty="0" smtClean="0">
                <a:solidFill>
                  <a:srgbClr val="FF0000"/>
                </a:solidFill>
              </a:rPr>
              <a:t>nausea, vomiting, and diarrhea. Occasionally, headache</a:t>
            </a:r>
            <a:r>
              <a:rPr lang="en-US" sz="2200" dirty="0" smtClean="0">
                <a:solidFill>
                  <a:srgbClr val="FF0000"/>
                </a:solidFill>
              </a:rPr>
              <a:t>, dizziness</a:t>
            </a:r>
            <a:r>
              <a:rPr lang="en-US" sz="2200" dirty="0" smtClean="0">
                <a:solidFill>
                  <a:srgbClr val="FF0000"/>
                </a:solidFill>
              </a:rPr>
              <a:t>, insomnia, skin rash, or abnormal liver function tests develop</a:t>
            </a:r>
            <a:r>
              <a:rPr lang="en-US" sz="2200" dirty="0" smtClean="0"/>
              <a:t>. </a:t>
            </a:r>
            <a:r>
              <a:rPr lang="en-US" sz="2200" dirty="0" smtClean="0"/>
              <a:t/>
            </a:r>
            <a:br>
              <a:rPr lang="en-US" sz="2200" dirty="0" smtClean="0"/>
            </a:br>
            <a:r>
              <a:rPr lang="en-US" sz="2200" dirty="0" smtClean="0">
                <a:solidFill>
                  <a:srgbClr val="FF0000"/>
                </a:solidFill>
              </a:rPr>
              <a:t>Photosensitivity</a:t>
            </a:r>
            <a:r>
              <a:rPr lang="en-US" sz="2200" dirty="0" smtClean="0"/>
              <a:t> </a:t>
            </a:r>
            <a:r>
              <a:rPr lang="en-US" sz="2200" dirty="0" smtClean="0"/>
              <a:t>has been reported with </a:t>
            </a:r>
            <a:r>
              <a:rPr lang="en-US" sz="2200" dirty="0" err="1" smtClean="0"/>
              <a:t>lomefloxacin</a:t>
            </a:r>
            <a:r>
              <a:rPr lang="en-US" sz="2200" dirty="0" smtClean="0"/>
              <a:t> and </a:t>
            </a:r>
            <a:r>
              <a:rPr lang="en-US" sz="2200" dirty="0" err="1" smtClean="0"/>
              <a:t>pefloxacin</a:t>
            </a:r>
            <a:r>
              <a:rPr lang="en-US" sz="2200" dirty="0" smtClean="0"/>
              <a:t>.</a:t>
            </a:r>
            <a:br>
              <a:rPr lang="en-US" sz="2200" dirty="0" smtClean="0"/>
            </a:br>
            <a:r>
              <a:rPr lang="en-US" sz="2200" dirty="0" smtClean="0">
                <a:solidFill>
                  <a:srgbClr val="FF0000"/>
                </a:solidFill>
              </a:rPr>
              <a:t>QT c prolongation </a:t>
            </a:r>
            <a:r>
              <a:rPr lang="en-US" sz="2200" dirty="0" smtClean="0"/>
              <a:t>may occur with </a:t>
            </a:r>
            <a:r>
              <a:rPr lang="en-US" sz="2200" dirty="0" err="1" smtClean="0"/>
              <a:t>gatifloxacin</a:t>
            </a:r>
            <a:r>
              <a:rPr lang="en-US" sz="2200" dirty="0" smtClean="0"/>
              <a:t>, </a:t>
            </a:r>
            <a:r>
              <a:rPr lang="en-US" sz="2200" dirty="0" err="1" smtClean="0"/>
              <a:t>levofloxacin</a:t>
            </a:r>
            <a:r>
              <a:rPr lang="en-US" sz="2200" dirty="0" smtClean="0"/>
              <a:t>, </a:t>
            </a:r>
            <a:r>
              <a:rPr lang="en-US" sz="2200" dirty="0" err="1" smtClean="0"/>
              <a:t>gemifloxacin</a:t>
            </a:r>
            <a:r>
              <a:rPr lang="en-US" sz="2200" dirty="0" smtClean="0"/>
              <a:t>, and </a:t>
            </a:r>
            <a:r>
              <a:rPr lang="en-US" sz="2200" dirty="0" err="1" smtClean="0"/>
              <a:t>moxifloxacin</a:t>
            </a:r>
            <a:r>
              <a:rPr lang="en-US" sz="2200" dirty="0" smtClean="0"/>
              <a:t>, which should be avoided or used with caution in patients with known QT c interval prolongation or uncorrected </a:t>
            </a:r>
            <a:r>
              <a:rPr lang="en-US" sz="2200" dirty="0" err="1" smtClean="0"/>
              <a:t>hypokalemia</a:t>
            </a:r>
            <a:r>
              <a:rPr lang="en-US" sz="2200" dirty="0" smtClean="0"/>
              <a:t>; in those receiving class IA (</a:t>
            </a:r>
            <a:r>
              <a:rPr lang="en-US" sz="2200" dirty="0" err="1" smtClean="0"/>
              <a:t>eg</a:t>
            </a:r>
            <a:r>
              <a:rPr lang="en-US" sz="2200" dirty="0" smtClean="0"/>
              <a:t>, </a:t>
            </a:r>
            <a:r>
              <a:rPr lang="en-US" sz="2200" dirty="0" err="1" smtClean="0"/>
              <a:t>quinidine</a:t>
            </a:r>
            <a:r>
              <a:rPr lang="en-US" sz="2200" dirty="0" smtClean="0"/>
              <a:t> or </a:t>
            </a:r>
            <a:r>
              <a:rPr lang="en-US" sz="2200" dirty="0" err="1" smtClean="0"/>
              <a:t>procainamide</a:t>
            </a:r>
            <a:r>
              <a:rPr lang="en-US" sz="2200" dirty="0" smtClean="0"/>
              <a:t>) or class III </a:t>
            </a:r>
            <a:r>
              <a:rPr lang="en-US" sz="2200" dirty="0" err="1" smtClean="0"/>
              <a:t>antiarrhythmic</a:t>
            </a:r>
            <a:r>
              <a:rPr lang="en-US" sz="2200" dirty="0" smtClean="0"/>
              <a:t> agents (</a:t>
            </a:r>
            <a:r>
              <a:rPr lang="en-US" sz="2200" dirty="0" err="1" smtClean="0"/>
              <a:t>sotalol</a:t>
            </a:r>
            <a:r>
              <a:rPr lang="en-US" sz="2200" dirty="0" smtClean="0"/>
              <a:t>, </a:t>
            </a:r>
            <a:r>
              <a:rPr lang="en-US" sz="2200" dirty="0" err="1" smtClean="0"/>
              <a:t>ibutilide</a:t>
            </a:r>
            <a:r>
              <a:rPr lang="en-US" sz="2200" dirty="0" smtClean="0"/>
              <a:t>, </a:t>
            </a:r>
            <a:r>
              <a:rPr lang="en-US" sz="2200" dirty="0" err="1" smtClean="0"/>
              <a:t>amiodarone</a:t>
            </a:r>
            <a:r>
              <a:rPr lang="en-US" sz="2200" dirty="0" smtClean="0"/>
              <a:t>); and in patients receiving other agents known to increase the QT c interval (</a:t>
            </a:r>
            <a:r>
              <a:rPr lang="en-US" sz="2200" dirty="0" err="1" smtClean="0"/>
              <a:t>eg</a:t>
            </a:r>
            <a:r>
              <a:rPr lang="en-US" sz="2200" dirty="0" smtClean="0"/>
              <a:t>, erythromycin, </a:t>
            </a:r>
            <a:r>
              <a:rPr lang="en-US" sz="2200" dirty="0" err="1" smtClean="0"/>
              <a:t>tricyclic</a:t>
            </a:r>
            <a:r>
              <a:rPr lang="en-US" sz="2200" dirty="0" smtClean="0"/>
              <a:t> antidepressants). </a:t>
            </a:r>
            <a:br>
              <a:rPr lang="en-US" sz="2200" dirty="0" smtClean="0"/>
            </a:br>
            <a:r>
              <a:rPr lang="en-US" sz="2200" dirty="0" err="1" smtClean="0"/>
              <a:t>Gatifloxacin</a:t>
            </a:r>
            <a:r>
              <a:rPr lang="en-US" sz="2200" dirty="0" smtClean="0"/>
              <a:t> has been associated with hyperglycemia in diabetic patients and with hypoglycemia in patients also receiving oral hypoglycemic agents. Because of these serious effects (including some fatalities.</a:t>
            </a:r>
            <a:br>
              <a:rPr lang="en-US" sz="2200" dirty="0" smtClean="0"/>
            </a:br>
            <a:r>
              <a:rPr lang="en-US" sz="2200" dirty="0" err="1" smtClean="0"/>
              <a:t>Fluoroquinolones</a:t>
            </a:r>
            <a:r>
              <a:rPr lang="en-US" sz="2200" dirty="0" smtClean="0"/>
              <a:t> </a:t>
            </a:r>
            <a:r>
              <a:rPr lang="en-US" sz="2200" dirty="0" smtClean="0">
                <a:solidFill>
                  <a:srgbClr val="FF0000"/>
                </a:solidFill>
              </a:rPr>
              <a:t>may damage growing cartilage and cause an </a:t>
            </a:r>
            <a:r>
              <a:rPr lang="en-US" sz="2200" dirty="0" err="1" smtClean="0">
                <a:solidFill>
                  <a:srgbClr val="FF0000"/>
                </a:solidFill>
              </a:rPr>
              <a:t>arthropathy</a:t>
            </a:r>
            <a:r>
              <a:rPr lang="en-US" sz="2200" dirty="0" smtClean="0"/>
              <a:t>. Thus, these drugs are not routinely recommended for patients under 18 years of age. However, the </a:t>
            </a:r>
            <a:r>
              <a:rPr lang="en-US" sz="2200" dirty="0" err="1" smtClean="0"/>
              <a:t>arthropathy</a:t>
            </a:r>
            <a:r>
              <a:rPr lang="en-US" sz="2200" dirty="0" smtClean="0"/>
              <a:t> is reversible. </a:t>
            </a:r>
            <a:br>
              <a:rPr lang="en-US" sz="2200" dirty="0" smtClean="0"/>
            </a:br>
            <a:r>
              <a:rPr lang="en-US" sz="2200" dirty="0" err="1" smtClean="0"/>
              <a:t>Fluoroquinolones</a:t>
            </a:r>
            <a:r>
              <a:rPr lang="en-US" sz="2200" dirty="0" smtClean="0"/>
              <a:t> </a:t>
            </a:r>
            <a:r>
              <a:rPr lang="en-US" sz="2200" dirty="0" smtClean="0">
                <a:solidFill>
                  <a:srgbClr val="FF0000"/>
                </a:solidFill>
              </a:rPr>
              <a:t>should be avoided during pregnancy. </a:t>
            </a:r>
            <a:r>
              <a:rPr lang="en-US" sz="2200" dirty="0" smtClean="0"/>
              <a:t/>
            </a:r>
            <a:br>
              <a:rPr lang="en-US" sz="2200" dirty="0" smtClean="0"/>
            </a:br>
            <a:endParaRPr lang="ar-SA"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pPr algn="l" rtl="0"/>
            <a:r>
              <a:rPr lang="en-US" sz="3100" b="1" dirty="0" smtClean="0"/>
              <a:t>Mechanism and activity:</a:t>
            </a:r>
            <a:r>
              <a:rPr lang="en-US" sz="3100" dirty="0" smtClean="0"/>
              <a:t/>
            </a:r>
            <a:br>
              <a:rPr lang="en-US" sz="3100" dirty="0" smtClean="0"/>
            </a:br>
            <a:r>
              <a:rPr lang="en-US" sz="3100" dirty="0" smtClean="0"/>
              <a:t>Sulfonamides are structural analogs of </a:t>
            </a:r>
            <a:r>
              <a:rPr lang="en-US" sz="3100" dirty="0" err="1" smtClean="0"/>
              <a:t>para-aminobenzoic</a:t>
            </a:r>
            <a:r>
              <a:rPr lang="en-US" sz="3100" dirty="0" smtClean="0"/>
              <a:t> acid (PABA) that competitively inhibit </a:t>
            </a:r>
            <a:r>
              <a:rPr lang="en-US" sz="3100" dirty="0" err="1" smtClean="0"/>
              <a:t>dihydropteroate</a:t>
            </a:r>
            <a:r>
              <a:rPr lang="en-US" sz="3100" dirty="0" smtClean="0"/>
              <a:t> </a:t>
            </a:r>
            <a:r>
              <a:rPr lang="en-US" sz="3100" dirty="0" err="1" smtClean="0"/>
              <a:t>synthase</a:t>
            </a:r>
            <a:r>
              <a:rPr lang="en-US" sz="3100" dirty="0" smtClean="0"/>
              <a:t>. They inhibit growth by reversibly blocking folic acid synthesis.</a:t>
            </a:r>
            <a:br>
              <a:rPr lang="en-US" sz="3100" dirty="0" smtClean="0"/>
            </a:br>
            <a:r>
              <a:rPr lang="en-US" sz="3100" dirty="0" smtClean="0"/>
              <a:t/>
            </a:r>
            <a:br>
              <a:rPr lang="en-US" sz="3100" dirty="0" smtClean="0"/>
            </a:br>
            <a:r>
              <a:rPr lang="en-US" sz="3100" dirty="0" smtClean="0"/>
              <a:t>Sulfonamides inhibit both gram-positive and gram-negative bacteria, </a:t>
            </a:r>
            <a:r>
              <a:rPr lang="en-US" sz="3100" i="1" dirty="0" err="1" smtClean="0"/>
              <a:t>Nocardia</a:t>
            </a:r>
            <a:r>
              <a:rPr lang="en-US" sz="3100" i="1" dirty="0" smtClean="0"/>
              <a:t>, Chlamydia </a:t>
            </a:r>
            <a:r>
              <a:rPr lang="en-US" sz="3100" i="1" dirty="0" err="1" smtClean="0"/>
              <a:t>trachomatis</a:t>
            </a:r>
            <a:r>
              <a:rPr lang="en-US" sz="3100" i="1" dirty="0" smtClean="0"/>
              <a:t>, </a:t>
            </a:r>
            <a:r>
              <a:rPr lang="en-US" sz="3100" dirty="0" smtClean="0"/>
              <a:t>and some protozoa. Some enteric bacteria, such </a:t>
            </a:r>
            <a:r>
              <a:rPr lang="en-US" sz="3100" i="1" dirty="0" smtClean="0"/>
              <a:t>as E coli, </a:t>
            </a:r>
            <a:r>
              <a:rPr lang="en-US" sz="3100" i="1" dirty="0" err="1" smtClean="0"/>
              <a:t>Klebsiella</a:t>
            </a:r>
            <a:r>
              <a:rPr lang="en-US" sz="3100" i="1" dirty="0" smtClean="0"/>
              <a:t>, Salmonella, </a:t>
            </a:r>
            <a:r>
              <a:rPr lang="en-US" sz="3100" i="1" dirty="0" err="1" smtClean="0"/>
              <a:t>Shigella</a:t>
            </a:r>
            <a:r>
              <a:rPr lang="en-US" sz="3100" i="1" dirty="0" smtClean="0"/>
              <a:t>, and </a:t>
            </a:r>
            <a:r>
              <a:rPr lang="en-US" sz="3100" i="1" dirty="0" err="1" smtClean="0"/>
              <a:t>Enterobacter</a:t>
            </a:r>
            <a:r>
              <a:rPr lang="en-US" sz="3100" dirty="0" smtClean="0"/>
              <a:t>, are inhibited.</a:t>
            </a:r>
            <a:r>
              <a:rPr lang="en-US" dirty="0" smtClean="0"/>
              <a:t/>
            </a:r>
            <a:br>
              <a:rPr lang="en-US"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pPr algn="l" rtl="0"/>
            <a:r>
              <a:rPr lang="en-US" b="1" dirty="0" err="1" smtClean="0"/>
              <a:t>Ristance</a:t>
            </a:r>
            <a:r>
              <a:rPr lang="en-US" b="1" dirty="0" smtClean="0"/>
              <a:t>:</a:t>
            </a:r>
            <a:r>
              <a:rPr lang="en-US" dirty="0" smtClean="0"/>
              <a:t/>
            </a:r>
            <a:br>
              <a:rPr lang="en-US" dirty="0" smtClean="0"/>
            </a:br>
            <a:r>
              <a:rPr lang="en-US" sz="3100" dirty="0" smtClean="0"/>
              <a:t>Sulfonamide resistance may occur as a result of mutations that</a:t>
            </a:r>
            <a:br>
              <a:rPr lang="en-US" sz="3100" dirty="0" smtClean="0"/>
            </a:br>
            <a:r>
              <a:rPr lang="en-US" sz="3100" dirty="0" smtClean="0"/>
              <a:t>(1) cause overproduction of PABA, </a:t>
            </a:r>
            <a:br>
              <a:rPr lang="en-US" sz="3100" dirty="0" smtClean="0"/>
            </a:br>
            <a:r>
              <a:rPr lang="en-US" sz="3100" dirty="0" smtClean="0"/>
              <a:t>(2) cause production of a folic acid-synthesizing enzyme that has low affinity for sulfonamides,</a:t>
            </a:r>
            <a:br>
              <a:rPr lang="en-US" sz="3100" dirty="0" smtClean="0"/>
            </a:br>
            <a:r>
              <a:rPr lang="en-US" sz="3100" dirty="0" smtClean="0"/>
              <a:t>(3) impair permeability to the sulfonamide. </a:t>
            </a:r>
            <a:r>
              <a:rPr lang="en-US" sz="3100" dirty="0" err="1" smtClean="0"/>
              <a:t>Dihydropteroate</a:t>
            </a:r>
            <a:r>
              <a:rPr lang="en-US" sz="3100" dirty="0" smtClean="0"/>
              <a:t> </a:t>
            </a:r>
            <a:r>
              <a:rPr lang="en-US" sz="3100" dirty="0" err="1" smtClean="0"/>
              <a:t>synthase</a:t>
            </a:r>
            <a:r>
              <a:rPr lang="en-US" sz="3100" dirty="0" smtClean="0"/>
              <a:t> with low sulfonamide affinity is often encoded on a plasmid that is transmissible and can disseminate rapidly and widely.</a:t>
            </a:r>
            <a:r>
              <a:rPr lang="en-US" dirty="0" smtClean="0"/>
              <a:t/>
            </a:r>
            <a:br>
              <a:rPr lang="en-US"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rtl="0"/>
            <a:r>
              <a:rPr lang="en-US" sz="2200" b="1" dirty="0" smtClean="0"/>
              <a:t>Clinical Uses</a:t>
            </a:r>
            <a:r>
              <a:rPr lang="en-US" sz="2200" dirty="0" smtClean="0"/>
              <a:t/>
            </a:r>
            <a:br>
              <a:rPr lang="en-US" sz="2200" dirty="0" smtClean="0"/>
            </a:br>
            <a:r>
              <a:rPr lang="en-US" sz="2200" dirty="0" smtClean="0"/>
              <a:t>Oral Absorbable Agents:</a:t>
            </a:r>
            <a:r>
              <a:rPr lang="en-US" sz="2200" i="1" dirty="0" smtClean="0"/>
              <a:t> </a:t>
            </a:r>
            <a:r>
              <a:rPr lang="en-US" sz="2200" dirty="0" err="1" smtClean="0"/>
              <a:t>Sulfisoxazole</a:t>
            </a:r>
            <a:r>
              <a:rPr lang="en-US" sz="2200" dirty="0" smtClean="0"/>
              <a:t> and </a:t>
            </a:r>
            <a:r>
              <a:rPr lang="en-US" sz="2200" dirty="0" err="1" smtClean="0"/>
              <a:t>sulfamethoxazole</a:t>
            </a:r>
            <a:r>
              <a:rPr lang="en-US" sz="2200" dirty="0" smtClean="0"/>
              <a:t> are short- to medium-acting agents that are used to treat urinary tract infections, respiratory tract infections, sinusitis, bronchitis, pneumonia, </a:t>
            </a:r>
            <a:r>
              <a:rPr lang="en-US" sz="2200" dirty="0" err="1" smtClean="0"/>
              <a:t>otitis</a:t>
            </a:r>
            <a:r>
              <a:rPr lang="en-US" sz="2200" dirty="0" smtClean="0"/>
              <a:t> media, and dysentery. </a:t>
            </a:r>
            <a:br>
              <a:rPr lang="en-US" sz="2200" dirty="0" smtClean="0"/>
            </a:br>
            <a:r>
              <a:rPr lang="en-US" sz="2200" dirty="0" smtClean="0"/>
              <a:t>Sulfadiazine in combination with </a:t>
            </a:r>
            <a:r>
              <a:rPr lang="en-US" sz="2200" dirty="0" err="1" smtClean="0"/>
              <a:t>pyrimethamine</a:t>
            </a:r>
            <a:r>
              <a:rPr lang="en-US" sz="2200" dirty="0" smtClean="0"/>
              <a:t> is first-line therapy for treatment of acute toxoplasmosis. </a:t>
            </a:r>
            <a:br>
              <a:rPr lang="en-US" sz="2200" dirty="0" smtClean="0"/>
            </a:br>
            <a:r>
              <a:rPr lang="en-US" sz="2200" dirty="0" err="1" smtClean="0"/>
              <a:t>Sulfadoxine</a:t>
            </a:r>
            <a:r>
              <a:rPr lang="en-US" sz="2200" dirty="0" smtClean="0"/>
              <a:t>, long acting sulfonamide, in combination with </a:t>
            </a:r>
            <a:r>
              <a:rPr lang="en-US" sz="2200" dirty="0" err="1" smtClean="0"/>
              <a:t>pyrimethamine</a:t>
            </a:r>
            <a:r>
              <a:rPr lang="en-US" sz="2200" dirty="0" smtClean="0"/>
              <a:t> used as a second-line agent in treatment for malaria.</a:t>
            </a:r>
            <a:br>
              <a:rPr lang="en-US" sz="2200" dirty="0" smtClean="0"/>
            </a:br>
            <a:r>
              <a:rPr lang="en-US" sz="2200" dirty="0" smtClean="0"/>
              <a:t>Oral </a:t>
            </a:r>
            <a:r>
              <a:rPr lang="en-US" sz="2200" dirty="0" err="1" smtClean="0"/>
              <a:t>nonabsorbable</a:t>
            </a:r>
            <a:r>
              <a:rPr lang="en-US" sz="2200" i="1" dirty="0" smtClean="0"/>
              <a:t> </a:t>
            </a:r>
            <a:r>
              <a:rPr lang="en-US" sz="2200" dirty="0" smtClean="0"/>
              <a:t>agents:</a:t>
            </a:r>
            <a:r>
              <a:rPr lang="en-US" sz="2200" i="1" dirty="0" smtClean="0"/>
              <a:t> </a:t>
            </a:r>
            <a:r>
              <a:rPr lang="en-US" sz="2200" dirty="0" err="1" smtClean="0"/>
              <a:t>Sulfasalazine</a:t>
            </a:r>
            <a:r>
              <a:rPr lang="en-US" sz="2200" dirty="0" smtClean="0"/>
              <a:t> is widely used in ulcerative colitis, enteritis, and other inflammatory bowel disease. </a:t>
            </a:r>
            <a:r>
              <a:rPr lang="en-US" sz="2200" dirty="0" err="1" smtClean="0"/>
              <a:t>Sulfasalazine</a:t>
            </a:r>
            <a:r>
              <a:rPr lang="en-US" sz="2200" dirty="0" smtClean="0"/>
              <a:t> is split by intestinal </a:t>
            </a:r>
            <a:r>
              <a:rPr lang="en-US" sz="2200" dirty="0" err="1" smtClean="0"/>
              <a:t>microflora</a:t>
            </a:r>
            <a:r>
              <a:rPr lang="en-US" sz="2200" dirty="0" smtClean="0"/>
              <a:t> to yield </a:t>
            </a:r>
            <a:r>
              <a:rPr lang="en-US" sz="2200" dirty="0" err="1" smtClean="0"/>
              <a:t>sulfapyridine</a:t>
            </a:r>
            <a:r>
              <a:rPr lang="en-US" sz="2200" dirty="0" smtClean="0"/>
              <a:t> and 5-aminosalicylate. </a:t>
            </a:r>
            <a:r>
              <a:rPr lang="en-US" sz="2200" dirty="0" err="1" smtClean="0"/>
              <a:t>Salicylate</a:t>
            </a:r>
            <a:r>
              <a:rPr lang="en-US" sz="2200" dirty="0" smtClean="0"/>
              <a:t> released in the colon in high concentration is responsible for an </a:t>
            </a:r>
            <a:r>
              <a:rPr lang="en-US" sz="2200" dirty="0" err="1" smtClean="0"/>
              <a:t>antiinflammatory</a:t>
            </a:r>
            <a:r>
              <a:rPr lang="en-US" sz="2200" dirty="0" smtClean="0"/>
              <a:t> effect. Comparably high concentrations of </a:t>
            </a:r>
            <a:r>
              <a:rPr lang="en-US" sz="2200" dirty="0" err="1" smtClean="0"/>
              <a:t>salicylate</a:t>
            </a:r>
            <a:r>
              <a:rPr lang="en-US" sz="2200" dirty="0" smtClean="0"/>
              <a:t> cannot be achieved in the colon by oral intake of ordinary formulations of </a:t>
            </a:r>
            <a:r>
              <a:rPr lang="en-US" sz="2200" dirty="0" err="1" smtClean="0"/>
              <a:t>salicylates</a:t>
            </a:r>
            <a:r>
              <a:rPr lang="en-US" sz="2200" dirty="0" smtClean="0"/>
              <a:t> because of severe gastrointestinal toxicity.</a:t>
            </a:r>
            <a:br>
              <a:rPr lang="en-US" sz="2200" dirty="0" smtClean="0"/>
            </a:br>
            <a:r>
              <a:rPr lang="en-US" sz="2200" i="1" dirty="0" smtClean="0"/>
              <a:t> </a:t>
            </a:r>
            <a:r>
              <a:rPr lang="en-US" sz="2200" dirty="0" smtClean="0"/>
              <a:t>Topical Agents:</a:t>
            </a:r>
            <a:r>
              <a:rPr lang="en-US" sz="2200" i="1" dirty="0" smtClean="0"/>
              <a:t> </a:t>
            </a:r>
            <a:r>
              <a:rPr lang="en-US" sz="2200" dirty="0" smtClean="0"/>
              <a:t>Sodium </a:t>
            </a:r>
            <a:r>
              <a:rPr lang="en-US" sz="2200" dirty="0" err="1" smtClean="0"/>
              <a:t>sulfacetamide</a:t>
            </a:r>
            <a:r>
              <a:rPr lang="en-US" sz="2200" dirty="0" smtClean="0"/>
              <a:t> ophthalmic solution or ointment is effective treatment for bacterial conjunctivitis and as adjunctive therapy for trachoma. </a:t>
            </a:r>
            <a:br>
              <a:rPr lang="en-US" sz="2200" dirty="0" smtClean="0"/>
            </a:br>
            <a:r>
              <a:rPr lang="en-US" sz="2200" dirty="0" smtClean="0"/>
              <a:t>Silver sulfadiazine is a much  less toxic topical sulfonamide and is preferred to  for prevention of infection of burn wounds.</a:t>
            </a:r>
            <a:r>
              <a:rPr lang="en-US" dirty="0" smtClean="0"/>
              <a:t/>
            </a:r>
            <a:br>
              <a:rPr lang="en-US"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fontScale="90000"/>
          </a:bodyPr>
          <a:lstStyle/>
          <a:p>
            <a:pPr algn="l" rtl="0"/>
            <a:r>
              <a:rPr lang="en-US" sz="3600" b="1" dirty="0" smtClean="0"/>
              <a:t>Adverse Reactions</a:t>
            </a:r>
            <a:r>
              <a:rPr lang="en-US" sz="3600" dirty="0" smtClean="0"/>
              <a:t>:</a:t>
            </a:r>
            <a:r>
              <a:rPr lang="en-US" sz="3600" i="1" dirty="0" smtClean="0"/>
              <a:t> </a:t>
            </a:r>
            <a:r>
              <a:rPr lang="en-US" sz="3600" dirty="0" smtClean="0"/>
              <a:t/>
            </a:r>
            <a:br>
              <a:rPr lang="en-US" sz="3600" dirty="0" smtClean="0"/>
            </a:br>
            <a:r>
              <a:rPr lang="en-US" sz="3600" dirty="0" smtClean="0"/>
              <a:t>The most common adverse effects are fever, skin rashes, </a:t>
            </a:r>
            <a:r>
              <a:rPr lang="en-US" sz="3600" dirty="0" err="1" smtClean="0"/>
              <a:t>exfoliative</a:t>
            </a:r>
            <a:r>
              <a:rPr lang="en-US" sz="3600" dirty="0" smtClean="0"/>
              <a:t> dermatitis, photosensitivity, </a:t>
            </a:r>
            <a:r>
              <a:rPr lang="en-US" sz="3600" dirty="0" err="1" smtClean="0"/>
              <a:t>urticaria</a:t>
            </a:r>
            <a:r>
              <a:rPr lang="en-US" sz="3600" dirty="0" smtClean="0"/>
              <a:t>, nausea, vomiting, and diarrhea. </a:t>
            </a:r>
            <a:br>
              <a:rPr lang="en-US" sz="3600" dirty="0" smtClean="0"/>
            </a:br>
            <a:r>
              <a:rPr lang="en-US" sz="3600" dirty="0" smtClean="0"/>
              <a:t>Stevens-Johnson syndrome, </a:t>
            </a:r>
            <a:r>
              <a:rPr lang="en-US" sz="3600" dirty="0" err="1" smtClean="0"/>
              <a:t>crystalluria</a:t>
            </a:r>
            <a:r>
              <a:rPr lang="en-US" sz="3600" dirty="0" smtClean="0"/>
              <a:t>, </a:t>
            </a:r>
            <a:r>
              <a:rPr lang="en-US" sz="3600" dirty="0" err="1" smtClean="0"/>
              <a:t>hematuria</a:t>
            </a:r>
            <a:r>
              <a:rPr lang="en-US" sz="3600" dirty="0" smtClean="0"/>
              <a:t>, hemolytic or </a:t>
            </a:r>
            <a:r>
              <a:rPr lang="en-US" sz="3600" dirty="0" err="1" smtClean="0"/>
              <a:t>aplastic</a:t>
            </a:r>
            <a:r>
              <a:rPr lang="en-US" sz="3600" dirty="0" smtClean="0"/>
              <a:t> anemia, </a:t>
            </a:r>
            <a:r>
              <a:rPr lang="en-US" sz="3600" dirty="0" err="1" smtClean="0"/>
              <a:t>granulocytopenia</a:t>
            </a:r>
            <a:r>
              <a:rPr lang="en-US" sz="3600" dirty="0" smtClean="0"/>
              <a:t>, and thrombocytopenia occur less frequently. </a:t>
            </a:r>
            <a:br>
              <a:rPr lang="en-US" sz="3600" dirty="0" smtClean="0"/>
            </a:br>
            <a:r>
              <a:rPr lang="en-US" sz="3600" dirty="0" smtClean="0"/>
              <a:t>Sulfonamides taken near the end of pregnancy increase the risk of </a:t>
            </a:r>
            <a:r>
              <a:rPr lang="en-US" sz="3600" dirty="0" err="1" smtClean="0"/>
              <a:t>kernicterus</a:t>
            </a:r>
            <a:r>
              <a:rPr lang="en-US" sz="3600" dirty="0" smtClean="0"/>
              <a:t> in newborns.</a:t>
            </a:r>
            <a:r>
              <a:rPr lang="en-US" dirty="0" smtClean="0"/>
              <a:t/>
            </a:r>
            <a:br>
              <a:rPr lang="en-US" dirty="0" smtClean="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US" sz="2700" dirty="0" err="1" smtClean="0"/>
              <a:t>Trimethoprim</a:t>
            </a:r>
            <a:r>
              <a:rPr lang="en-US" sz="2700" dirty="0" smtClean="0"/>
              <a:t>:                                                                                                         </a:t>
            </a:r>
            <a:r>
              <a:rPr lang="en-US" sz="2700" dirty="0" err="1" smtClean="0"/>
              <a:t>Trimethoprim</a:t>
            </a:r>
            <a:r>
              <a:rPr lang="en-US" sz="2700" dirty="0" smtClean="0"/>
              <a:t> is an inhibitor of bacterial </a:t>
            </a:r>
            <a:r>
              <a:rPr lang="en-US" sz="2700" dirty="0" err="1" smtClean="0"/>
              <a:t>dihydrofolic</a:t>
            </a:r>
            <a:r>
              <a:rPr lang="en-US" sz="2700" dirty="0" smtClean="0"/>
              <a:t> acid </a:t>
            </a:r>
            <a:r>
              <a:rPr lang="en-US" sz="2700" dirty="0" err="1" smtClean="0"/>
              <a:t>reductase</a:t>
            </a:r>
            <a:r>
              <a:rPr lang="en-US" sz="2700" dirty="0" smtClean="0"/>
              <a:t>. </a:t>
            </a:r>
            <a:r>
              <a:rPr lang="en-US" sz="2700" dirty="0" err="1" smtClean="0"/>
              <a:t>Pyrimethamine</a:t>
            </a:r>
            <a:r>
              <a:rPr lang="en-US" sz="2700" dirty="0" smtClean="0"/>
              <a:t> </a:t>
            </a:r>
            <a:r>
              <a:rPr lang="en-US" sz="2700" dirty="0" smtClean="0"/>
              <a:t>is an excellent inhibitor of </a:t>
            </a:r>
            <a:r>
              <a:rPr lang="en-US" sz="2700" dirty="0" err="1" smtClean="0"/>
              <a:t>dihydrofolic</a:t>
            </a:r>
            <a:r>
              <a:rPr lang="en-US" sz="2700" dirty="0" smtClean="0"/>
              <a:t> acid </a:t>
            </a:r>
            <a:r>
              <a:rPr lang="en-US" sz="2700" dirty="0" err="1" smtClean="0"/>
              <a:t>reductase</a:t>
            </a:r>
            <a:r>
              <a:rPr lang="en-US" sz="2700" dirty="0" smtClean="0"/>
              <a:t> in protozoa                                                   </a:t>
            </a:r>
            <a:r>
              <a:rPr lang="en-US" sz="2700" dirty="0" smtClean="0"/>
              <a:t>                                                               </a:t>
            </a:r>
            <a:r>
              <a:rPr lang="en-US" sz="2700" dirty="0" smtClean="0"/>
              <a:t>These </a:t>
            </a:r>
            <a:r>
              <a:rPr lang="en-US" sz="2700" dirty="0" err="1" smtClean="0"/>
              <a:t>reductases</a:t>
            </a:r>
            <a:r>
              <a:rPr lang="en-US" sz="2700" dirty="0" smtClean="0"/>
              <a:t> are required for the synthesis of </a:t>
            </a:r>
            <a:r>
              <a:rPr lang="en-US" sz="2700" dirty="0" err="1" smtClean="0"/>
              <a:t>purines</a:t>
            </a:r>
            <a:r>
              <a:rPr lang="en-US" sz="2700" dirty="0" smtClean="0"/>
              <a:t> and hence DNA.  Inhibition of these enzymes are responsible for </a:t>
            </a:r>
            <a:r>
              <a:rPr lang="en-US" sz="2700" dirty="0" err="1" smtClean="0"/>
              <a:t>bacteriostatic</a:t>
            </a:r>
            <a:r>
              <a:rPr lang="en-US" sz="2700" dirty="0" smtClean="0"/>
              <a:t> and </a:t>
            </a:r>
            <a:r>
              <a:rPr lang="en-US" sz="2700" dirty="0" err="1" smtClean="0"/>
              <a:t>bacteriocidal</a:t>
            </a:r>
            <a:r>
              <a:rPr lang="en-US" sz="2700" dirty="0" smtClean="0"/>
              <a:t> activities. When </a:t>
            </a:r>
            <a:r>
              <a:rPr lang="en-US" sz="2700" dirty="0" err="1" smtClean="0"/>
              <a:t>trimethoprim</a:t>
            </a:r>
            <a:r>
              <a:rPr lang="en-US" sz="2700" dirty="0" smtClean="0"/>
              <a:t> or </a:t>
            </a:r>
            <a:r>
              <a:rPr lang="en-US" sz="2700" dirty="0" err="1" smtClean="0"/>
              <a:t>pyrimethamine</a:t>
            </a:r>
            <a:r>
              <a:rPr lang="en-US" sz="2700" dirty="0" smtClean="0"/>
              <a:t> is combined with sulfonamides (</a:t>
            </a:r>
            <a:r>
              <a:rPr lang="en-US" sz="2700" dirty="0" err="1" smtClean="0"/>
              <a:t>sulfamethoxazole</a:t>
            </a:r>
            <a:r>
              <a:rPr lang="en-US" sz="2700" dirty="0" smtClean="0"/>
              <a:t>) there is sequential blocking of the biosynthetic pathway leading to drug synergism and enhanced antimicrobial activity.  Resistance to </a:t>
            </a:r>
            <a:r>
              <a:rPr lang="en-US" sz="2700" dirty="0" err="1" smtClean="0"/>
              <a:t>trimethoprim</a:t>
            </a:r>
            <a:r>
              <a:rPr lang="en-US" sz="2700" dirty="0" smtClean="0"/>
              <a:t>: usually by plasmid encoded </a:t>
            </a:r>
            <a:r>
              <a:rPr lang="en-US" sz="2700" dirty="0" err="1" smtClean="0"/>
              <a:t>trimethoprim</a:t>
            </a:r>
            <a:r>
              <a:rPr lang="en-US" sz="2700" dirty="0" smtClean="0"/>
              <a:t>-resistant </a:t>
            </a:r>
            <a:r>
              <a:rPr lang="en-US" sz="2700" dirty="0" err="1" smtClean="0"/>
              <a:t>dihydrofolate</a:t>
            </a:r>
            <a:r>
              <a:rPr lang="en-US" sz="2700" dirty="0" smtClean="0"/>
              <a:t> </a:t>
            </a:r>
            <a:r>
              <a:rPr lang="en-US" sz="2700" dirty="0" err="1" smtClean="0"/>
              <a:t>reductases</a:t>
            </a:r>
            <a:r>
              <a:rPr lang="en-US" sz="2700" dirty="0" smtClean="0"/>
              <a:t>. </a:t>
            </a:r>
            <a:r>
              <a:rPr lang="en-US" sz="2700" dirty="0" err="1" smtClean="0"/>
              <a:t>Trimethoprim</a:t>
            </a:r>
            <a:r>
              <a:rPr lang="en-US" sz="2700" dirty="0" smtClean="0"/>
              <a:t> typically used orally often in combination with </a:t>
            </a:r>
            <a:r>
              <a:rPr lang="en-US" sz="2700" dirty="0" err="1" smtClean="0"/>
              <a:t>sulfamethoxazole</a:t>
            </a:r>
            <a:r>
              <a:rPr lang="en-US" sz="2700" dirty="0" smtClean="0"/>
              <a:t>, a sulfonamide with a similar half-life. </a:t>
            </a:r>
            <a:r>
              <a:rPr lang="en-US" dirty="0" smtClean="0"/>
              <a:t/>
            </a:r>
            <a:br>
              <a:rPr lang="en-US"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250706"/>
          </a:xfrm>
        </p:spPr>
        <p:txBody>
          <a:bodyPr>
            <a:normAutofit/>
          </a:bodyPr>
          <a:lstStyle/>
          <a:p>
            <a:pPr algn="l" rtl="0"/>
            <a:r>
              <a:rPr lang="en-US" sz="2800" dirty="0" smtClean="0"/>
              <a:t>Clinical Uses:                                                                                                                                                                                Oral </a:t>
            </a:r>
            <a:r>
              <a:rPr lang="en-US" sz="2800" dirty="0" err="1" smtClean="0"/>
              <a:t>trimethoprim</a:t>
            </a:r>
            <a:r>
              <a:rPr lang="en-US" sz="2800" dirty="0" smtClean="0"/>
              <a:t>: Acute urinary tract infections.                                                                                                                      Oral </a:t>
            </a:r>
            <a:r>
              <a:rPr lang="en-US" sz="2800" dirty="0" err="1" smtClean="0"/>
              <a:t>trimethoprim-sulfamethoxazole</a:t>
            </a:r>
            <a:r>
              <a:rPr lang="en-US" sz="2800" dirty="0" smtClean="0"/>
              <a:t> (</a:t>
            </a:r>
            <a:r>
              <a:rPr lang="en-US" sz="2800" dirty="0" err="1" smtClean="0"/>
              <a:t>Bactrim</a:t>
            </a:r>
            <a:r>
              <a:rPr lang="en-US" sz="2800" dirty="0" smtClean="0"/>
              <a:t>) combination: </a:t>
            </a:r>
            <a:r>
              <a:rPr lang="en-US" sz="2800" dirty="0" err="1" smtClean="0"/>
              <a:t>Pneumocystis</a:t>
            </a:r>
            <a:r>
              <a:rPr lang="en-US" sz="2800" dirty="0" smtClean="0"/>
              <a:t> </a:t>
            </a:r>
            <a:r>
              <a:rPr lang="en-US" sz="2800" dirty="0" err="1" smtClean="0"/>
              <a:t>carinii</a:t>
            </a:r>
            <a:r>
              <a:rPr lang="en-US" sz="2800" dirty="0" smtClean="0"/>
              <a:t> pneumonia, </a:t>
            </a:r>
            <a:r>
              <a:rPr lang="en-US" sz="2800" dirty="0" err="1" smtClean="0"/>
              <a:t>shigellosis,systemic</a:t>
            </a:r>
            <a:r>
              <a:rPr lang="en-US" sz="2800" dirty="0" smtClean="0"/>
              <a:t> Salmonella infection, some </a:t>
            </a:r>
            <a:r>
              <a:rPr lang="en-US" sz="2800" dirty="0" err="1" smtClean="0"/>
              <a:t>nontuberculous</a:t>
            </a:r>
            <a:r>
              <a:rPr lang="en-US" sz="2800" dirty="0" smtClean="0"/>
              <a:t> </a:t>
            </a:r>
            <a:r>
              <a:rPr lang="en-US" sz="2800" dirty="0" err="1" smtClean="0"/>
              <a:t>mycobacterial</a:t>
            </a:r>
            <a:r>
              <a:rPr lang="en-US" sz="2800" dirty="0" smtClean="0"/>
              <a:t> infections.                                                                                Respiratory tract pathogens: </a:t>
            </a:r>
            <a:r>
              <a:rPr lang="en-US" sz="2800" dirty="0" err="1" smtClean="0"/>
              <a:t>pneumococcus</a:t>
            </a:r>
            <a:r>
              <a:rPr lang="en-US" sz="2800" dirty="0" smtClean="0"/>
              <a:t>, </a:t>
            </a:r>
            <a:r>
              <a:rPr lang="en-US" sz="2800" dirty="0" err="1" smtClean="0"/>
              <a:t>Haemophilus</a:t>
            </a:r>
            <a:r>
              <a:rPr lang="en-US" sz="2800" dirty="0" smtClean="0"/>
              <a:t>, </a:t>
            </a:r>
            <a:r>
              <a:rPr lang="en-US" sz="2800" dirty="0" err="1" smtClean="0"/>
              <a:t>Moraxella</a:t>
            </a:r>
            <a:r>
              <a:rPr lang="en-US" sz="2800" dirty="0" smtClean="0"/>
              <a:t> </a:t>
            </a:r>
            <a:r>
              <a:rPr lang="en-US" sz="2800" dirty="0" err="1" smtClean="0"/>
              <a:t>catarrhalis</a:t>
            </a:r>
            <a:r>
              <a:rPr lang="en-US" sz="2800" dirty="0" smtClean="0"/>
              <a:t>, </a:t>
            </a:r>
            <a:r>
              <a:rPr lang="en-US" sz="2800" dirty="0" err="1" smtClean="0"/>
              <a:t>Klebsiella</a:t>
            </a:r>
            <a:r>
              <a:rPr lang="en-US" sz="2800" dirty="0" smtClean="0"/>
              <a:t> </a:t>
            </a:r>
            <a:r>
              <a:rPr lang="en-US" sz="2800" dirty="0" err="1" smtClean="0"/>
              <a:t>pneumoniae</a:t>
            </a:r>
            <a:r>
              <a:rPr lang="en-US" sz="2800" dirty="0" smtClean="0"/>
              <a:t>                                   By I.V. administration </a:t>
            </a:r>
            <a:r>
              <a:rPr lang="en-US" sz="2800" dirty="0" err="1" smtClean="0"/>
              <a:t>trimethoprim</a:t>
            </a:r>
            <a:r>
              <a:rPr lang="en-US" sz="2800" dirty="0" smtClean="0"/>
              <a:t> - </a:t>
            </a:r>
            <a:r>
              <a:rPr lang="en-US" sz="2800" dirty="0" err="1" smtClean="0"/>
              <a:t>sulfamethoxazole</a:t>
            </a:r>
            <a:r>
              <a:rPr lang="en-US" sz="2800" dirty="0" smtClean="0"/>
              <a:t>: agent of choice for moderately severe to severe infections with </a:t>
            </a:r>
            <a:r>
              <a:rPr lang="en-US" sz="2800" dirty="0" err="1" smtClean="0"/>
              <a:t>Pneumocystis</a:t>
            </a:r>
            <a:r>
              <a:rPr lang="en-US" sz="2800" dirty="0" smtClean="0"/>
              <a:t> </a:t>
            </a:r>
            <a:r>
              <a:rPr lang="en-US" sz="2800" dirty="0" err="1" smtClean="0"/>
              <a:t>carinii</a:t>
            </a:r>
            <a:r>
              <a:rPr lang="en-US" sz="2800" dirty="0" smtClean="0"/>
              <a:t> pneumonia, especially in patients with HIV. May be used for gram-negative sepsis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fontScale="90000"/>
          </a:bodyPr>
          <a:lstStyle/>
          <a:p>
            <a:pPr algn="l" rtl="0"/>
            <a:r>
              <a:rPr lang="en-US" dirty="0" smtClean="0"/>
              <a:t>Adverse effects:                                                                                                                                </a:t>
            </a:r>
            <a:r>
              <a:rPr lang="en-US" dirty="0" err="1" smtClean="0"/>
              <a:t>Trimethoprim</a:t>
            </a:r>
            <a:r>
              <a:rPr lang="en-US" dirty="0" smtClean="0"/>
              <a:t> adverse effects referable to </a:t>
            </a:r>
            <a:r>
              <a:rPr lang="en-US" dirty="0" err="1" smtClean="0"/>
              <a:t>antifolate</a:t>
            </a:r>
            <a:r>
              <a:rPr lang="en-US" dirty="0" smtClean="0"/>
              <a:t> properties: </a:t>
            </a:r>
            <a:r>
              <a:rPr lang="en-US" dirty="0" err="1" smtClean="0"/>
              <a:t>megaloblastic</a:t>
            </a:r>
            <a:r>
              <a:rPr lang="en-US" dirty="0" smtClean="0"/>
              <a:t> anemia, </a:t>
            </a:r>
            <a:r>
              <a:rPr lang="en-US" dirty="0" err="1" smtClean="0"/>
              <a:t>leukopenia</a:t>
            </a:r>
            <a:r>
              <a:rPr lang="en-US" dirty="0" smtClean="0"/>
              <a:t> </a:t>
            </a:r>
            <a:r>
              <a:rPr lang="en-US" dirty="0" err="1" smtClean="0"/>
              <a:t>granulocytopenia</a:t>
            </a:r>
            <a:r>
              <a:rPr lang="en-US" dirty="0" smtClean="0"/>
              <a:t> (avoided by </a:t>
            </a:r>
            <a:r>
              <a:rPr lang="en-US" dirty="0" err="1" smtClean="0"/>
              <a:t>coadminstration</a:t>
            </a:r>
            <a:r>
              <a:rPr lang="en-US" dirty="0" smtClean="0"/>
              <a:t> of </a:t>
            </a:r>
            <a:r>
              <a:rPr lang="en-US" dirty="0" err="1" smtClean="0"/>
              <a:t>folinic</a:t>
            </a:r>
            <a:r>
              <a:rPr lang="en-US" dirty="0" smtClean="0"/>
              <a:t> acid) .  Combination of  </a:t>
            </a:r>
            <a:r>
              <a:rPr lang="en-US" dirty="0" err="1" smtClean="0"/>
              <a:t>Trimethoprim-Sulfamethoxazole</a:t>
            </a:r>
            <a:r>
              <a:rPr lang="en-US" dirty="0" smtClean="0"/>
              <a:t> cause in addition, sulfonamide side effects--nausea, vomiting, </a:t>
            </a:r>
            <a:r>
              <a:rPr lang="en-US" dirty="0" err="1" smtClean="0"/>
              <a:t>vasculitis</a:t>
            </a:r>
            <a:r>
              <a:rPr lang="en-US" dirty="0" smtClean="0"/>
              <a:t>, renal damage.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rtl="0"/>
            <a:r>
              <a:rPr lang="en-US" sz="2800" b="1" dirty="0" smtClean="0"/>
              <a:t>DNA </a:t>
            </a:r>
            <a:r>
              <a:rPr lang="en-US" sz="2800" b="1" dirty="0" err="1" smtClean="0"/>
              <a:t>gyrase</a:t>
            </a:r>
            <a:r>
              <a:rPr lang="en-US" sz="2800" b="1" dirty="0" smtClean="0"/>
              <a:t> inhibitors </a:t>
            </a:r>
            <a:r>
              <a:rPr lang="en-US" sz="2800" dirty="0" smtClean="0"/>
              <a:t/>
            </a:r>
            <a:br>
              <a:rPr lang="en-US" sz="2800" dirty="0" smtClean="0"/>
            </a:br>
            <a:r>
              <a:rPr lang="en-US" sz="2800" b="1" dirty="0" err="1" smtClean="0"/>
              <a:t>Fluroquinolines</a:t>
            </a:r>
            <a:r>
              <a:rPr lang="en-US" sz="2800" dirty="0" smtClean="0"/>
              <a:t/>
            </a:r>
            <a:br>
              <a:rPr lang="en-US" sz="2800" dirty="0" smtClean="0"/>
            </a:br>
            <a:r>
              <a:rPr lang="en-US" sz="2800" dirty="0" err="1" smtClean="0"/>
              <a:t>Quinolones</a:t>
            </a:r>
            <a:r>
              <a:rPr lang="en-US" sz="2800" dirty="0" smtClean="0"/>
              <a:t> are synthetic fluorinated analogs of </a:t>
            </a:r>
            <a:r>
              <a:rPr lang="en-US" sz="2800" dirty="0" err="1" smtClean="0"/>
              <a:t>nalidixic</a:t>
            </a:r>
            <a:r>
              <a:rPr lang="en-US" sz="2800" dirty="0" smtClean="0"/>
              <a:t> acid. </a:t>
            </a:r>
            <a:br>
              <a:rPr lang="en-US" sz="2800" dirty="0" smtClean="0"/>
            </a:br>
            <a:r>
              <a:rPr lang="en-US" sz="2800" dirty="0" smtClean="0"/>
              <a:t>They are active against a variety of gram-positive and gram-negative bacteria.</a:t>
            </a:r>
            <a:br>
              <a:rPr lang="en-US" sz="2800" dirty="0" smtClean="0"/>
            </a:br>
            <a:r>
              <a:rPr lang="en-US" sz="2800" b="1" dirty="0" smtClean="0"/>
              <a:t>Mechanism of Action</a:t>
            </a:r>
            <a:r>
              <a:rPr lang="en-US" sz="2800" dirty="0" smtClean="0"/>
              <a:t/>
            </a:r>
            <a:br>
              <a:rPr lang="en-US" sz="2800" dirty="0" smtClean="0"/>
            </a:br>
            <a:r>
              <a:rPr lang="en-US" sz="2800" dirty="0" err="1" smtClean="0"/>
              <a:t>Quinolones</a:t>
            </a:r>
            <a:r>
              <a:rPr lang="en-US" sz="2800" dirty="0" smtClean="0"/>
              <a:t> block bacterial DNA synthesis by inhibiting bacterial </a:t>
            </a:r>
            <a:r>
              <a:rPr lang="en-US" sz="2800" dirty="0" err="1" smtClean="0"/>
              <a:t>topoisomerase</a:t>
            </a:r>
            <a:r>
              <a:rPr lang="en-US" sz="2800" dirty="0" smtClean="0"/>
              <a:t> II (DNA </a:t>
            </a:r>
            <a:r>
              <a:rPr lang="en-US" sz="2800" dirty="0" err="1" smtClean="0"/>
              <a:t>gyrase</a:t>
            </a:r>
            <a:r>
              <a:rPr lang="en-US" sz="2800" dirty="0" smtClean="0"/>
              <a:t>) and </a:t>
            </a:r>
            <a:r>
              <a:rPr lang="en-US" sz="2800" dirty="0" err="1" smtClean="0"/>
              <a:t>topoisomerase</a:t>
            </a:r>
            <a:r>
              <a:rPr lang="en-US" sz="2800" dirty="0" smtClean="0"/>
              <a:t> IV. Inhibition of DNA </a:t>
            </a:r>
            <a:r>
              <a:rPr lang="en-US" sz="2800" dirty="0" err="1" smtClean="0"/>
              <a:t>gyrase</a:t>
            </a:r>
            <a:r>
              <a:rPr lang="en-US" sz="2800" dirty="0" smtClean="0"/>
              <a:t> prevents the relaxation of positively </a:t>
            </a:r>
            <a:r>
              <a:rPr lang="en-US" sz="2800" dirty="0" err="1" smtClean="0"/>
              <a:t>supercoiled</a:t>
            </a:r>
            <a:r>
              <a:rPr lang="en-US" sz="2800" dirty="0" smtClean="0"/>
              <a:t> DNA that is required for normal transcription and replication. </a:t>
            </a:r>
            <a:br>
              <a:rPr lang="en-US" sz="2800" dirty="0" smtClean="0"/>
            </a:br>
            <a:r>
              <a:rPr lang="en-US" sz="2800" dirty="0" smtClean="0"/>
              <a:t>Inhibition of </a:t>
            </a:r>
            <a:r>
              <a:rPr lang="en-US" sz="2800" dirty="0" err="1" smtClean="0"/>
              <a:t>topoisomerase</a:t>
            </a:r>
            <a:r>
              <a:rPr lang="en-US" sz="2800" dirty="0" smtClean="0"/>
              <a:t> IV interferes with separation of replicated chromosomal</a:t>
            </a:r>
            <a:br>
              <a:rPr lang="en-US" sz="2800" dirty="0" smtClean="0"/>
            </a:br>
            <a:r>
              <a:rPr lang="en-US" sz="2800" dirty="0" smtClean="0"/>
              <a:t>DNA into the respective daughter cells during cell division.</a:t>
            </a: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249</Words>
  <Application>Microsoft Office PowerPoint</Application>
  <PresentationFormat>On-screen Show (4:3)</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سمة Office</vt:lpstr>
      <vt:lpstr>  Antimetabolites:                                Sulfonamides Sulfonamides can be divided into three major groups:  (1) oral, absorbable;  (2) oral, nonabsorbable  (3) topical.  The oral, absorbable sulfonamides can be classified as short-, medium-, or long acting on the basis of their half-lives. </vt:lpstr>
      <vt:lpstr>Mechanism and activity: Sulfonamides are structural analogs of para-aminobenzoic acid (PABA) that competitively inhibit dihydropteroate synthase. They inhibit growth by reversibly blocking folic acid synthesis.  Sulfonamides inhibit both gram-positive and gram-negative bacteria, Nocardia, Chlamydia trachomatis, and some protozoa. Some enteric bacteria, such as E coli, Klebsiella, Salmonella, Shigella, and Enterobacter, are inhibited. </vt:lpstr>
      <vt:lpstr>Ristance: Sulfonamide resistance may occur as a result of mutations that (1) cause overproduction of PABA,  (2) cause production of a folic acid-synthesizing enzyme that has low affinity for sulfonamides, (3) impair permeability to the sulfonamide. Dihydropteroate synthase with low sulfonamide affinity is often encoded on a plasmid that is transmissible and can disseminate rapidly and widely. </vt:lpstr>
      <vt:lpstr>Clinical Uses Oral Absorbable Agents: Sulfisoxazole and sulfamethoxazole are short- to medium-acting agents that are used to treat urinary tract infections, respiratory tract infections, sinusitis, bronchitis, pneumonia, otitis media, and dysentery.  Sulfadiazine in combination with pyrimethamine is first-line therapy for treatment of acute toxoplasmosis.  Sulfadoxine, long acting sulfonamide, in combination with pyrimethamine used as a second-line agent in treatment for malaria. Oral nonabsorbable agents: Sulfasalazine is widely used in ulcerative colitis, enteritis, and other inflammatory bowel disease. Sulfasalazine is split by intestinal microflora to yield sulfapyridine and 5-aminosalicylate. Salicylate released in the colon in high concentration is responsible for an antiinflammatory effect. Comparably high concentrations of salicylate cannot be achieved in the colon by oral intake of ordinary formulations of salicylates because of severe gastrointestinal toxicity.  Topical Agents: Sodium sulfacetamide ophthalmic solution or ointment is effective treatment for bacterial conjunctivitis and as adjunctive therapy for trachoma.  Silver sulfadiazine is a much  less toxic topical sulfonamide and is preferred to  for prevention of infection of burn wounds. </vt:lpstr>
      <vt:lpstr>Adverse Reactions:  The most common adverse effects are fever, skin rashes, exfoliative dermatitis, photosensitivity, urticaria, nausea, vomiting, and diarrhea.  Stevens-Johnson syndrome, crystalluria, hematuria, hemolytic or aplastic anemia, granulocytopenia, and thrombocytopenia occur less frequently.  Sulfonamides taken near the end of pregnancy increase the risk of kernicterus in newborns. </vt:lpstr>
      <vt:lpstr>Trimethoprim:                                                                                                         Trimethoprim is an inhibitor of bacterial dihydrofolic acid reductase. Pyrimethamine is an excellent inhibitor of dihydrofolic acid reductase in protozoa                                                                                                                  These reductases are required for the synthesis of purines and hence DNA.  Inhibition of these enzymes are responsible for bacteriostatic and bacteriocidal activities. When trimethoprim or pyrimethamine is combined with sulfonamides (sulfamethoxazole) there is sequential blocking of the biosynthetic pathway leading to drug synergism and enhanced antimicrobial activity.  Resistance to trimethoprim: usually by plasmid encoded trimethoprim-resistant dihydrofolate reductases. Trimethoprim typically used orally often in combination with sulfamethoxazole, a sulfonamide with a similar half-life.  </vt:lpstr>
      <vt:lpstr>Clinical Uses:                                                                                                                                                                                Oral trimethoprim: Acute urinary tract infections.                                                                                                                      Oral trimethoprim-sulfamethoxazole (Bactrim) combination: Pneumocystis carinii pneumonia, shigellosis,systemic Salmonella infection, some nontuberculous mycobacterial infections.                                                                                Respiratory tract pathogens: pneumococcus, Haemophilus, Moraxella catarrhalis, Klebsiella pneumoniae                                   By I.V. administration trimethoprim - sulfamethoxazole: agent of choice for moderately severe to severe infections with Pneumocystis carinii pneumonia, especially in patients with HIV. May be used for gram-negative sepsis</vt:lpstr>
      <vt:lpstr>Adverse effects:                                                                                                                                Trimethoprim adverse effects referable to antifolate properties: megaloblastic anemia, leukopenia granulocytopenia (avoided by coadminstration of folinic acid) .  Combination of  Trimethoprim-Sulfamethoxazole cause in addition, sulfonamide side effects--nausea, vomiting, vasculitis, renal damage. </vt:lpstr>
      <vt:lpstr>DNA gyrase inhibitors  Fluroquinolines Quinolones are synthetic fluorinated analogs of nalidixic acid.  They are active against a variety of gram-positive and gram-negative bacteria. Mechanism of Action Quinolones block bacterial DNA synthesis by inhibiting bacterial topoisomerase II (DNA gyrase) and topoisomerase IV. Inhibition of DNA gyrase prevents the relaxation of positively supercoiled DNA that is required for normal transcription and replication.  Inhibition of topoisomerase IV interferes with separation of replicated chromosomal DNA into the respective daughter cells during cell division.</vt:lpstr>
      <vt:lpstr>Antibacterial Activity The old  quinolones, nalidixic acid did not achieve systemic antibacterial levels and were useful only in the treatment of lower urinary tract infections.  Fluorinated derivatives (ciprofloxacin, levofloxacin, enoxacin, lomefloxacin,  ofloxacin, and pefloxacin)   have greatly improved antibacterial activity compared with nalidixic acid and achieve bactericidal levels in blood and tissues. excellent activity against gram-negative aerobic bacteria; they had limited activity against gram-positive organisms.  Several newer  agents have improved activity against gram-positive cocci.  Norfloxacin is the least active against both gram-negative and gram-positive organisms . Ciprofloxacin, enoxacin, lomefloxacin, levofloxacin, ofloxacin, and pefloxacin comprise a second group of similar agents possessing excellent gram-negative activity and moderate to good activity against gram-positive bacteria. MICs for gram-negative cocci and bacilli, including Enterobacter sp, P aeruginosa , Neisseria meningitides , H aemophilus sp, and C ampylobacter jejuni , are 1–2 mcg/mL and often less.  Methicillin-susceptible strains of S aureus are generally susceptible to these fluoroquinolones, but methicillin-resistant strains of staphylococci are often resistant.  Streptococci and enterococci tend to be less susceptible than staphylococci, and efficacy in infections caused by these organisms is limited.  Ciprofloxacin is the most active agent of this group against gram-negative organisms, P aeruginosa in particular. Levofloxacin, the L-isomer of ofloxacin, has superior activity against gram-positive organisms, including  Streptococcus pneumoniae.  Gatifloxacin, gemifloxacin, and moxifloxacin  (a third group) of fluoroquinolones with improved activity against gram positive organisms, particularly S pneumoniae and some staphylococci. Fluoroquinolones also are active against agents of atypical pneumonia (eg, mycoplasmas and chlamydiae) and against intracellular pathogens such as Legionella pneumophila and some mycobacteria, including Mycobacterium tuberculosis and Mycobacterium avium complex.  Moxifloxacin also has modest activity against anaerobic bacteria. Because of toxicity, it is no longer use. </vt:lpstr>
      <vt:lpstr>Pharmacokinetics After oral administration, the fluoroquinolones are well absorbed (bioavailability of 80–95%) and distributed widely in body fluids and tissues . Serum half-lives range from 3 to 10 hours. The relatively long half-lives of levofloxacin, gemifloxacin, gatifloxacin, and moxifloxacin permit once-daily dosing.  Oral absorption is impaired by divalent and trivalent cations, including those in antacids. Therefore, oral fluoroquinolones should be taken 2 hours before or 4 hours after any products containing these cations. Serum concentrations of intravenously administered drug  are similar to those of orally administered drug.  Most fluoroquinolones are eliminated by renal mechanisms, either tubular secretion or glomerular filtration. Dosage adjustment is required for patients with creatinine clearances less than 50 mL/min. Dosage adjustment for renal impairment  is not necessary for moxifloxacin.  Nonrenally cleared fluoroquinolones are relatively contraindicated in patients with hepatic failure. </vt:lpstr>
      <vt:lpstr>Clinical Uses Fluoroquinolones (other than moxifloxacin, which achieves relatively low urinary levels) are effective in urinary tract infections caused by many organisms, including P aeruginosa . These agents are also effective for bacterial diarrhea caused by Shigella , Salmonella , toxigenic E coli, and Campylobacter . Fluoroquinolones (except norfloxacin, which does not achieve adequate systemic concentrations) have been used in infections of soft tissues, bones, and joints and in intra-abdominal and respiratory tract infections, including those caused by multidrug-resistant organisms such as Pseudomonas and Enterobacter.  Ciprofloxacin is a drug of choice for prophylaxis and treatment of anthrax, Ciprofloxacin and levofloxacin are no longer recommended for the treatment of gonococcal infection. However, both drugs are effective in treating chlamydial urethritis or cervicitis.  Ciprofloxacin, levofloxacin, or moxifloxacin is occasionally used for treatment of tuberculosis and atypical mycobacterial infections. These agents may be suitable for eradication of meningococci from carriers or for prophylaxis of infection in neutropenic cancer patients. With their enhanced gram-positive activity and activity against atypical pneumonia agents (chlamydiae, Mycoplasma , and Legionella ), levofloxacin, gatifloxacin, gemifloxacin, and moxifloxacin— so-called respiratory fluoroquinolones—are effective and used increasingly for treatment of upper and lower respiratory tract infections. </vt:lpstr>
      <vt:lpstr>Adverse Effects Fluoroquinolones are generally well tolerated.  The most common effects are nausea, vomiting, and diarrhea. Occasionally, headache, dizziness, insomnia, skin rash, or abnormal liver function tests develop.  Photosensitivity has been reported with lomefloxacin and pefloxacin. QT c prolongation may occur with gatifloxacin, levofloxacin, gemifloxacin, and moxifloxacin, which should be avoided or used with caution in patients with known QT c interval prolongation or uncorrected hypokalemia; in those receiving class IA (eg, quinidine or procainamide) or class III antiarrhythmic agents (sotalol, ibutilide, amiodarone); and in patients receiving other agents known to increase the QT c interval (eg, erythromycin, tricyclic antidepressants).  Gatifloxacin has been associated with hyperglycemia in diabetic patients and with hypoglycemia in patients also receiving oral hypoglycemic agents. Because of these serious effects (including some fatalities. Fluoroquinolones may damage growing cartilage and cause an arthropathy. Thus, these drugs are not routinely recommended for patients under 18 years of age. However, the arthropathy is reversible.  Fluoroquinolones should be avoided during pregnancy.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Media</dc:creator>
  <cp:lastModifiedBy>DR.Ahmed Saker 2O14</cp:lastModifiedBy>
  <cp:revision>75</cp:revision>
  <dcterms:created xsi:type="dcterms:W3CDTF">2016-03-28T18:41:56Z</dcterms:created>
  <dcterms:modified xsi:type="dcterms:W3CDTF">2017-03-28T08:45:45Z</dcterms:modified>
</cp:coreProperties>
</file>