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30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5871" y="995298"/>
            <a:ext cx="7652257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1713" y="816356"/>
            <a:ext cx="1020572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1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236" y="1367008"/>
            <a:ext cx="7745526" cy="3585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635" algn="ctr">
              <a:lnSpc>
                <a:spcPct val="150000"/>
              </a:lnSpc>
              <a:spcBef>
                <a:spcPts val="100"/>
              </a:spcBef>
            </a:pPr>
            <a:r>
              <a:rPr i="1" spc="-5" dirty="0"/>
              <a:t>Elderly physical and physiological changes,  </a:t>
            </a:r>
            <a:r>
              <a:rPr spc="-5" dirty="0"/>
              <a:t>Nutritional requirement, Problems </a:t>
            </a:r>
            <a:r>
              <a:rPr dirty="0"/>
              <a:t>of </a:t>
            </a:r>
            <a:r>
              <a:rPr spc="-5" dirty="0"/>
              <a:t>old </a:t>
            </a:r>
            <a:r>
              <a:rPr dirty="0"/>
              <a:t>age,  </a:t>
            </a:r>
            <a:r>
              <a:rPr spc="-5" dirty="0"/>
              <a:t>Nutrients influencing </a:t>
            </a:r>
            <a:r>
              <a:rPr dirty="0"/>
              <a:t>aging</a:t>
            </a:r>
            <a:r>
              <a:rPr spc="25" dirty="0"/>
              <a:t> </a:t>
            </a:r>
            <a:r>
              <a:rPr spc="-5" dirty="0"/>
              <a:t>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5440" y="936498"/>
            <a:ext cx="83311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E</a:t>
            </a:r>
            <a:r>
              <a:rPr sz="2800" spc="-20" dirty="0"/>
              <a:t>y</a:t>
            </a:r>
            <a:r>
              <a:rPr sz="2800" spc="-5" dirty="0"/>
              <a:t>es: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1676857"/>
            <a:ext cx="7515225" cy="414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As people age increases this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occurs,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lens </a:t>
            </a:r>
            <a:r>
              <a:rPr sz="2200" spc="-10" dirty="0">
                <a:latin typeface="Times New Roman"/>
                <a:cs typeface="Times New Roman"/>
              </a:rPr>
              <a:t>stiffens, </a:t>
            </a:r>
            <a:r>
              <a:rPr sz="2200" spc="-5" dirty="0">
                <a:latin typeface="Times New Roman"/>
                <a:cs typeface="Times New Roman"/>
              </a:rPr>
              <a:t>making focusing on close objects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harder.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lens becomes </a:t>
            </a:r>
            <a:r>
              <a:rPr sz="2200" spc="-15" dirty="0">
                <a:latin typeface="Times New Roman"/>
                <a:cs typeface="Times New Roman"/>
              </a:rPr>
              <a:t>denser, </a:t>
            </a:r>
            <a:r>
              <a:rPr sz="2200" spc="-10" dirty="0">
                <a:latin typeface="Times New Roman"/>
                <a:cs typeface="Times New Roman"/>
              </a:rPr>
              <a:t>making </a:t>
            </a:r>
            <a:r>
              <a:rPr sz="2200" spc="-5" dirty="0">
                <a:latin typeface="Times New Roman"/>
                <a:cs typeface="Times New Roman"/>
              </a:rPr>
              <a:t>seeing in dim light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harder.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pupil reacts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slowly to changes in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light.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lens </a:t>
            </a:r>
            <a:r>
              <a:rPr sz="2200" dirty="0">
                <a:latin typeface="Times New Roman"/>
                <a:cs typeface="Times New Roman"/>
              </a:rPr>
              <a:t>yellows, </a:t>
            </a:r>
            <a:r>
              <a:rPr sz="2200" spc="-5" dirty="0">
                <a:latin typeface="Times New Roman"/>
                <a:cs typeface="Times New Roman"/>
              </a:rPr>
              <a:t>changing the way colors are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perceived.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number of nerve cells decrease, impairing depth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perception.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eyes </a:t>
            </a:r>
            <a:r>
              <a:rPr sz="2200" spc="-5" dirty="0">
                <a:latin typeface="Times New Roman"/>
                <a:cs typeface="Times New Roman"/>
              </a:rPr>
              <a:t>produce less fluid, making them feel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dry.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851738"/>
            <a:ext cx="6191885" cy="288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change </a:t>
            </a:r>
            <a:r>
              <a:rPr sz="2200" spc="-5" dirty="0">
                <a:latin typeface="Times New Roman"/>
                <a:cs typeface="Times New Roman"/>
              </a:rPr>
              <a:t>in vision is the first undeniable sign of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aging.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Changes in lenses of </a:t>
            </a:r>
            <a:r>
              <a:rPr sz="2200" dirty="0">
                <a:latin typeface="Times New Roman"/>
                <a:cs typeface="Times New Roman"/>
              </a:rPr>
              <a:t>the eyes </a:t>
            </a:r>
            <a:r>
              <a:rPr sz="2200" spc="-5" dirty="0">
                <a:latin typeface="Times New Roman"/>
                <a:cs typeface="Times New Roman"/>
              </a:rPr>
              <a:t>can cause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following.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205230" indent="-279400">
              <a:lnSpc>
                <a:spcPct val="100000"/>
              </a:lnSpc>
              <a:buAutoNum type="arabicPeriod"/>
              <a:tabLst>
                <a:tab pos="1205865" algn="l"/>
              </a:tabLst>
            </a:pPr>
            <a:r>
              <a:rPr sz="2200" spc="-5" dirty="0">
                <a:latin typeface="Times New Roman"/>
                <a:cs typeface="Times New Roman"/>
              </a:rPr>
              <a:t>Loss of near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vision.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1205230" indent="-279400">
              <a:lnSpc>
                <a:spcPct val="100000"/>
              </a:lnSpc>
              <a:buAutoNum type="arabicPeriod"/>
              <a:tabLst>
                <a:tab pos="1205865" algn="l"/>
              </a:tabLst>
            </a:pPr>
            <a:r>
              <a:rPr sz="2200" spc="-5" dirty="0">
                <a:latin typeface="Times New Roman"/>
                <a:cs typeface="Times New Roman"/>
              </a:rPr>
              <a:t>Need for brighter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light.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1205230" indent="-279400">
              <a:lnSpc>
                <a:spcPct val="100000"/>
              </a:lnSpc>
              <a:buAutoNum type="arabicPeriod"/>
              <a:tabLst>
                <a:tab pos="1205865" algn="l"/>
              </a:tabLst>
            </a:pPr>
            <a:r>
              <a:rPr sz="2200" spc="-5" dirty="0">
                <a:latin typeface="Times New Roman"/>
                <a:cs typeface="Times New Roman"/>
              </a:rPr>
              <a:t>Changes in color perception.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3063" y="3910584"/>
            <a:ext cx="7623048" cy="2665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832866"/>
            <a:ext cx="7682230" cy="4389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Appearance of </a:t>
            </a:r>
            <a:r>
              <a:rPr sz="2200" dirty="0">
                <a:latin typeface="Times New Roman"/>
                <a:cs typeface="Times New Roman"/>
              </a:rPr>
              <a:t>eyes </a:t>
            </a:r>
            <a:r>
              <a:rPr sz="2200" spc="-5" dirty="0">
                <a:latin typeface="Times New Roman"/>
                <a:cs typeface="Times New Roman"/>
              </a:rPr>
              <a:t>changes in several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ways: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AutoNum type="arabicPeriod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whites (sclera) of </a:t>
            </a:r>
            <a:r>
              <a:rPr sz="2200" dirty="0">
                <a:latin typeface="Times New Roman"/>
                <a:cs typeface="Times New Roman"/>
              </a:rPr>
              <a:t>the eyes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turn slightly </a:t>
            </a:r>
            <a:r>
              <a:rPr sz="2200" dirty="0">
                <a:latin typeface="Times New Roman"/>
                <a:cs typeface="Times New Roman"/>
              </a:rPr>
              <a:t>yellow </a:t>
            </a:r>
            <a:r>
              <a:rPr sz="2200" spc="-5" dirty="0">
                <a:latin typeface="Times New Roman"/>
                <a:cs typeface="Times New Roman"/>
              </a:rPr>
              <a:t>or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brown.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275590" indent="-263525">
              <a:lnSpc>
                <a:spcPct val="100000"/>
              </a:lnSpc>
              <a:buAutoNum type="arabicPeriod"/>
              <a:tabLst>
                <a:tab pos="276225" algn="l"/>
              </a:tabLst>
            </a:pP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gray-white </a:t>
            </a:r>
            <a:r>
              <a:rPr sz="2200" spc="-5" dirty="0">
                <a:latin typeface="Times New Roman"/>
                <a:cs typeface="Times New Roman"/>
              </a:rPr>
              <a:t>ring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appear on the surface of the </a:t>
            </a:r>
            <a:r>
              <a:rPr sz="2200" dirty="0">
                <a:latin typeface="Times New Roman"/>
                <a:cs typeface="Times New Roman"/>
              </a:rPr>
              <a:t>eye.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ring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latin typeface="Times New Roman"/>
                <a:cs typeface="Times New Roman"/>
              </a:rPr>
              <a:t>is </a:t>
            </a:r>
            <a:r>
              <a:rPr sz="2200" spc="-10" dirty="0">
                <a:latin typeface="Times New Roman"/>
                <a:cs typeface="Times New Roman"/>
              </a:rPr>
              <a:t>made </a:t>
            </a:r>
            <a:r>
              <a:rPr sz="2200" spc="-5" dirty="0">
                <a:latin typeface="Times New Roman"/>
                <a:cs typeface="Times New Roman"/>
              </a:rPr>
              <a:t>of calcium and cholesterol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salts.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buAutoNum type="arabicPeriod" startAt="3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lower </a:t>
            </a:r>
            <a:r>
              <a:rPr sz="2200" dirty="0">
                <a:latin typeface="Times New Roman"/>
                <a:cs typeface="Times New Roman"/>
              </a:rPr>
              <a:t>eyelid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hang away from the eyeball because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muscles </a:t>
            </a:r>
            <a:r>
              <a:rPr sz="2200" dirty="0">
                <a:latin typeface="Times New Roman"/>
                <a:cs typeface="Times New Roman"/>
              </a:rPr>
              <a:t>around </a:t>
            </a: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eye </a:t>
            </a:r>
            <a:r>
              <a:rPr sz="2200" spc="-5" dirty="0">
                <a:latin typeface="Times New Roman"/>
                <a:cs typeface="Times New Roman"/>
              </a:rPr>
              <a:t>weaken and the </a:t>
            </a:r>
            <a:r>
              <a:rPr sz="2200" dirty="0">
                <a:latin typeface="Times New Roman"/>
                <a:cs typeface="Times New Roman"/>
              </a:rPr>
              <a:t>tendons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stretch.</a:t>
            </a:r>
            <a:endParaRPr sz="2200">
              <a:latin typeface="Times New Roman"/>
              <a:cs typeface="Times New Roman"/>
            </a:endParaRPr>
          </a:p>
          <a:p>
            <a:pPr marL="12700" marR="224790">
              <a:lnSpc>
                <a:spcPct val="150000"/>
              </a:lnSpc>
              <a:spcBef>
                <a:spcPts val="1000"/>
              </a:spcBef>
              <a:buAutoNum type="arabicPeriod" startAt="4"/>
              <a:tabLst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eye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appear to sink into the head because the amount of  fat around the </a:t>
            </a:r>
            <a:r>
              <a:rPr sz="2200" dirty="0">
                <a:latin typeface="Times New Roman"/>
                <a:cs typeface="Times New Roman"/>
              </a:rPr>
              <a:t>eye</a:t>
            </a:r>
            <a:r>
              <a:rPr sz="2200" spc="-5" dirty="0">
                <a:latin typeface="Times New Roman"/>
                <a:cs typeface="Times New Roman"/>
              </a:rPr>
              <a:t> decreases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1828" y="516128"/>
            <a:ext cx="720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Ears: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7542" y="976670"/>
            <a:ext cx="7463155" cy="535114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980"/>
              </a:spcBef>
              <a:buSzPct val="109090"/>
              <a:buFont typeface="Wingdings"/>
              <a:buChar char=""/>
              <a:tabLst>
                <a:tab pos="328295" algn="l"/>
              </a:tabLst>
            </a:pPr>
            <a:r>
              <a:rPr sz="2200" spc="-5" dirty="0">
                <a:latin typeface="Times New Roman"/>
                <a:cs typeface="Times New Roman"/>
              </a:rPr>
              <a:t>Most changes in hearing are probably </a:t>
            </a:r>
            <a:r>
              <a:rPr sz="2200" dirty="0">
                <a:latin typeface="Times New Roman"/>
                <a:cs typeface="Times New Roman"/>
              </a:rPr>
              <a:t>due </a:t>
            </a:r>
            <a:r>
              <a:rPr sz="2200" spc="-5" dirty="0">
                <a:latin typeface="Times New Roman"/>
                <a:cs typeface="Times New Roman"/>
              </a:rPr>
              <a:t>as </a:t>
            </a:r>
            <a:r>
              <a:rPr sz="2200" spc="-10" dirty="0">
                <a:latin typeface="Times New Roman"/>
                <a:cs typeface="Times New Roman"/>
              </a:rPr>
              <a:t>much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noise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880"/>
              </a:spcBef>
            </a:pPr>
            <a:r>
              <a:rPr sz="2200" spc="-5" dirty="0">
                <a:latin typeface="Times New Roman"/>
                <a:cs typeface="Times New Roman"/>
              </a:rPr>
              <a:t>exposure as 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aging.</a:t>
            </a:r>
            <a:endParaRPr sz="22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spcBef>
                <a:spcPts val="1785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Exposure to loud noise over </a:t>
            </a:r>
            <a:r>
              <a:rPr sz="2200" spc="-10" dirty="0">
                <a:latin typeface="Times New Roman"/>
                <a:cs typeface="Times New Roman"/>
              </a:rPr>
              <a:t>time </a:t>
            </a:r>
            <a:r>
              <a:rPr sz="2200" spc="-5" dirty="0">
                <a:latin typeface="Times New Roman"/>
                <a:cs typeface="Times New Roman"/>
              </a:rPr>
              <a:t>damages the </a:t>
            </a:r>
            <a:r>
              <a:rPr sz="2200" spc="-10" dirty="0">
                <a:latin typeface="Times New Roman"/>
                <a:cs typeface="Times New Roman"/>
              </a:rPr>
              <a:t>ear’s </a:t>
            </a:r>
            <a:r>
              <a:rPr sz="2200" spc="-5" dirty="0">
                <a:latin typeface="Times New Roman"/>
                <a:cs typeface="Times New Roman"/>
              </a:rPr>
              <a:t>ability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795"/>
              </a:spcBef>
            </a:pPr>
            <a:r>
              <a:rPr sz="2200" spc="-30" dirty="0">
                <a:latin typeface="Times New Roman"/>
                <a:cs typeface="Times New Roman"/>
              </a:rPr>
              <a:t>hear.</a:t>
            </a:r>
            <a:endParaRPr sz="2200">
              <a:latin typeface="Times New Roman"/>
              <a:cs typeface="Times New Roman"/>
            </a:endParaRPr>
          </a:p>
          <a:p>
            <a:pPr marL="241300" marR="180975" indent="-228600">
              <a:lnSpc>
                <a:spcPct val="130000"/>
              </a:lnSpc>
              <a:spcBef>
                <a:spcPts val="1010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As people age, hearing </a:t>
            </a:r>
            <a:r>
              <a:rPr sz="2200" dirty="0">
                <a:latin typeface="Times New Roman"/>
                <a:cs typeface="Times New Roman"/>
              </a:rPr>
              <a:t>high-pitched </a:t>
            </a:r>
            <a:r>
              <a:rPr sz="2200" spc="-5" dirty="0">
                <a:latin typeface="Times New Roman"/>
                <a:cs typeface="Times New Roman"/>
              </a:rPr>
              <a:t>sounds becomes </a:t>
            </a:r>
            <a:r>
              <a:rPr sz="2200" spc="-10" dirty="0">
                <a:latin typeface="Times New Roman"/>
                <a:cs typeface="Times New Roman"/>
              </a:rPr>
              <a:t>more  difficult. </a:t>
            </a:r>
            <a:r>
              <a:rPr sz="2200" dirty="0">
                <a:latin typeface="Times New Roman"/>
                <a:cs typeface="Times New Roman"/>
              </a:rPr>
              <a:t>This </a:t>
            </a:r>
            <a:r>
              <a:rPr sz="2200" spc="-5" dirty="0">
                <a:latin typeface="Times New Roman"/>
                <a:cs typeface="Times New Roman"/>
              </a:rPr>
              <a:t>change is considered age-associated hearing loss  (presbycusis). These changes tend to speed up after age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55.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30000"/>
              </a:lnSpc>
              <a:spcBef>
                <a:spcPts val="994"/>
              </a:spcBef>
              <a:buFont typeface="Wingdings"/>
              <a:buChar char=""/>
              <a:tabLst>
                <a:tab pos="311785" algn="l"/>
                <a:tab pos="2450465" algn="l"/>
              </a:tabLst>
            </a:pP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presbycusis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	old people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words become harder to  understand. </a:t>
            </a:r>
            <a:r>
              <a:rPr sz="2200" spc="-15" dirty="0">
                <a:latin typeface="Times New Roman"/>
                <a:cs typeface="Times New Roman"/>
              </a:rPr>
              <a:t>Gradually, </a:t>
            </a:r>
            <a:r>
              <a:rPr sz="2200" spc="-5" dirty="0">
                <a:latin typeface="Times New Roman"/>
                <a:cs typeface="Times New Roman"/>
              </a:rPr>
              <a:t>hearing lower pitches also becomes </a:t>
            </a:r>
            <a:r>
              <a:rPr sz="2200" spc="-10" dirty="0">
                <a:latin typeface="Times New Roman"/>
                <a:cs typeface="Times New Roman"/>
              </a:rPr>
              <a:t>more  difficult.</a:t>
            </a:r>
            <a:endParaRPr sz="22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1795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Thick hairs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grow out of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ears.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857" y="397840"/>
            <a:ext cx="2126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Mouth </a:t>
            </a:r>
            <a:r>
              <a:rPr sz="2400" spc="-5" dirty="0"/>
              <a:t>and</a:t>
            </a:r>
            <a:r>
              <a:rPr sz="2400" spc="-65" dirty="0"/>
              <a:t> </a:t>
            </a:r>
            <a:r>
              <a:rPr sz="2400" spc="-5" dirty="0"/>
              <a:t>Nose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27989" y="1066037"/>
            <a:ext cx="7722870" cy="539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ability to taste and </a:t>
            </a:r>
            <a:r>
              <a:rPr sz="2200" spc="-10" dirty="0">
                <a:latin typeface="Times New Roman"/>
                <a:cs typeface="Times New Roman"/>
              </a:rPr>
              <a:t>smell </a:t>
            </a:r>
            <a:r>
              <a:rPr sz="2200" spc="-5" dirty="0">
                <a:latin typeface="Times New Roman"/>
                <a:cs typeface="Times New Roman"/>
              </a:rPr>
              <a:t>gradually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diminish.</a:t>
            </a:r>
            <a:endParaRPr sz="2200">
              <a:latin typeface="Times New Roman"/>
              <a:cs typeface="Times New Roman"/>
            </a:endParaRPr>
          </a:p>
          <a:p>
            <a:pPr marL="240665" marR="5080" indent="-228600">
              <a:lnSpc>
                <a:spcPct val="150000"/>
              </a:lnSpc>
              <a:spcBef>
                <a:spcPts val="994"/>
              </a:spcBef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Times New Roman"/>
                <a:cs typeface="Times New Roman"/>
              </a:rPr>
              <a:t>As people age, the taste </a:t>
            </a:r>
            <a:r>
              <a:rPr sz="2200" dirty="0">
                <a:latin typeface="Times New Roman"/>
                <a:cs typeface="Times New Roman"/>
              </a:rPr>
              <a:t>buds </a:t>
            </a:r>
            <a:r>
              <a:rPr sz="2200" spc="-5" dirty="0">
                <a:latin typeface="Times New Roman"/>
                <a:cs typeface="Times New Roman"/>
              </a:rPr>
              <a:t>on the tongue decrease in </a:t>
            </a:r>
            <a:r>
              <a:rPr sz="2200" spc="-15" dirty="0">
                <a:latin typeface="Times New Roman"/>
                <a:cs typeface="Times New Roman"/>
              </a:rPr>
              <a:t>sensitivity.  </a:t>
            </a:r>
            <a:r>
              <a:rPr sz="2200" spc="-5" dirty="0">
                <a:latin typeface="Times New Roman"/>
                <a:cs typeface="Times New Roman"/>
              </a:rPr>
              <a:t>This change </a:t>
            </a:r>
            <a:r>
              <a:rPr sz="2200" spc="-10" dirty="0">
                <a:latin typeface="Times New Roman"/>
                <a:cs typeface="Times New Roman"/>
              </a:rPr>
              <a:t>affects </a:t>
            </a:r>
            <a:r>
              <a:rPr sz="2200" spc="-5" dirty="0">
                <a:latin typeface="Times New Roman"/>
                <a:cs typeface="Times New Roman"/>
              </a:rPr>
              <a:t>mostly tasting sweet and salt more than bitter  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sour.</a:t>
            </a:r>
            <a:endParaRPr sz="2200">
              <a:latin typeface="Times New Roman"/>
              <a:cs typeface="Times New Roman"/>
            </a:endParaRPr>
          </a:p>
          <a:p>
            <a:pPr marL="240665" marR="882015" indent="-228600">
              <a:lnSpc>
                <a:spcPct val="150000"/>
              </a:lnSpc>
              <a:spcBef>
                <a:spcPts val="1010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ability to </a:t>
            </a:r>
            <a:r>
              <a:rPr sz="2200" spc="-10" dirty="0">
                <a:latin typeface="Times New Roman"/>
                <a:cs typeface="Times New Roman"/>
              </a:rPr>
              <a:t>smell </a:t>
            </a:r>
            <a:r>
              <a:rPr sz="2200" spc="-5" dirty="0">
                <a:latin typeface="Times New Roman"/>
                <a:cs typeface="Times New Roman"/>
              </a:rPr>
              <a:t>diminishes because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lining of nose  becomes thinner and drier and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nerve ending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nose  detoriate.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Times New Roman"/>
                <a:cs typeface="Times New Roman"/>
              </a:rPr>
              <a:t>At aging the gum recedes </a:t>
            </a:r>
            <a:r>
              <a:rPr sz="2200" spc="-15" dirty="0">
                <a:latin typeface="Times New Roman"/>
                <a:cs typeface="Times New Roman"/>
              </a:rPr>
              <a:t>slightly. </a:t>
            </a:r>
            <a:r>
              <a:rPr sz="2200" spc="-5" dirty="0">
                <a:latin typeface="Times New Roman"/>
                <a:cs typeface="Times New Roman"/>
              </a:rPr>
              <a:t>The teeth loss can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occur.</a:t>
            </a:r>
            <a:endParaRPr sz="2200">
              <a:latin typeface="Times New Roman"/>
              <a:cs typeface="Times New Roman"/>
            </a:endParaRPr>
          </a:p>
          <a:p>
            <a:pPr marL="240665" marR="594360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25" dirty="0">
                <a:latin typeface="Times New Roman"/>
                <a:cs typeface="Times New Roman"/>
              </a:rPr>
              <a:t>With </a:t>
            </a:r>
            <a:r>
              <a:rPr sz="2200" spc="-5" dirty="0">
                <a:latin typeface="Times New Roman"/>
                <a:cs typeface="Times New Roman"/>
              </a:rPr>
              <a:t>aging the nose tends to lengthen and </a:t>
            </a:r>
            <a:r>
              <a:rPr sz="2200" spc="-10" dirty="0">
                <a:latin typeface="Times New Roman"/>
                <a:cs typeface="Times New Roman"/>
              </a:rPr>
              <a:t>enlarge </a:t>
            </a:r>
            <a:r>
              <a:rPr sz="2200" spc="-5" dirty="0">
                <a:latin typeface="Times New Roman"/>
                <a:cs typeface="Times New Roman"/>
              </a:rPr>
              <a:t>and the tip  tends to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droop.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4053" y="555497"/>
            <a:ext cx="702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Skin: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77697" y="1223263"/>
            <a:ext cx="7906384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skin tends to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15" dirty="0">
                <a:latin typeface="Times New Roman"/>
                <a:cs typeface="Times New Roman"/>
              </a:rPr>
              <a:t>thinner, </a:t>
            </a:r>
            <a:r>
              <a:rPr sz="2200" spc="-5" dirty="0">
                <a:latin typeface="Times New Roman"/>
                <a:cs typeface="Times New Roman"/>
              </a:rPr>
              <a:t>less elastic, drier and finely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wrinkled.</a:t>
            </a:r>
            <a:endParaRPr sz="2200">
              <a:latin typeface="Times New Roman"/>
              <a:cs typeface="Times New Roman"/>
            </a:endParaRPr>
          </a:p>
          <a:p>
            <a:pPr marL="241300" marR="107950" indent="-228600">
              <a:lnSpc>
                <a:spcPct val="150000"/>
              </a:lnSpc>
              <a:spcBef>
                <a:spcPts val="994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with aging the body produces less collagen and elastin. </a:t>
            </a:r>
            <a:r>
              <a:rPr sz="2200" dirty="0">
                <a:latin typeface="Times New Roman"/>
                <a:cs typeface="Times New Roman"/>
              </a:rPr>
              <a:t>so, </a:t>
            </a:r>
            <a:r>
              <a:rPr sz="2200" spc="-5" dirty="0">
                <a:latin typeface="Times New Roman"/>
                <a:cs typeface="Times New Roman"/>
              </a:rPr>
              <a:t>the skin  tears </a:t>
            </a:r>
            <a:r>
              <a:rPr sz="2200" spc="-10" dirty="0">
                <a:latin typeface="Times New Roman"/>
                <a:cs typeface="Times New Roman"/>
              </a:rPr>
              <a:t>more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easily.</a:t>
            </a:r>
            <a:endParaRPr sz="2200">
              <a:latin typeface="Times New Roman"/>
              <a:cs typeface="Times New Roman"/>
            </a:endParaRPr>
          </a:p>
          <a:p>
            <a:pPr marL="241300" marR="370205" indent="-228600">
              <a:lnSpc>
                <a:spcPct val="150000"/>
              </a:lnSpc>
              <a:spcBef>
                <a:spcPts val="1010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fat </a:t>
            </a:r>
            <a:r>
              <a:rPr sz="2200" dirty="0">
                <a:latin typeface="Times New Roman"/>
                <a:cs typeface="Times New Roman"/>
              </a:rPr>
              <a:t>layer </a:t>
            </a:r>
            <a:r>
              <a:rPr sz="2200" spc="-5" dirty="0">
                <a:latin typeface="Times New Roman"/>
                <a:cs typeface="Times New Roman"/>
              </a:rPr>
              <a:t>under the skin thins, this causes wrinkles to </a:t>
            </a:r>
            <a:r>
              <a:rPr sz="2200" spc="-15" dirty="0">
                <a:latin typeface="Times New Roman"/>
                <a:cs typeface="Times New Roman"/>
              </a:rPr>
              <a:t>appear,  </a:t>
            </a:r>
            <a:r>
              <a:rPr sz="2200" spc="-5" dirty="0">
                <a:latin typeface="Times New Roman"/>
                <a:cs typeface="Times New Roman"/>
              </a:rPr>
              <a:t>and tolerance to cold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decreases.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number of sweat glands and blood vessels decreases, and blood  flow to deep </a:t>
            </a:r>
            <a:r>
              <a:rPr sz="2200" dirty="0">
                <a:latin typeface="Times New Roman"/>
                <a:cs typeface="Times New Roman"/>
              </a:rPr>
              <a:t>layer </a:t>
            </a:r>
            <a:r>
              <a:rPr sz="2200" spc="-5" dirty="0">
                <a:latin typeface="Times New Roman"/>
                <a:cs typeface="Times New Roman"/>
              </a:rPr>
              <a:t>of skin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decreases.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53897"/>
            <a:ext cx="7567930" cy="266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SzPct val="95454"/>
              <a:buFont typeface="Wingdings"/>
              <a:buChar char=""/>
              <a:tabLst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number of pigment-producing cells (melanocytes) decreases.  As a result,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skin has less protection against ultraviolet  radiation causes </a:t>
            </a:r>
            <a:r>
              <a:rPr sz="2200" spc="-10" dirty="0">
                <a:latin typeface="Times New Roman"/>
                <a:cs typeface="Times New Roman"/>
              </a:rPr>
              <a:t>large, </a:t>
            </a:r>
            <a:r>
              <a:rPr sz="2200" spc="-5" dirty="0">
                <a:latin typeface="Times New Roman"/>
                <a:cs typeface="Times New Roman"/>
              </a:rPr>
              <a:t>brown spots appear on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skin.</a:t>
            </a:r>
            <a:endParaRPr sz="2200">
              <a:latin typeface="Times New Roman"/>
              <a:cs typeface="Times New Roman"/>
            </a:endParaRPr>
          </a:p>
          <a:p>
            <a:pPr marL="241300" marR="485140" indent="-228600">
              <a:lnSpc>
                <a:spcPct val="150000"/>
              </a:lnSpc>
              <a:spcBef>
                <a:spcPts val="994"/>
              </a:spcBef>
              <a:buSzPct val="95454"/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skin is less able to form vitamin D when it is exposed to  sunlight. Thus, the risk of vitamin D deficiency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increases.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2283" y="3692652"/>
            <a:ext cx="4599432" cy="2929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566" y="325323"/>
            <a:ext cx="40024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Brain </a:t>
            </a:r>
            <a:r>
              <a:rPr sz="2800" dirty="0"/>
              <a:t>and </a:t>
            </a:r>
            <a:r>
              <a:rPr sz="2800" spc="-5" dirty="0"/>
              <a:t>Nervous</a:t>
            </a:r>
            <a:r>
              <a:rPr sz="2800" spc="-40" dirty="0"/>
              <a:t> </a:t>
            </a:r>
            <a:r>
              <a:rPr sz="2800" spc="-5" dirty="0"/>
              <a:t>system: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2406" y="1092454"/>
            <a:ext cx="7480934" cy="4926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indent="-367665">
              <a:lnSpc>
                <a:spcPct val="100000"/>
              </a:lnSpc>
              <a:spcBef>
                <a:spcPts val="95"/>
              </a:spcBef>
              <a:buSzPct val="127272"/>
              <a:buFont typeface="Wingdings"/>
              <a:buChar char=""/>
              <a:tabLst>
                <a:tab pos="380365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number of nerve cells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brain typically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decreases.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595"/>
              </a:spcBef>
            </a:pPr>
            <a:r>
              <a:rPr sz="2200" spc="-15" dirty="0">
                <a:latin typeface="Times New Roman"/>
                <a:cs typeface="Times New Roman"/>
              </a:rPr>
              <a:t>However, </a:t>
            </a:r>
            <a:r>
              <a:rPr sz="2200" spc="-5" dirty="0">
                <a:latin typeface="Times New Roman"/>
                <a:cs typeface="Times New Roman"/>
              </a:rPr>
              <a:t>the brain compensates it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endParaRPr sz="2200">
              <a:latin typeface="Times New Roman"/>
              <a:cs typeface="Times New Roman"/>
            </a:endParaRPr>
          </a:p>
          <a:p>
            <a:pPr marL="12700" marR="5080" lvl="1" indent="913765">
              <a:lnSpc>
                <a:spcPct val="150000"/>
              </a:lnSpc>
              <a:spcBef>
                <a:spcPts val="1000"/>
              </a:spcBef>
              <a:buAutoNum type="arabicPeriod"/>
              <a:tabLst>
                <a:tab pos="1190625" algn="l"/>
              </a:tabLst>
            </a:pPr>
            <a:r>
              <a:rPr sz="2200" spc="-5" dirty="0">
                <a:latin typeface="Times New Roman"/>
                <a:cs typeface="Times New Roman"/>
              </a:rPr>
              <a:t>As cells are lost, new connections are </a:t>
            </a:r>
            <a:r>
              <a:rPr sz="2200" spc="-10" dirty="0">
                <a:latin typeface="Times New Roman"/>
                <a:cs typeface="Times New Roman"/>
              </a:rPr>
              <a:t>made </a:t>
            </a:r>
            <a:r>
              <a:rPr sz="2200" spc="-5" dirty="0">
                <a:latin typeface="Times New Roman"/>
                <a:cs typeface="Times New Roman"/>
              </a:rPr>
              <a:t>between the  remaining nerve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cells.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1205865" lvl="1" indent="-2800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06500" algn="l"/>
              </a:tabLst>
            </a:pPr>
            <a:r>
              <a:rPr sz="2200" spc="-5" dirty="0">
                <a:latin typeface="Times New Roman"/>
                <a:cs typeface="Times New Roman"/>
              </a:rPr>
              <a:t>New nerve cells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form in some areas of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brain,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even during old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200785" lvl="1" indent="-274955">
              <a:lnSpc>
                <a:spcPct val="100000"/>
              </a:lnSpc>
              <a:buAutoNum type="arabicPeriod" startAt="3"/>
              <a:tabLst>
                <a:tab pos="1201420" algn="l"/>
              </a:tabLst>
            </a:pP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brain has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cells than it needs to </a:t>
            </a:r>
            <a:r>
              <a:rPr sz="2200" dirty="0">
                <a:latin typeface="Times New Roman"/>
                <a:cs typeface="Times New Roman"/>
              </a:rPr>
              <a:t>do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most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activities - a characteristic called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redundancy.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Nerve cells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lose </a:t>
            </a:r>
            <a:r>
              <a:rPr sz="2200" spc="-10" dirty="0">
                <a:latin typeface="Times New Roman"/>
                <a:cs typeface="Times New Roman"/>
              </a:rPr>
              <a:t>some </a:t>
            </a:r>
            <a:r>
              <a:rPr sz="2200" spc="-5" dirty="0">
                <a:latin typeface="Times New Roman"/>
                <a:cs typeface="Times New Roman"/>
              </a:rPr>
              <a:t>of their receptors for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messages.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808990"/>
            <a:ext cx="7710805" cy="312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9580" indent="-43751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49580" algn="l"/>
                <a:tab pos="450215" algn="l"/>
              </a:tabLst>
            </a:pPr>
            <a:r>
              <a:rPr sz="2200" spc="-5" dirty="0">
                <a:latin typeface="Times New Roman"/>
                <a:cs typeface="Times New Roman"/>
              </a:rPr>
              <a:t>Blood flow to the brain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decreases.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995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10" dirty="0">
                <a:latin typeface="Times New Roman"/>
                <a:cs typeface="Times New Roman"/>
              </a:rPr>
              <a:t>Some mental </a:t>
            </a:r>
            <a:r>
              <a:rPr sz="2200" spc="-5" dirty="0">
                <a:latin typeface="Times New Roman"/>
                <a:cs typeface="Times New Roman"/>
              </a:rPr>
              <a:t>functions—such as </a:t>
            </a:r>
            <a:r>
              <a:rPr sz="2200" spc="-15" dirty="0">
                <a:latin typeface="Times New Roman"/>
                <a:cs typeface="Times New Roman"/>
              </a:rPr>
              <a:t>vocabulary, </a:t>
            </a:r>
            <a:r>
              <a:rPr sz="2200" spc="-5" dirty="0">
                <a:latin typeface="Times New Roman"/>
                <a:cs typeface="Times New Roman"/>
              </a:rPr>
              <a:t>short-term </a:t>
            </a:r>
            <a:r>
              <a:rPr sz="2200" spc="-30" dirty="0">
                <a:latin typeface="Times New Roman"/>
                <a:cs typeface="Times New Roman"/>
              </a:rPr>
              <a:t>memory,  </a:t>
            </a:r>
            <a:r>
              <a:rPr sz="2200" spc="-5" dirty="0">
                <a:latin typeface="Times New Roman"/>
                <a:cs typeface="Times New Roman"/>
              </a:rPr>
              <a:t>the ability to learn new material, and the ability to recall </a:t>
            </a:r>
            <a:r>
              <a:rPr sz="2200" dirty="0">
                <a:latin typeface="Times New Roman"/>
                <a:cs typeface="Times New Roman"/>
              </a:rPr>
              <a:t>words— 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subtly reduced after age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70.</a:t>
            </a:r>
            <a:endParaRPr sz="2200">
              <a:latin typeface="Times New Roman"/>
              <a:cs typeface="Times New Roman"/>
            </a:endParaRPr>
          </a:p>
          <a:p>
            <a:pPr marL="241300" marR="316865" indent="-228600">
              <a:lnSpc>
                <a:spcPct val="150100"/>
              </a:lnSpc>
              <a:spcBef>
                <a:spcPts val="99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Therefore, in older people with damaged nerves, sensation and  strength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be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decreased.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19955" y="3823715"/>
            <a:ext cx="4655820" cy="266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698" y="618490"/>
            <a:ext cx="3606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Heart and </a:t>
            </a:r>
            <a:r>
              <a:rPr sz="2800" dirty="0"/>
              <a:t>blood</a:t>
            </a:r>
            <a:r>
              <a:rPr sz="2800" spc="-75" dirty="0"/>
              <a:t> </a:t>
            </a:r>
            <a:r>
              <a:rPr sz="2800" spc="-5" dirty="0"/>
              <a:t>vessels: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1114704"/>
            <a:ext cx="7519670" cy="329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1760" indent="-2286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heart and blood vessels become </a:t>
            </a:r>
            <a:r>
              <a:rPr sz="2200" spc="-25" dirty="0">
                <a:latin typeface="Times New Roman"/>
                <a:cs typeface="Times New Roman"/>
              </a:rPr>
              <a:t>stiffer. </a:t>
            </a:r>
            <a:r>
              <a:rPr sz="2200" spc="-5" dirty="0">
                <a:latin typeface="Times New Roman"/>
                <a:cs typeface="Times New Roman"/>
              </a:rPr>
              <a:t>The heart fills with  blood </a:t>
            </a:r>
            <a:r>
              <a:rPr sz="2200" spc="-10" dirty="0">
                <a:latin typeface="Times New Roman"/>
                <a:cs typeface="Times New Roman"/>
              </a:rPr>
              <a:t>more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slowly.</a:t>
            </a:r>
            <a:endParaRPr sz="2200">
              <a:latin typeface="Times New Roman"/>
              <a:cs typeface="Times New Roman"/>
            </a:endParaRPr>
          </a:p>
          <a:p>
            <a:pPr marL="241300" marR="201295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stiffer </a:t>
            </a:r>
            <a:r>
              <a:rPr sz="2200" spc="-5" dirty="0">
                <a:latin typeface="Times New Roman"/>
                <a:cs typeface="Times New Roman"/>
              </a:rPr>
              <a:t>arteries are less able to expand when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blood is  pumped through </a:t>
            </a:r>
            <a:r>
              <a:rPr sz="2200" spc="-10" dirty="0">
                <a:latin typeface="Times New Roman"/>
                <a:cs typeface="Times New Roman"/>
              </a:rPr>
              <a:t>them. </a:t>
            </a:r>
            <a:r>
              <a:rPr sz="2200" spc="-5" dirty="0">
                <a:latin typeface="Times New Roman"/>
                <a:cs typeface="Times New Roman"/>
              </a:rPr>
              <a:t>Thus, blood pressure tends to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increase.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65760" indent="-353695">
              <a:lnSpc>
                <a:spcPct val="100000"/>
              </a:lnSpc>
              <a:buFont typeface="Wingdings"/>
              <a:buChar char=""/>
              <a:tabLst>
                <a:tab pos="365760" algn="l"/>
                <a:tab pos="366395" algn="l"/>
              </a:tabLst>
            </a:pPr>
            <a:r>
              <a:rPr sz="2200" spc="-5" dirty="0">
                <a:latin typeface="Times New Roman"/>
                <a:cs typeface="Times New Roman"/>
              </a:rPr>
              <a:t>An Older heart cannot speed up as quickly or pump as fast or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as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5"/>
              </a:spcBef>
            </a:pPr>
            <a:r>
              <a:rPr sz="2200" spc="-10" dirty="0">
                <a:latin typeface="Times New Roman"/>
                <a:cs typeface="Times New Roman"/>
              </a:rPr>
              <a:t>much </a:t>
            </a:r>
            <a:r>
              <a:rPr sz="2200" spc="-5" dirty="0">
                <a:latin typeface="Times New Roman"/>
                <a:cs typeface="Times New Roman"/>
              </a:rPr>
              <a:t>blood like </a:t>
            </a:r>
            <a:r>
              <a:rPr sz="2200" dirty="0">
                <a:latin typeface="Times New Roman"/>
                <a:cs typeface="Times New Roman"/>
              </a:rPr>
              <a:t>younger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heart.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841" y="438048"/>
            <a:ext cx="7823834" cy="570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3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Aging is a gradual, Continuous process of natural change that  begins in Early adulthood. In elderly </a:t>
            </a:r>
            <a:r>
              <a:rPr sz="2200" spc="-10" dirty="0">
                <a:latin typeface="Times New Roman"/>
                <a:cs typeface="Times New Roman"/>
              </a:rPr>
              <a:t>many </a:t>
            </a:r>
            <a:r>
              <a:rPr sz="2200" spc="-5" dirty="0">
                <a:latin typeface="Times New Roman"/>
                <a:cs typeface="Times New Roman"/>
              </a:rPr>
              <a:t>bodily functions begins to  change. WHO defines </a:t>
            </a:r>
            <a:r>
              <a:rPr sz="2200" spc="-5" dirty="0">
                <a:solidFill>
                  <a:srgbClr val="6F2F9F"/>
                </a:solidFill>
                <a:latin typeface="Times New Roman"/>
                <a:cs typeface="Times New Roman"/>
              </a:rPr>
              <a:t>old age as age group of 60 or</a:t>
            </a:r>
            <a:r>
              <a:rPr sz="2200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6F2F9F"/>
                </a:solidFill>
                <a:latin typeface="Times New Roman"/>
                <a:cs typeface="Times New Roman"/>
              </a:rPr>
              <a:t>above</a:t>
            </a:r>
            <a:r>
              <a:rPr sz="220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200" b="1" spc="-5" dirty="0">
                <a:latin typeface="Times New Roman"/>
                <a:cs typeface="Times New Roman"/>
              </a:rPr>
              <a:t>Old </a:t>
            </a:r>
            <a:r>
              <a:rPr sz="2200" b="1" dirty="0">
                <a:latin typeface="Times New Roman"/>
                <a:cs typeface="Times New Roman"/>
              </a:rPr>
              <a:t>age </a:t>
            </a:r>
            <a:r>
              <a:rPr sz="2200" b="1" spc="-5" dirty="0">
                <a:latin typeface="Times New Roman"/>
                <a:cs typeface="Times New Roman"/>
              </a:rPr>
              <a:t>differ in </a:t>
            </a:r>
            <a:r>
              <a:rPr sz="2200" b="1" spc="-10" dirty="0">
                <a:latin typeface="Times New Roman"/>
                <a:cs typeface="Times New Roman"/>
              </a:rPr>
              <a:t>three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ways: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Chronologic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age: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800"/>
              </a:spcBef>
            </a:pPr>
            <a:r>
              <a:rPr sz="2200" spc="-5" dirty="0">
                <a:latin typeface="Times New Roman"/>
                <a:cs typeface="Times New Roman"/>
              </a:rPr>
              <a:t>It is based solely on the passage of time. It is persons age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200" dirty="0">
                <a:latin typeface="Times New Roman"/>
                <a:cs typeface="Times New Roman"/>
              </a:rPr>
              <a:t>years. </a:t>
            </a:r>
            <a:r>
              <a:rPr sz="2200" spc="-5" dirty="0">
                <a:latin typeface="Times New Roman"/>
                <a:cs typeface="Times New Roman"/>
              </a:rPr>
              <a:t>Health </a:t>
            </a:r>
            <a:r>
              <a:rPr sz="2200" dirty="0">
                <a:latin typeface="Times New Roman"/>
                <a:cs typeface="Times New Roman"/>
              </a:rPr>
              <a:t>problem </a:t>
            </a:r>
            <a:r>
              <a:rPr sz="2200" spc="-5" dirty="0">
                <a:latin typeface="Times New Roman"/>
                <a:cs typeface="Times New Roman"/>
              </a:rPr>
              <a:t>increases as age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increases.</a:t>
            </a:r>
            <a:endParaRPr sz="2200">
              <a:latin typeface="Times New Roman"/>
              <a:cs typeface="Times New Roman"/>
            </a:endParaRPr>
          </a:p>
          <a:p>
            <a:pPr marL="290830" indent="-278765">
              <a:lnSpc>
                <a:spcPct val="100000"/>
              </a:lnSpc>
              <a:spcBef>
                <a:spcPts val="1789"/>
              </a:spcBef>
              <a:buAutoNum type="arabicPeriod" startAt="2"/>
              <a:tabLst>
                <a:tab pos="29146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Biological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age: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790"/>
              </a:spcBef>
            </a:pPr>
            <a:r>
              <a:rPr sz="2200" spc="-5" dirty="0">
                <a:latin typeface="Times New Roman"/>
                <a:cs typeface="Times New Roman"/>
              </a:rPr>
              <a:t>It refers to changes in body that occur as people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age.</a:t>
            </a:r>
            <a:endParaRPr sz="2200">
              <a:latin typeface="Times New Roman"/>
              <a:cs typeface="Times New Roman"/>
            </a:endParaRPr>
          </a:p>
          <a:p>
            <a:pPr marL="290830" indent="-278765">
              <a:lnSpc>
                <a:spcPct val="100000"/>
              </a:lnSpc>
              <a:spcBef>
                <a:spcPts val="1800"/>
              </a:spcBef>
              <a:buAutoNum type="arabicPeriod" startAt="3"/>
              <a:tabLst>
                <a:tab pos="291465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Psychological age: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789"/>
              </a:spcBef>
            </a:pPr>
            <a:r>
              <a:rPr sz="2200" spc="-5" dirty="0">
                <a:latin typeface="Times New Roman"/>
                <a:cs typeface="Times New Roman"/>
              </a:rPr>
              <a:t>It is based on how people act and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feel.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19" y="291084"/>
            <a:ext cx="8077200" cy="617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097" y="798322"/>
            <a:ext cx="3014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Respiration</a:t>
            </a:r>
            <a:r>
              <a:rPr sz="2800" spc="-60" dirty="0"/>
              <a:t> </a:t>
            </a:r>
            <a:r>
              <a:rPr sz="2800" spc="-5" dirty="0"/>
              <a:t>changes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1641093"/>
            <a:ext cx="7322820" cy="329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 indent="-367665">
              <a:lnSpc>
                <a:spcPct val="100000"/>
              </a:lnSpc>
              <a:spcBef>
                <a:spcPts val="95"/>
              </a:spcBef>
              <a:buSzPct val="127272"/>
              <a:buFont typeface="Wingdings"/>
              <a:buChar char=""/>
              <a:tabLst>
                <a:tab pos="380365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muscles used in breathing, such as the diaphragm, tend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00"/>
              </a:spcBef>
            </a:pPr>
            <a:r>
              <a:rPr sz="2200" spc="-5" dirty="0">
                <a:latin typeface="Times New Roman"/>
                <a:cs typeface="Times New Roman"/>
              </a:rPr>
              <a:t>weaken.</a:t>
            </a:r>
            <a:endParaRPr sz="2200">
              <a:latin typeface="Times New Roman"/>
              <a:cs typeface="Times New Roman"/>
            </a:endParaRPr>
          </a:p>
          <a:p>
            <a:pPr marL="241300" marR="233045" indent="-228600">
              <a:lnSpc>
                <a:spcPct val="150000"/>
              </a:lnSpc>
              <a:spcBef>
                <a:spcPts val="994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number of air sacs (alveoli) and capillaries in the lungs  decreases. Thus </a:t>
            </a:r>
            <a:r>
              <a:rPr sz="2200" dirty="0">
                <a:latin typeface="Times New Roman"/>
                <a:cs typeface="Times New Roman"/>
              </a:rPr>
              <a:t>oxygen </a:t>
            </a:r>
            <a:r>
              <a:rPr sz="2200" spc="-5" dirty="0">
                <a:latin typeface="Times New Roman"/>
                <a:cs typeface="Times New Roman"/>
              </a:rPr>
              <a:t>absorbed is less from air breathed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lungs become less able to fight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infection.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lungs become less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elastic.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698" y="629158"/>
            <a:ext cx="4208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Reproductive organ</a:t>
            </a:r>
            <a:r>
              <a:rPr sz="2800" spc="-50" dirty="0"/>
              <a:t> </a:t>
            </a:r>
            <a:r>
              <a:rPr sz="2800" spc="-5" dirty="0"/>
              <a:t>changes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1148842"/>
            <a:ext cx="7658734" cy="4925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Women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375285" indent="-363220">
              <a:lnSpc>
                <a:spcPct val="100000"/>
              </a:lnSpc>
              <a:spcBef>
                <a:spcPts val="186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effects </a:t>
            </a:r>
            <a:r>
              <a:rPr sz="2200" spc="-5" dirty="0">
                <a:latin typeface="Times New Roman"/>
                <a:cs typeface="Times New Roman"/>
              </a:rPr>
              <a:t>of aging on sex hormone levels are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dirty="0">
                <a:latin typeface="Times New Roman"/>
                <a:cs typeface="Times New Roman"/>
              </a:rPr>
              <a:t>obvious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latin typeface="Times New Roman"/>
                <a:cs typeface="Times New Roman"/>
              </a:rPr>
              <a:t>women </a:t>
            </a:r>
            <a:r>
              <a:rPr sz="2200" spc="-5" dirty="0">
                <a:latin typeface="Times New Roman"/>
                <a:cs typeface="Times New Roman"/>
              </a:rPr>
              <a:t>than in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381000" indent="-368935">
              <a:lnSpc>
                <a:spcPct val="100000"/>
              </a:lnSpc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In women,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spc="-5" dirty="0">
                <a:latin typeface="Times New Roman"/>
                <a:cs typeface="Times New Roman"/>
              </a:rPr>
              <a:t>of these </a:t>
            </a:r>
            <a:r>
              <a:rPr sz="2200" spc="-10" dirty="0">
                <a:latin typeface="Times New Roman"/>
                <a:cs typeface="Times New Roman"/>
              </a:rPr>
              <a:t>effects </a:t>
            </a:r>
            <a:r>
              <a:rPr sz="2200" spc="-5" dirty="0">
                <a:latin typeface="Times New Roman"/>
                <a:cs typeface="Times New Roman"/>
              </a:rPr>
              <a:t>are related to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menopause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(termination of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Menustration).</a:t>
            </a:r>
            <a:endParaRPr sz="2200">
              <a:latin typeface="Times New Roman"/>
              <a:cs typeface="Times New Roman"/>
            </a:endParaRPr>
          </a:p>
          <a:p>
            <a:pPr marL="241300" marR="352425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decrease in </a:t>
            </a:r>
            <a:r>
              <a:rPr sz="2200" spc="-10" dirty="0">
                <a:latin typeface="Times New Roman"/>
                <a:cs typeface="Times New Roman"/>
              </a:rPr>
              <a:t>female </a:t>
            </a:r>
            <a:r>
              <a:rPr sz="2200" spc="-5" dirty="0">
                <a:latin typeface="Times New Roman"/>
                <a:cs typeface="Times New Roman"/>
              </a:rPr>
              <a:t>hormone levels causes the ovaries and  uterus 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shrink.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tissues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vagina become </a:t>
            </a:r>
            <a:r>
              <a:rPr sz="2200" spc="-15" dirty="0">
                <a:latin typeface="Times New Roman"/>
                <a:cs typeface="Times New Roman"/>
              </a:rPr>
              <a:t>thinner, </a:t>
            </a:r>
            <a:r>
              <a:rPr sz="2200" spc="-20" dirty="0">
                <a:latin typeface="Times New Roman"/>
                <a:cs typeface="Times New Roman"/>
              </a:rPr>
              <a:t>drier, </a:t>
            </a:r>
            <a:r>
              <a:rPr sz="2200" spc="-5" dirty="0">
                <a:latin typeface="Times New Roman"/>
                <a:cs typeface="Times New Roman"/>
              </a:rPr>
              <a:t>and less elastic .(  called Atrophic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vaginitis)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4398"/>
            <a:ext cx="7062470" cy="2122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Men 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381000" indent="-368935">
              <a:lnSpc>
                <a:spcPct val="100000"/>
              </a:lnSpc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spc="-10" dirty="0">
                <a:latin typeface="Times New Roman"/>
                <a:cs typeface="Times New Roman"/>
              </a:rPr>
              <a:t>men, </a:t>
            </a:r>
            <a:r>
              <a:rPr sz="2200" spc="-5" dirty="0">
                <a:latin typeface="Times New Roman"/>
                <a:cs typeface="Times New Roman"/>
              </a:rPr>
              <a:t>changes in sex hormone levels are less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sudden.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81000" indent="-368935">
              <a:lnSpc>
                <a:spcPct val="100000"/>
              </a:lnSpc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Levels of male hormone testosterone decreases, resulting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latin typeface="Times New Roman"/>
                <a:cs typeface="Times New Roman"/>
              </a:rPr>
              <a:t>lesser sperm production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3667125"/>
            <a:ext cx="7393305" cy="212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Blood</a:t>
            </a:r>
            <a:r>
              <a:rPr sz="22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production:</a:t>
            </a:r>
            <a:endParaRPr sz="2200">
              <a:latin typeface="Times New Roman"/>
              <a:cs typeface="Times New Roman"/>
            </a:endParaRPr>
          </a:p>
          <a:p>
            <a:pPr marL="241300" marR="576580" indent="-228600">
              <a:lnSpc>
                <a:spcPct val="150000"/>
              </a:lnSpc>
              <a:spcBef>
                <a:spcPts val="994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amount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active bone </a:t>
            </a:r>
            <a:r>
              <a:rPr sz="2200" spc="-30" dirty="0">
                <a:latin typeface="Times New Roman"/>
                <a:cs typeface="Times New Roman"/>
              </a:rPr>
              <a:t>marrow, </a:t>
            </a:r>
            <a:r>
              <a:rPr sz="2200" spc="-5" dirty="0">
                <a:latin typeface="Times New Roman"/>
                <a:cs typeface="Times New Roman"/>
              </a:rPr>
              <a:t>where blood cells are  produced,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decreases.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81000" indent="-368935">
              <a:lnSpc>
                <a:spcPct val="100000"/>
              </a:lnSpc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Problems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occur when the need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blood cell is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increased.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185" y="807465"/>
            <a:ext cx="23571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Immune </a:t>
            </a:r>
            <a:r>
              <a:rPr spc="-5" dirty="0"/>
              <a:t>system</a:t>
            </a:r>
            <a:r>
              <a:rPr spc="-65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11554"/>
            <a:ext cx="7670800" cy="4014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cells of the </a:t>
            </a:r>
            <a:r>
              <a:rPr sz="2200" spc="-10" dirty="0">
                <a:latin typeface="Times New Roman"/>
                <a:cs typeface="Times New Roman"/>
              </a:rPr>
              <a:t>immune </a:t>
            </a:r>
            <a:r>
              <a:rPr sz="2200" spc="-5" dirty="0">
                <a:latin typeface="Times New Roman"/>
                <a:cs typeface="Times New Roman"/>
              </a:rPr>
              <a:t>system act </a:t>
            </a:r>
            <a:r>
              <a:rPr sz="2200" spc="-10" dirty="0">
                <a:latin typeface="Times New Roman"/>
                <a:cs typeface="Times New Roman"/>
              </a:rPr>
              <a:t>more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slowly.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This slowdown of </a:t>
            </a:r>
            <a:r>
              <a:rPr sz="2200" spc="-10" dirty="0">
                <a:latin typeface="Times New Roman"/>
                <a:cs typeface="Times New Roman"/>
              </a:rPr>
              <a:t>immune </a:t>
            </a:r>
            <a:r>
              <a:rPr sz="2200" spc="-5" dirty="0">
                <a:latin typeface="Times New Roman"/>
                <a:cs typeface="Times New Roman"/>
              </a:rPr>
              <a:t>system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causes: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spc="-5" dirty="0">
                <a:latin typeface="Times New Roman"/>
                <a:cs typeface="Times New Roman"/>
              </a:rPr>
              <a:t>Cancer is </a:t>
            </a:r>
            <a:r>
              <a:rPr sz="2200" spc="-10" dirty="0">
                <a:latin typeface="Times New Roman"/>
                <a:cs typeface="Times New Roman"/>
              </a:rPr>
              <a:t>more common among </a:t>
            </a:r>
            <a:r>
              <a:rPr sz="2200" spc="-5" dirty="0">
                <a:latin typeface="Times New Roman"/>
                <a:cs typeface="Times New Roman"/>
              </a:rPr>
              <a:t>older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people.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593090" indent="-5810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93090" algn="l"/>
                <a:tab pos="593725" algn="l"/>
              </a:tabLst>
            </a:pPr>
            <a:r>
              <a:rPr sz="2200" spc="-35" dirty="0">
                <a:latin typeface="Times New Roman"/>
                <a:cs typeface="Times New Roman"/>
              </a:rPr>
              <a:t>Vaccines </a:t>
            </a:r>
            <a:r>
              <a:rPr sz="2200" spc="-5" dirty="0">
                <a:latin typeface="Times New Roman"/>
                <a:cs typeface="Times New Roman"/>
              </a:rPr>
              <a:t>tend to be less protective in older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people.</a:t>
            </a:r>
            <a:endParaRPr sz="22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50000"/>
              </a:lnSpc>
              <a:spcBef>
                <a:spcPts val="994"/>
              </a:spcBef>
              <a:buFont typeface="Times New Roman"/>
              <a:buAutoNum type="arabicPeriod"/>
              <a:tabLst>
                <a:tab pos="597535" algn="l"/>
                <a:tab pos="598170" algn="l"/>
              </a:tabLst>
            </a:pPr>
            <a:r>
              <a:rPr dirty="0"/>
              <a:t>	</a:t>
            </a:r>
            <a:r>
              <a:rPr sz="2200" spc="-5" dirty="0">
                <a:latin typeface="Times New Roman"/>
                <a:cs typeface="Times New Roman"/>
              </a:rPr>
              <a:t>Infections such as pneumonia and influenza, are </a:t>
            </a:r>
            <a:r>
              <a:rPr sz="2200" spc="-10" dirty="0">
                <a:latin typeface="Times New Roman"/>
                <a:cs typeface="Times New Roman"/>
              </a:rPr>
              <a:t>more common  among </a:t>
            </a:r>
            <a:r>
              <a:rPr sz="2200" spc="-5" dirty="0">
                <a:latin typeface="Times New Roman"/>
                <a:cs typeface="Times New Roman"/>
              </a:rPr>
              <a:t>older people and result in death </a:t>
            </a:r>
            <a:r>
              <a:rPr sz="2200" spc="-10" dirty="0">
                <a:latin typeface="Times New Roman"/>
                <a:cs typeface="Times New Roman"/>
              </a:rPr>
              <a:t>more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often.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582295" indent="-570230">
              <a:lnSpc>
                <a:spcPct val="100000"/>
              </a:lnSpc>
              <a:buAutoNum type="arabicPeriod"/>
              <a:tabLst>
                <a:tab pos="582295" algn="l"/>
                <a:tab pos="582930" algn="l"/>
              </a:tabLst>
            </a:pPr>
            <a:r>
              <a:rPr sz="2200" spc="-10" dirty="0">
                <a:latin typeface="Times New Roman"/>
                <a:cs typeface="Times New Roman"/>
              </a:rPr>
              <a:t>Allergy symptoms may </a:t>
            </a:r>
            <a:r>
              <a:rPr sz="2200" spc="-5" dirty="0">
                <a:latin typeface="Times New Roman"/>
                <a:cs typeface="Times New Roman"/>
              </a:rPr>
              <a:t>become less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severe.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414" y="426161"/>
            <a:ext cx="43287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Psychological changes of</a:t>
            </a:r>
            <a:r>
              <a:rPr spc="-100" dirty="0"/>
              <a:t> </a:t>
            </a:r>
            <a:r>
              <a:rPr dirty="0"/>
              <a:t>aging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49250" indent="-315595">
              <a:lnSpc>
                <a:spcPct val="100000"/>
              </a:lnSpc>
              <a:spcBef>
                <a:spcPts val="1235"/>
              </a:spcBef>
              <a:buSzPct val="109090"/>
              <a:buFont typeface="Wingdings"/>
              <a:buChar char=""/>
              <a:tabLst>
                <a:tab pos="350520" algn="l"/>
              </a:tabLst>
            </a:pPr>
            <a:r>
              <a:rPr dirty="0"/>
              <a:t>Most </a:t>
            </a:r>
            <a:r>
              <a:rPr spc="-5" dirty="0"/>
              <a:t>elderly </a:t>
            </a:r>
            <a:r>
              <a:rPr dirty="0"/>
              <a:t>people </a:t>
            </a:r>
            <a:r>
              <a:rPr spc="-10" dirty="0"/>
              <a:t>seems </a:t>
            </a:r>
            <a:r>
              <a:rPr spc="-5" dirty="0"/>
              <a:t>to </a:t>
            </a:r>
            <a:r>
              <a:rPr dirty="0"/>
              <a:t>be </a:t>
            </a:r>
            <a:r>
              <a:rPr spc="-5" dirty="0"/>
              <a:t>most vulnerable to</a:t>
            </a:r>
            <a:r>
              <a:rPr spc="60" dirty="0"/>
              <a:t> </a:t>
            </a:r>
            <a:r>
              <a:rPr dirty="0"/>
              <a:t>psychological</a:t>
            </a:r>
          </a:p>
          <a:p>
            <a:pPr marL="262890">
              <a:lnSpc>
                <a:spcPct val="100000"/>
              </a:lnSpc>
              <a:spcBef>
                <a:spcPts val="1140"/>
              </a:spcBef>
            </a:pPr>
            <a:r>
              <a:rPr dirty="0"/>
              <a:t>dysfunction </a:t>
            </a:r>
            <a:r>
              <a:rPr spc="-5" dirty="0"/>
              <a:t>when </a:t>
            </a:r>
            <a:r>
              <a:rPr dirty="0"/>
              <a:t>they </a:t>
            </a:r>
            <a:r>
              <a:rPr spc="-5" dirty="0"/>
              <a:t>experience</a:t>
            </a:r>
            <a:r>
              <a:rPr spc="-30" dirty="0"/>
              <a:t> </a:t>
            </a:r>
            <a:r>
              <a:rPr spc="-5" dirty="0"/>
              <a:t>change.</a:t>
            </a:r>
          </a:p>
          <a:p>
            <a:pPr marL="262890" marR="62865" indent="-228600">
              <a:lnSpc>
                <a:spcPct val="140000"/>
              </a:lnSpc>
              <a:spcBef>
                <a:spcPts val="1000"/>
              </a:spcBef>
              <a:buSzPct val="95454"/>
              <a:buFont typeface="Wingdings"/>
              <a:buChar char=""/>
              <a:tabLst>
                <a:tab pos="263525" algn="l"/>
              </a:tabLst>
            </a:pPr>
            <a:r>
              <a:rPr spc="-5" dirty="0"/>
              <a:t>As a person ages, </a:t>
            </a:r>
            <a:r>
              <a:rPr dirty="0"/>
              <a:t>the </a:t>
            </a:r>
            <a:r>
              <a:rPr spc="-5" dirty="0"/>
              <a:t>inevitability of death becomes </a:t>
            </a:r>
            <a:r>
              <a:rPr spc="-10" dirty="0"/>
              <a:t>more </a:t>
            </a:r>
            <a:r>
              <a:rPr spc="-5" dirty="0"/>
              <a:t>real and  can </a:t>
            </a:r>
            <a:r>
              <a:rPr dirty="0"/>
              <a:t>often be </a:t>
            </a:r>
            <a:r>
              <a:rPr spc="-5" dirty="0"/>
              <a:t>a source of uncertainty and</a:t>
            </a:r>
            <a:r>
              <a:rPr spc="15" dirty="0"/>
              <a:t> </a:t>
            </a:r>
            <a:r>
              <a:rPr spc="-5" dirty="0"/>
              <a:t>dread.</a:t>
            </a:r>
          </a:p>
          <a:p>
            <a:pPr marL="262890" marR="252729" indent="-228600">
              <a:lnSpc>
                <a:spcPct val="140100"/>
              </a:lnSpc>
              <a:spcBef>
                <a:spcPts val="990"/>
              </a:spcBef>
              <a:buFont typeface="Wingdings"/>
              <a:buChar char=""/>
              <a:tabLst>
                <a:tab pos="318770" algn="l"/>
              </a:tabLst>
            </a:pPr>
            <a:r>
              <a:rPr spc="-5" dirty="0"/>
              <a:t>As elderly </a:t>
            </a:r>
            <a:r>
              <a:rPr dirty="0"/>
              <a:t>people </a:t>
            </a:r>
            <a:r>
              <a:rPr spc="-10" dirty="0"/>
              <a:t>become </a:t>
            </a:r>
            <a:r>
              <a:rPr spc="-5" dirty="0"/>
              <a:t>less physically able to </a:t>
            </a:r>
            <a:r>
              <a:rPr dirty="0"/>
              <a:t>engage </a:t>
            </a:r>
            <a:r>
              <a:rPr spc="-5" dirty="0"/>
              <a:t>in their  daily needs and activities, they often </a:t>
            </a:r>
            <a:r>
              <a:rPr spc="-10" dirty="0"/>
              <a:t>mourn </a:t>
            </a:r>
            <a:r>
              <a:rPr spc="-5" dirty="0"/>
              <a:t>their loss of  independence.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887" y="573684"/>
            <a:ext cx="7396480" cy="481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Major changes can </a:t>
            </a:r>
            <a:r>
              <a:rPr sz="2200" dirty="0">
                <a:latin typeface="Times New Roman"/>
                <a:cs typeface="Times New Roman"/>
              </a:rPr>
              <a:t>be </a:t>
            </a:r>
            <a:r>
              <a:rPr sz="2200" spc="-5" dirty="0">
                <a:latin typeface="Times New Roman"/>
                <a:cs typeface="Times New Roman"/>
              </a:rPr>
              <a:t>scary and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lead to feelings of insecurity  and/or loss 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self-worth.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Times New Roman"/>
                <a:cs typeface="Times New Roman"/>
              </a:rPr>
              <a:t>Age related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changes.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losses that occur with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aging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Chronic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diseases.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Increased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dependency..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Function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impairment.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Lack of </a:t>
            </a:r>
            <a:r>
              <a:rPr sz="2200" dirty="0">
                <a:latin typeface="Times New Roman"/>
                <a:cs typeface="Times New Roman"/>
              </a:rPr>
              <a:t>control over the </a:t>
            </a:r>
            <a:r>
              <a:rPr sz="2200" spc="-5" dirty="0">
                <a:latin typeface="Times New Roman"/>
                <a:cs typeface="Times New Roman"/>
              </a:rPr>
              <a:t>person environment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587888"/>
            <a:ext cx="7353934" cy="468376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Memory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loss </a:t>
            </a:r>
            <a:r>
              <a:rPr sz="2200" spc="-5" dirty="0">
                <a:latin typeface="Times New Roman"/>
                <a:cs typeface="Times New Roman"/>
              </a:rPr>
              <a:t>is one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most common </a:t>
            </a:r>
            <a:r>
              <a:rPr sz="2200" spc="-5" dirty="0">
                <a:latin typeface="Times New Roman"/>
                <a:cs typeface="Times New Roman"/>
              </a:rPr>
              <a:t>psychological </a:t>
            </a:r>
            <a:r>
              <a:rPr sz="2200" spc="-10" dirty="0">
                <a:latin typeface="Times New Roman"/>
                <a:cs typeface="Times New Roman"/>
              </a:rPr>
              <a:t>effects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dirty="0">
                <a:latin typeface="Times New Roman"/>
                <a:cs typeface="Times New Roman"/>
              </a:rPr>
              <a:t>aging.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10" dirty="0">
                <a:latin typeface="Times New Roman"/>
                <a:cs typeface="Times New Roman"/>
              </a:rPr>
              <a:t>Remembering </a:t>
            </a:r>
            <a:r>
              <a:rPr sz="2200" dirty="0">
                <a:latin typeface="Times New Roman"/>
                <a:cs typeface="Times New Roman"/>
              </a:rPr>
              <a:t>everyday </a:t>
            </a:r>
            <a:r>
              <a:rPr sz="2200" spc="-5" dirty="0">
                <a:latin typeface="Times New Roman"/>
                <a:cs typeface="Times New Roman"/>
              </a:rPr>
              <a:t>things </a:t>
            </a:r>
            <a:r>
              <a:rPr sz="2200" spc="-10" dirty="0">
                <a:latin typeface="Times New Roman"/>
                <a:cs typeface="Times New Roman"/>
              </a:rPr>
              <a:t>become more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difficult.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10" dirty="0">
                <a:latin typeface="Times New Roman"/>
                <a:cs typeface="Times New Roman"/>
              </a:rPr>
              <a:t>Memory </a:t>
            </a:r>
            <a:r>
              <a:rPr sz="2200" spc="-5" dirty="0">
                <a:latin typeface="Times New Roman"/>
                <a:cs typeface="Times New Roman"/>
              </a:rPr>
              <a:t>loss </a:t>
            </a:r>
            <a:r>
              <a:rPr sz="2200" spc="-10" dirty="0">
                <a:latin typeface="Times New Roman"/>
                <a:cs typeface="Times New Roman"/>
              </a:rPr>
              <a:t>affects </a:t>
            </a:r>
            <a:r>
              <a:rPr sz="2200" dirty="0">
                <a:latin typeface="Times New Roman"/>
                <a:cs typeface="Times New Roman"/>
              </a:rPr>
              <a:t>short-term </a:t>
            </a:r>
            <a:r>
              <a:rPr sz="2200" spc="-10" dirty="0">
                <a:latin typeface="Times New Roman"/>
                <a:cs typeface="Times New Roman"/>
              </a:rPr>
              <a:t>memory </a:t>
            </a:r>
            <a:r>
              <a:rPr sz="2200" spc="-5" dirty="0">
                <a:latin typeface="Times New Roman"/>
                <a:cs typeface="Times New Roman"/>
              </a:rPr>
              <a:t>more than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long-term.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010"/>
              </a:spcBef>
            </a:pP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Absent mindedness </a:t>
            </a:r>
            <a:r>
              <a:rPr sz="2200" spc="-5" dirty="0">
                <a:latin typeface="Times New Roman"/>
                <a:cs typeface="Times New Roman"/>
              </a:rPr>
              <a:t>is also a characteristic psychological </a:t>
            </a:r>
            <a:r>
              <a:rPr sz="2200" spc="-10" dirty="0">
                <a:latin typeface="Times New Roman"/>
                <a:cs typeface="Times New Roman"/>
              </a:rPr>
              <a:t>effect </a:t>
            </a:r>
            <a:r>
              <a:rPr sz="2200" spc="-5" dirty="0">
                <a:latin typeface="Times New Roman"/>
                <a:cs typeface="Times New Roman"/>
              </a:rPr>
              <a:t>of  aging.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20" dirty="0">
                <a:latin typeface="Times New Roman"/>
                <a:cs typeface="Times New Roman"/>
              </a:rPr>
              <a:t>Clear, </a:t>
            </a:r>
            <a:r>
              <a:rPr sz="2200" dirty="0">
                <a:latin typeface="Times New Roman"/>
                <a:cs typeface="Times New Roman"/>
              </a:rPr>
              <a:t>lucid thoughts </a:t>
            </a:r>
            <a:r>
              <a:rPr sz="2200" spc="-5" dirty="0">
                <a:latin typeface="Times New Roman"/>
                <a:cs typeface="Times New Roman"/>
              </a:rPr>
              <a:t>become increasingly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difficult.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Older people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repeat themselves in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conversation.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587888"/>
            <a:ext cx="7533640" cy="5060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16205" indent="-228600">
              <a:lnSpc>
                <a:spcPct val="150100"/>
              </a:lnSpc>
              <a:spcBef>
                <a:spcPts val="95"/>
              </a:spcBef>
              <a:buFont typeface="Wingdings"/>
              <a:buChar char=""/>
              <a:tabLst>
                <a:tab pos="659765" algn="l"/>
                <a:tab pos="660400" algn="l"/>
              </a:tabLst>
            </a:pPr>
            <a:r>
              <a:rPr sz="2200" spc="-5" dirty="0">
                <a:latin typeface="Times New Roman"/>
                <a:cs typeface="Times New Roman"/>
              </a:rPr>
              <a:t>Bereavement is a natural response to death of a loved one. It  makes a </a:t>
            </a:r>
            <a:r>
              <a:rPr sz="2200" dirty="0">
                <a:latin typeface="Times New Roman"/>
                <a:cs typeface="Times New Roman"/>
              </a:rPr>
              <a:t>older </a:t>
            </a:r>
            <a:r>
              <a:rPr sz="2200" spc="-5" dirty="0">
                <a:latin typeface="Times New Roman"/>
                <a:cs typeface="Times New Roman"/>
              </a:rPr>
              <a:t>person to </a:t>
            </a:r>
            <a:r>
              <a:rPr sz="2200" dirty="0">
                <a:latin typeface="Times New Roman"/>
                <a:cs typeface="Times New Roman"/>
              </a:rPr>
              <a:t>crying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spc="-25" dirty="0">
                <a:latin typeface="Times New Roman"/>
                <a:cs typeface="Times New Roman"/>
              </a:rPr>
              <a:t>sorrow, </a:t>
            </a:r>
            <a:r>
              <a:rPr sz="2200" spc="-5" dirty="0">
                <a:latin typeface="Times New Roman"/>
                <a:cs typeface="Times New Roman"/>
              </a:rPr>
              <a:t>anxiety and  agitation, sleep problems and eating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problems.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Depression: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Depression occurs </a:t>
            </a:r>
            <a:r>
              <a:rPr sz="2200" dirty="0">
                <a:latin typeface="Times New Roman"/>
                <a:cs typeface="Times New Roman"/>
              </a:rPr>
              <a:t>16-65% </a:t>
            </a:r>
            <a:r>
              <a:rPr sz="2200" spc="-5" dirty="0">
                <a:latin typeface="Times New Roman"/>
                <a:cs typeface="Times New Roman"/>
              </a:rPr>
              <a:t>of elders living in the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community.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100"/>
              </a:lnSpc>
              <a:spcBef>
                <a:spcPts val="1010"/>
              </a:spcBef>
              <a:buFont typeface="Wingdings"/>
              <a:buChar char=""/>
              <a:tabLst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Depression including: sleep disturbance, lake of interest, feelings  of guilt, lack of </a:t>
            </a:r>
            <a:r>
              <a:rPr sz="2200" spc="-25" dirty="0">
                <a:latin typeface="Times New Roman"/>
                <a:cs typeface="Times New Roman"/>
              </a:rPr>
              <a:t>energy, </a:t>
            </a:r>
            <a:r>
              <a:rPr sz="2200" spc="-5" dirty="0">
                <a:latin typeface="Times New Roman"/>
                <a:cs typeface="Times New Roman"/>
              </a:rPr>
              <a:t>decreased concentration and, loss of  appetite.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"/>
              <a:tabLst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Losses can lead to depression.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272" y="227075"/>
            <a:ext cx="4411980" cy="3145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3252" y="3372611"/>
            <a:ext cx="4072128" cy="3148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07897"/>
            <a:ext cx="19050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Gerontology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14348"/>
            <a:ext cx="7686040" cy="4846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It is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study of aging process, include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physical,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200" spc="-10" dirty="0">
                <a:latin typeface="Times New Roman"/>
                <a:cs typeface="Times New Roman"/>
              </a:rPr>
              <a:t>mental </a:t>
            </a:r>
            <a:r>
              <a:rPr sz="2200" spc="-5" dirty="0">
                <a:latin typeface="Times New Roman"/>
                <a:cs typeface="Times New Roman"/>
              </a:rPr>
              <a:t>and social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changes.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Geriatrics:</a:t>
            </a:r>
            <a:endParaRPr sz="2400">
              <a:latin typeface="Times New Roman"/>
              <a:cs typeface="Times New Roman"/>
            </a:endParaRPr>
          </a:p>
          <a:p>
            <a:pPr marL="12700" marR="5080" indent="1828800">
              <a:lnSpc>
                <a:spcPct val="150000"/>
              </a:lnSpc>
              <a:spcBef>
                <a:spcPts val="1055"/>
              </a:spcBef>
            </a:pPr>
            <a:r>
              <a:rPr sz="2200" spc="-5" dirty="0">
                <a:latin typeface="Times New Roman"/>
                <a:cs typeface="Times New Roman"/>
              </a:rPr>
              <a:t>It is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branch of medicine that specializes in the  care of older people, which often involves managing </a:t>
            </a:r>
            <a:r>
              <a:rPr sz="2200" spc="-10" dirty="0">
                <a:latin typeface="Times New Roman"/>
                <a:cs typeface="Times New Roman"/>
              </a:rPr>
              <a:t>many </a:t>
            </a:r>
            <a:r>
              <a:rPr sz="2200" spc="-5" dirty="0">
                <a:latin typeface="Times New Roman"/>
                <a:cs typeface="Times New Roman"/>
              </a:rPr>
              <a:t>disorders  and problems at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same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time.</a:t>
            </a:r>
            <a:endParaRPr sz="2200">
              <a:latin typeface="Times New Roman"/>
              <a:cs typeface="Times New Roman"/>
            </a:endParaRPr>
          </a:p>
          <a:p>
            <a:pPr marL="12700" marR="168275" indent="913765">
              <a:lnSpc>
                <a:spcPct val="150000"/>
              </a:lnSpc>
              <a:spcBef>
                <a:spcPts val="1000"/>
              </a:spcBef>
            </a:pPr>
            <a:r>
              <a:rPr sz="2200" b="1" i="1" spc="-5" dirty="0">
                <a:latin typeface="Times New Roman"/>
                <a:cs typeface="Times New Roman"/>
              </a:rPr>
              <a:t>Geriatricians </a:t>
            </a:r>
            <a:r>
              <a:rPr sz="2200" spc="-5" dirty="0">
                <a:latin typeface="Times New Roman"/>
                <a:cs typeface="Times New Roman"/>
              </a:rPr>
              <a:t>have studied the aging process so they can  better distinguish which changes result from aging itself and which  indicate a </a:t>
            </a:r>
            <a:r>
              <a:rPr sz="2200" spc="-20" dirty="0">
                <a:latin typeface="Times New Roman"/>
                <a:cs typeface="Times New Roman"/>
              </a:rPr>
              <a:t>disaster.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987043"/>
            <a:ext cx="7284084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ability to solve complex problems decline with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age.</a:t>
            </a:r>
            <a:endParaRPr sz="2200">
              <a:latin typeface="Times New Roman"/>
              <a:cs typeface="Times New Roman"/>
            </a:endParaRPr>
          </a:p>
          <a:p>
            <a:pPr marL="241300" marR="90170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Hearing and visual deficits related to </a:t>
            </a:r>
            <a:r>
              <a:rPr sz="2200" dirty="0">
                <a:latin typeface="Times New Roman"/>
                <a:cs typeface="Times New Roman"/>
              </a:rPr>
              <a:t>aging </a:t>
            </a:r>
            <a:r>
              <a:rPr sz="2200" spc="-5" dirty="0">
                <a:latin typeface="Times New Roman"/>
                <a:cs typeface="Times New Roman"/>
              </a:rPr>
              <a:t>process can </a:t>
            </a:r>
            <a:r>
              <a:rPr sz="2200" spc="-10" dirty="0">
                <a:latin typeface="Times New Roman"/>
                <a:cs typeface="Times New Roman"/>
              </a:rPr>
              <a:t>affect  </a:t>
            </a:r>
            <a:r>
              <a:rPr sz="2200" spc="-5" dirty="0">
                <a:latin typeface="Times New Roman"/>
                <a:cs typeface="Times New Roman"/>
              </a:rPr>
              <a:t>learning.</a:t>
            </a:r>
            <a:endParaRPr sz="2200">
              <a:latin typeface="Times New Roman"/>
              <a:cs typeface="Times New Roman"/>
            </a:endParaRPr>
          </a:p>
          <a:p>
            <a:pPr marL="241300" marR="382270" indent="-228600">
              <a:lnSpc>
                <a:spcPct val="150100"/>
              </a:lnSpc>
              <a:spcBef>
                <a:spcPts val="990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elderly is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liable to distract attention by irrelevant  information and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stimuli.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social changes that </a:t>
            </a:r>
            <a:r>
              <a:rPr sz="2200" spc="-10" dirty="0">
                <a:latin typeface="Times New Roman"/>
                <a:cs typeface="Times New Roman"/>
              </a:rPr>
              <a:t>come </a:t>
            </a:r>
            <a:r>
              <a:rPr sz="2200" spc="-5" dirty="0">
                <a:latin typeface="Times New Roman"/>
                <a:cs typeface="Times New Roman"/>
              </a:rPr>
              <a:t>with life are change in life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style,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loss of </a:t>
            </a:r>
            <a:r>
              <a:rPr sz="2200" dirty="0">
                <a:latin typeface="Times New Roman"/>
                <a:cs typeface="Times New Roman"/>
              </a:rPr>
              <a:t>other </a:t>
            </a:r>
            <a:r>
              <a:rPr sz="2200" spc="-5" dirty="0">
                <a:latin typeface="Times New Roman"/>
                <a:cs typeface="Times New Roman"/>
              </a:rPr>
              <a:t>family </a:t>
            </a:r>
            <a:r>
              <a:rPr sz="2200" spc="-10" dirty="0">
                <a:latin typeface="Times New Roman"/>
                <a:cs typeface="Times New Roman"/>
              </a:rPr>
              <a:t>members, </a:t>
            </a:r>
            <a:r>
              <a:rPr sz="2200" dirty="0">
                <a:latin typeface="Times New Roman"/>
                <a:cs typeface="Times New Roman"/>
              </a:rPr>
              <a:t>neighbors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friends.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17347"/>
            <a:ext cx="7142480" cy="527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main </a:t>
            </a:r>
            <a:r>
              <a:rPr sz="2200" spc="-5" dirty="0">
                <a:latin typeface="Times New Roman"/>
                <a:cs typeface="Times New Roman"/>
              </a:rPr>
              <a:t>social problems which confront elderly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089660" indent="-163830">
              <a:lnSpc>
                <a:spcPct val="100000"/>
              </a:lnSpc>
              <a:buChar char="-"/>
              <a:tabLst>
                <a:tab pos="1090295" algn="l"/>
              </a:tabLst>
            </a:pPr>
            <a:r>
              <a:rPr sz="2200" spc="-5" dirty="0">
                <a:latin typeface="Times New Roman"/>
                <a:cs typeface="Times New Roman"/>
              </a:rPr>
              <a:t>Social isolation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1089660" indent="-163830">
              <a:lnSpc>
                <a:spcPct val="100000"/>
              </a:lnSpc>
              <a:buChar char="-"/>
              <a:tabLst>
                <a:tab pos="1090295" algn="l"/>
              </a:tabLst>
            </a:pPr>
            <a:r>
              <a:rPr sz="2200" spc="-5" dirty="0">
                <a:latin typeface="Times New Roman"/>
                <a:cs typeface="Times New Roman"/>
              </a:rPr>
              <a:t>Finance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1089660" indent="-163830">
              <a:lnSpc>
                <a:spcPct val="100000"/>
              </a:lnSpc>
              <a:buChar char="-"/>
              <a:tabLst>
                <a:tab pos="1090295" algn="l"/>
              </a:tabLst>
            </a:pPr>
            <a:r>
              <a:rPr sz="2200" spc="-5" dirty="0">
                <a:latin typeface="Times New Roman"/>
                <a:cs typeface="Times New Roman"/>
              </a:rPr>
              <a:t>Loneliness.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1089660" indent="-163830">
              <a:lnSpc>
                <a:spcPct val="100000"/>
              </a:lnSpc>
              <a:spcBef>
                <a:spcPts val="5"/>
              </a:spcBef>
              <a:buChar char="-"/>
              <a:tabLst>
                <a:tab pos="1090295" algn="l"/>
              </a:tabLst>
            </a:pPr>
            <a:r>
              <a:rPr sz="2200" spc="-5" dirty="0">
                <a:latin typeface="Times New Roman"/>
                <a:cs typeface="Times New Roman"/>
              </a:rPr>
              <a:t>Rejection and loss of purpose 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life.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1089660" indent="-163830">
              <a:lnSpc>
                <a:spcPct val="100000"/>
              </a:lnSpc>
              <a:buChar char="-"/>
              <a:tabLst>
                <a:tab pos="1090295" algn="l"/>
              </a:tabLst>
            </a:pPr>
            <a:r>
              <a:rPr sz="2200" spc="-5" dirty="0">
                <a:latin typeface="Times New Roman"/>
                <a:cs typeface="Times New Roman"/>
              </a:rPr>
              <a:t>Deterioration in housing standard and poor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nutritional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level.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089660" indent="-163830">
              <a:lnSpc>
                <a:spcPct val="100000"/>
              </a:lnSpc>
              <a:buChar char="-"/>
              <a:tabLst>
                <a:tab pos="1090295" algn="l"/>
              </a:tabLst>
            </a:pPr>
            <a:r>
              <a:rPr sz="2200" spc="-5" dirty="0">
                <a:latin typeface="Times New Roman"/>
                <a:cs typeface="Times New Roman"/>
              </a:rPr>
              <a:t>Poor adjustment to role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changes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Char char="-"/>
            </a:pPr>
            <a:endParaRPr sz="2000">
              <a:latin typeface="Times New Roman"/>
              <a:cs typeface="Times New Roman"/>
            </a:endParaRPr>
          </a:p>
          <a:p>
            <a:pPr marL="1089660" indent="-163830">
              <a:lnSpc>
                <a:spcPct val="100000"/>
              </a:lnSpc>
              <a:buChar char="-"/>
              <a:tabLst>
                <a:tab pos="1090295" algn="l"/>
              </a:tabLst>
            </a:pPr>
            <a:r>
              <a:rPr sz="2200" spc="-10" dirty="0">
                <a:latin typeface="Times New Roman"/>
                <a:cs typeface="Times New Roman"/>
              </a:rPr>
              <a:t>Family </a:t>
            </a:r>
            <a:r>
              <a:rPr sz="2200" spc="-5" dirty="0">
                <a:latin typeface="Times New Roman"/>
                <a:cs typeface="Times New Roman"/>
              </a:rPr>
              <a:t>relationship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problems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4577" y="879805"/>
            <a:ext cx="51403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76015" algn="l"/>
              </a:tabLst>
            </a:pPr>
            <a:r>
              <a:rPr dirty="0"/>
              <a:t>Nutritional</a:t>
            </a:r>
            <a:r>
              <a:rPr spc="-5" dirty="0"/>
              <a:t> </a:t>
            </a:r>
            <a:r>
              <a:rPr dirty="0"/>
              <a:t>Requirements	of old</a:t>
            </a:r>
            <a:r>
              <a:rPr spc="-85" dirty="0"/>
              <a:t> </a:t>
            </a:r>
            <a:r>
              <a:rPr dirty="0"/>
              <a:t>age: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0752" y="1416202"/>
            <a:ext cx="7381240" cy="430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Nutrition </a:t>
            </a:r>
            <a:r>
              <a:rPr sz="2200" dirty="0">
                <a:latin typeface="Times New Roman"/>
                <a:cs typeface="Times New Roman"/>
              </a:rPr>
              <a:t>plays </a:t>
            </a:r>
            <a:r>
              <a:rPr sz="2200" spc="-5" dirty="0">
                <a:latin typeface="Times New Roman"/>
                <a:cs typeface="Times New Roman"/>
              </a:rPr>
              <a:t>an important role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prevention, retardation  and treatment of diseases affiliated with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aging.</a:t>
            </a:r>
            <a:endParaRPr sz="2200">
              <a:latin typeface="Times New Roman"/>
              <a:cs typeface="Times New Roman"/>
            </a:endParaRPr>
          </a:p>
          <a:p>
            <a:pPr marL="240665" marR="101600" indent="-228600">
              <a:lnSpc>
                <a:spcPct val="150000"/>
              </a:lnSpc>
              <a:spcBef>
                <a:spcPts val="994"/>
              </a:spcBef>
              <a:buFont typeface="Wingdings"/>
              <a:buChar char=""/>
              <a:tabLst>
                <a:tab pos="365760" algn="l"/>
                <a:tab pos="366395" algn="l"/>
              </a:tabLst>
            </a:pPr>
            <a:r>
              <a:rPr sz="2200" spc="-5" dirty="0">
                <a:latin typeface="Times New Roman"/>
                <a:cs typeface="Times New Roman"/>
              </a:rPr>
              <a:t>Adequate Nutrition and a well balanced diet is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vital  importance in old age so as to prevent and control the </a:t>
            </a:r>
            <a:r>
              <a:rPr sz="2200" spc="-10" dirty="0">
                <a:latin typeface="Times New Roman"/>
                <a:cs typeface="Times New Roman"/>
              </a:rPr>
              <a:t>common  </a:t>
            </a:r>
            <a:r>
              <a:rPr sz="2200" spc="-5" dirty="0">
                <a:latin typeface="Times New Roman"/>
                <a:cs typeface="Times New Roman"/>
              </a:rPr>
              <a:t>hazards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Aging.</a:t>
            </a:r>
            <a:endParaRPr sz="2200">
              <a:latin typeface="Times New Roman"/>
              <a:cs typeface="Times New Roman"/>
            </a:endParaRPr>
          </a:p>
          <a:p>
            <a:pPr marL="240665" marR="20320" indent="-228600">
              <a:lnSpc>
                <a:spcPct val="150000"/>
              </a:lnSpc>
              <a:spcBef>
                <a:spcPts val="1015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Many factors like </a:t>
            </a:r>
            <a:r>
              <a:rPr sz="2200" dirty="0">
                <a:latin typeface="Times New Roman"/>
                <a:cs typeface="Times New Roman"/>
              </a:rPr>
              <a:t>poor </a:t>
            </a:r>
            <a:r>
              <a:rPr sz="2200" spc="-5" dirty="0">
                <a:latin typeface="Times New Roman"/>
                <a:cs typeface="Times New Roman"/>
              </a:rPr>
              <a:t>income, decreased </a:t>
            </a:r>
            <a:r>
              <a:rPr sz="2200" spc="-20" dirty="0">
                <a:latin typeface="Times New Roman"/>
                <a:cs typeface="Times New Roman"/>
              </a:rPr>
              <a:t>mobility, </a:t>
            </a:r>
            <a:r>
              <a:rPr sz="2200" spc="-5" dirty="0">
                <a:latin typeface="Times New Roman"/>
                <a:cs typeface="Times New Roman"/>
              </a:rPr>
              <a:t>social  isolation and depression are known to </a:t>
            </a:r>
            <a:r>
              <a:rPr sz="2200" spc="-10" dirty="0">
                <a:latin typeface="Times New Roman"/>
                <a:cs typeface="Times New Roman"/>
              </a:rPr>
              <a:t>affect </a:t>
            </a:r>
            <a:r>
              <a:rPr sz="2200" spc="-5" dirty="0">
                <a:latin typeface="Times New Roman"/>
                <a:cs typeface="Times New Roman"/>
              </a:rPr>
              <a:t>the health and well  being of 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elderly.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594" y="1018743"/>
            <a:ext cx="1163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Energy</a:t>
            </a:r>
            <a:r>
              <a:rPr sz="2500" spc="-60" dirty="0"/>
              <a:t> </a:t>
            </a:r>
            <a:r>
              <a:rPr sz="2500" spc="-5" dirty="0"/>
              <a:t>: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707542" y="1536852"/>
            <a:ext cx="7230109" cy="443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4130" indent="-2286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10" dirty="0">
                <a:latin typeface="Times New Roman"/>
                <a:cs typeface="Times New Roman"/>
              </a:rPr>
              <a:t>Energy </a:t>
            </a:r>
            <a:r>
              <a:rPr sz="2200" spc="-5" dirty="0">
                <a:latin typeface="Times New Roman"/>
                <a:cs typeface="Times New Roman"/>
              </a:rPr>
              <a:t>requirements decline with increasing age, </a:t>
            </a:r>
            <a:r>
              <a:rPr sz="2200" dirty="0">
                <a:latin typeface="Times New Roman"/>
                <a:cs typeface="Times New Roman"/>
              </a:rPr>
              <a:t>but </a:t>
            </a:r>
            <a:r>
              <a:rPr sz="2200" spc="-5" dirty="0">
                <a:latin typeface="Times New Roman"/>
                <a:cs typeface="Times New Roman"/>
              </a:rPr>
              <a:t>it is  essential that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nutrient density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diet remains the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same.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365760" algn="l"/>
                <a:tab pos="366395" algn="l"/>
              </a:tabLst>
            </a:pPr>
            <a:r>
              <a:rPr sz="2200" spc="-5" dirty="0">
                <a:latin typeface="Times New Roman"/>
                <a:cs typeface="Times New Roman"/>
              </a:rPr>
              <a:t>An </a:t>
            </a:r>
            <a:r>
              <a:rPr sz="2200" spc="-10" dirty="0">
                <a:latin typeface="Times New Roman"/>
                <a:cs typeface="Times New Roman"/>
              </a:rPr>
              <a:t>energy </a:t>
            </a:r>
            <a:r>
              <a:rPr sz="2200" spc="-5" dirty="0">
                <a:latin typeface="Times New Roman"/>
                <a:cs typeface="Times New Roman"/>
              </a:rPr>
              <a:t>intake reduced to less than the </a:t>
            </a:r>
            <a:r>
              <a:rPr sz="2200" spc="-10" dirty="0">
                <a:latin typeface="Times New Roman"/>
                <a:cs typeface="Times New Roman"/>
              </a:rPr>
              <a:t>energy </a:t>
            </a:r>
            <a:r>
              <a:rPr sz="2200" spc="-5" dirty="0">
                <a:latin typeface="Times New Roman"/>
                <a:cs typeface="Times New Roman"/>
              </a:rPr>
              <a:t>needs of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older person </a:t>
            </a:r>
            <a:r>
              <a:rPr sz="2200" spc="-10" dirty="0">
                <a:latin typeface="Times New Roman"/>
                <a:cs typeface="Times New Roman"/>
              </a:rPr>
              <a:t>can </a:t>
            </a:r>
            <a:r>
              <a:rPr sz="2200" spc="-5" dirty="0">
                <a:latin typeface="Times New Roman"/>
                <a:cs typeface="Times New Roman"/>
              </a:rPr>
              <a:t>result in </a:t>
            </a:r>
            <a:r>
              <a:rPr sz="2200" dirty="0">
                <a:latin typeface="Times New Roman"/>
                <a:cs typeface="Times New Roman"/>
              </a:rPr>
              <a:t>poor </a:t>
            </a:r>
            <a:r>
              <a:rPr sz="2200" spc="-5" dirty="0">
                <a:latin typeface="Times New Roman"/>
                <a:cs typeface="Times New Roman"/>
              </a:rPr>
              <a:t>nutritional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status.</a:t>
            </a:r>
            <a:endParaRPr sz="2200">
              <a:latin typeface="Times New Roman"/>
              <a:cs typeface="Times New Roman"/>
            </a:endParaRPr>
          </a:p>
          <a:p>
            <a:pPr marL="241300" marR="137160" indent="-228600">
              <a:lnSpc>
                <a:spcPct val="150100"/>
              </a:lnSpc>
              <a:spcBef>
                <a:spcPts val="1005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10" dirty="0">
                <a:latin typeface="Times New Roman"/>
                <a:cs typeface="Times New Roman"/>
              </a:rPr>
              <a:t>Energy </a:t>
            </a:r>
            <a:r>
              <a:rPr sz="2200" spc="-5" dirty="0">
                <a:latin typeface="Times New Roman"/>
                <a:cs typeface="Times New Roman"/>
              </a:rPr>
              <a:t>need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elderly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increase due to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diseases,  injuries 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fractions.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81000" indent="-368935">
              <a:lnSpc>
                <a:spcPct val="100000"/>
              </a:lnSpc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Inadequate nutrition increases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frequency of the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chronic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diseases and the number of deaths caused by these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diseases.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672" y="1560575"/>
            <a:ext cx="5582412" cy="445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3905" y="606043"/>
            <a:ext cx="5494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Energy requirement of Indian </a:t>
            </a:r>
            <a:r>
              <a:rPr sz="2200" spc="-10" dirty="0"/>
              <a:t>men </a:t>
            </a:r>
            <a:r>
              <a:rPr sz="2200" spc="-5" dirty="0"/>
              <a:t>(&gt; 60</a:t>
            </a:r>
            <a:r>
              <a:rPr sz="2200" spc="40" dirty="0"/>
              <a:t> </a:t>
            </a:r>
            <a:r>
              <a:rPr sz="2200" spc="-5" dirty="0"/>
              <a:t>years)</a:t>
            </a:r>
            <a:endParaRPr sz="2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4996" y="2791967"/>
            <a:ext cx="1830263" cy="3171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2179" y="1702307"/>
            <a:ext cx="1783080" cy="1109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5259" y="2798064"/>
            <a:ext cx="3281842" cy="316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5259" y="1702307"/>
            <a:ext cx="3339084" cy="1135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3905" y="606043"/>
            <a:ext cx="58210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Energy requirement of Indian women (&gt; 60</a:t>
            </a:r>
            <a:r>
              <a:rPr sz="2200" spc="30" dirty="0"/>
              <a:t> </a:t>
            </a:r>
            <a:r>
              <a:rPr sz="2200" spc="-5" dirty="0"/>
              <a:t>years)</a:t>
            </a:r>
            <a:endParaRPr sz="2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1390" y="478358"/>
            <a:ext cx="214058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Carbohydrates: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13231"/>
            <a:ext cx="7620000" cy="510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68655" indent="-228600">
              <a:lnSpc>
                <a:spcPct val="140000"/>
              </a:lnSpc>
              <a:spcBef>
                <a:spcPts val="100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Nearly </a:t>
            </a:r>
            <a:r>
              <a:rPr sz="2200" dirty="0">
                <a:latin typeface="Times New Roman"/>
                <a:cs typeface="Times New Roman"/>
              </a:rPr>
              <a:t>60% of the </a:t>
            </a:r>
            <a:r>
              <a:rPr sz="2200" spc="-5" dirty="0">
                <a:latin typeface="Times New Roman"/>
                <a:cs typeface="Times New Roman"/>
              </a:rPr>
              <a:t>daily </a:t>
            </a:r>
            <a:r>
              <a:rPr sz="2200" spc="-10" dirty="0">
                <a:latin typeface="Times New Roman"/>
                <a:cs typeface="Times New Roman"/>
              </a:rPr>
              <a:t>energy </a:t>
            </a:r>
            <a:r>
              <a:rPr sz="2200" spc="-5" dirty="0">
                <a:latin typeface="Times New Roman"/>
                <a:cs typeface="Times New Roman"/>
              </a:rPr>
              <a:t>intake is </a:t>
            </a:r>
            <a:r>
              <a:rPr sz="2200" dirty="0">
                <a:latin typeface="Times New Roman"/>
                <a:cs typeface="Times New Roman"/>
              </a:rPr>
              <a:t>supplied </a:t>
            </a:r>
            <a:r>
              <a:rPr sz="2200" spc="-5" dirty="0">
                <a:latin typeface="Times New Roman"/>
                <a:cs typeface="Times New Roman"/>
              </a:rPr>
              <a:t>from the  carbohydrates.</a:t>
            </a:r>
            <a:endParaRPr sz="2200">
              <a:latin typeface="Times New Roman"/>
              <a:cs typeface="Times New Roman"/>
            </a:endParaRPr>
          </a:p>
          <a:p>
            <a:pPr marL="381000" indent="-368935">
              <a:lnSpc>
                <a:spcPct val="100000"/>
              </a:lnSpc>
              <a:spcBef>
                <a:spcPts val="2065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dirty="0">
                <a:latin typeface="Times New Roman"/>
                <a:cs typeface="Times New Roman"/>
              </a:rPr>
              <a:t>Carbohydrates </a:t>
            </a:r>
            <a:r>
              <a:rPr sz="2200" spc="-5" dirty="0">
                <a:latin typeface="Times New Roman"/>
                <a:cs typeface="Times New Roman"/>
              </a:rPr>
              <a:t>consumed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than the necessary amount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055"/>
              </a:spcBef>
            </a:pPr>
            <a:r>
              <a:rPr sz="2200" spc="-5" dirty="0">
                <a:latin typeface="Times New Roman"/>
                <a:cs typeface="Times New Roman"/>
              </a:rPr>
              <a:t>turned into fat and cause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obesity.</a:t>
            </a:r>
            <a:endParaRPr sz="2200">
              <a:latin typeface="Times New Roman"/>
              <a:cs typeface="Times New Roman"/>
            </a:endParaRPr>
          </a:p>
          <a:p>
            <a:pPr marL="381000" indent="-368935">
              <a:lnSpc>
                <a:spcPct val="100000"/>
              </a:lnSpc>
              <a:spcBef>
                <a:spcPts val="2055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Sugar and Starch are just carbohydrates and they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lead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055"/>
              </a:spcBef>
            </a:pPr>
            <a:r>
              <a:rPr sz="2200" spc="-5" dirty="0">
                <a:latin typeface="Times New Roman"/>
                <a:cs typeface="Times New Roman"/>
              </a:rPr>
              <a:t>diabetes by increasing </a:t>
            </a:r>
            <a:r>
              <a:rPr sz="2200" dirty="0">
                <a:latin typeface="Times New Roman"/>
                <a:cs typeface="Times New Roman"/>
              </a:rPr>
              <a:t>the blood </a:t>
            </a:r>
            <a:r>
              <a:rPr sz="2200" spc="-5" dirty="0">
                <a:latin typeface="Times New Roman"/>
                <a:cs typeface="Times New Roman"/>
              </a:rPr>
              <a:t>sugar </a:t>
            </a:r>
            <a:r>
              <a:rPr sz="2200" dirty="0">
                <a:latin typeface="Times New Roman"/>
                <a:cs typeface="Times New Roman"/>
              </a:rPr>
              <a:t>very</a:t>
            </a:r>
            <a:r>
              <a:rPr sz="2200" spc="-15" dirty="0">
                <a:latin typeface="Times New Roman"/>
                <a:cs typeface="Times New Roman"/>
              </a:rPr>
              <a:t> quickly.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0000"/>
              </a:lnSpc>
              <a:spcBef>
                <a:spcPts val="1000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Because of these factors,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well-sugared and starchy nutrients  should </a:t>
            </a:r>
            <a:r>
              <a:rPr sz="2200" dirty="0">
                <a:latin typeface="Times New Roman"/>
                <a:cs typeface="Times New Roman"/>
              </a:rPr>
              <a:t>not be </a:t>
            </a:r>
            <a:r>
              <a:rPr sz="2200" spc="-5" dirty="0">
                <a:latin typeface="Times New Roman"/>
                <a:cs typeface="Times New Roman"/>
              </a:rPr>
              <a:t>consumed excessively and cereals, cereal flours its  brans are not separated, fruits and vegetables </a:t>
            </a:r>
            <a:r>
              <a:rPr sz="2200" dirty="0">
                <a:latin typeface="Times New Roman"/>
                <a:cs typeface="Times New Roman"/>
              </a:rPr>
              <a:t>should </a:t>
            </a:r>
            <a:r>
              <a:rPr sz="2200" spc="-5" dirty="0">
                <a:latin typeface="Times New Roman"/>
                <a:cs typeface="Times New Roman"/>
              </a:rPr>
              <a:t>be consumed  as sources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carbohydrates.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7065" y="424688"/>
            <a:ext cx="12287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Protein</a:t>
            </a:r>
            <a:r>
              <a:rPr spc="-85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889740"/>
            <a:ext cx="7615555" cy="5311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97155" indent="-228600" algn="just">
              <a:lnSpc>
                <a:spcPct val="150000"/>
              </a:lnSpc>
              <a:spcBef>
                <a:spcPts val="105"/>
              </a:spcBef>
              <a:buFont typeface="Wingdings"/>
              <a:buChar char=""/>
              <a:tabLst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recommended intake is difficult to apply to all </a:t>
            </a:r>
            <a:r>
              <a:rPr sz="2200" dirty="0">
                <a:latin typeface="Times New Roman"/>
                <a:cs typeface="Times New Roman"/>
              </a:rPr>
              <a:t>older people  but </a:t>
            </a:r>
            <a:r>
              <a:rPr sz="2200" spc="-5" dirty="0">
                <a:latin typeface="Times New Roman"/>
                <a:cs typeface="Times New Roman"/>
              </a:rPr>
              <a:t>a figure of </a:t>
            </a:r>
            <a:r>
              <a:rPr sz="2200" dirty="0">
                <a:latin typeface="Times New Roman"/>
                <a:cs typeface="Times New Roman"/>
              </a:rPr>
              <a:t>0.75-0.8g </a:t>
            </a:r>
            <a:r>
              <a:rPr sz="2200" spc="-5" dirty="0">
                <a:latin typeface="Times New Roman"/>
                <a:cs typeface="Times New Roman"/>
              </a:rPr>
              <a:t>of protein per kilogram of </a:t>
            </a:r>
            <a:r>
              <a:rPr sz="2200" dirty="0">
                <a:latin typeface="Times New Roman"/>
                <a:cs typeface="Times New Roman"/>
              </a:rPr>
              <a:t>body </a:t>
            </a:r>
            <a:r>
              <a:rPr sz="2200" spc="-5" dirty="0">
                <a:latin typeface="Times New Roman"/>
                <a:cs typeface="Times New Roman"/>
              </a:rPr>
              <a:t>weight  should </a:t>
            </a:r>
            <a:r>
              <a:rPr sz="2200" spc="-10" dirty="0">
                <a:latin typeface="Times New Roman"/>
                <a:cs typeface="Times New Roman"/>
              </a:rPr>
              <a:t>meet </a:t>
            </a:r>
            <a:r>
              <a:rPr sz="2200" spc="-5" dirty="0">
                <a:latin typeface="Times New Roman"/>
                <a:cs typeface="Times New Roman"/>
              </a:rPr>
              <a:t>all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requirements.</a:t>
            </a:r>
            <a:endParaRPr sz="2200">
              <a:latin typeface="Times New Roman"/>
              <a:cs typeface="Times New Roman"/>
            </a:endParaRPr>
          </a:p>
          <a:p>
            <a:pPr marL="241300" marR="492759" indent="-228600">
              <a:lnSpc>
                <a:spcPct val="150100"/>
              </a:lnSpc>
              <a:spcBef>
                <a:spcPts val="995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It is essential </a:t>
            </a:r>
            <a:r>
              <a:rPr sz="2200" dirty="0">
                <a:latin typeface="Times New Roman"/>
                <a:cs typeface="Times New Roman"/>
              </a:rPr>
              <a:t>that </a:t>
            </a:r>
            <a:r>
              <a:rPr sz="2200" spc="-5" dirty="0">
                <a:latin typeface="Times New Roman"/>
                <a:cs typeface="Times New Roman"/>
              </a:rPr>
              <a:t>any </a:t>
            </a:r>
            <a:r>
              <a:rPr sz="2200" dirty="0">
                <a:latin typeface="Times New Roman"/>
                <a:cs typeface="Times New Roman"/>
              </a:rPr>
              <a:t>older </a:t>
            </a:r>
            <a:r>
              <a:rPr sz="2200" spc="-5" dirty="0">
                <a:latin typeface="Times New Roman"/>
                <a:cs typeface="Times New Roman"/>
              </a:rPr>
              <a:t>patient with a medical condition  requiring an increase in protein is provided with an adequate  intake.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10"/>
              </a:spcBef>
              <a:buFont typeface="Wingdings"/>
              <a:buChar char=""/>
              <a:tabLst>
                <a:tab pos="311785" algn="l"/>
                <a:tab pos="2406650" algn="l"/>
              </a:tabLst>
            </a:pP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conditions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like	chronic kidney disease where the daily protein  intake should be decreased,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daily requirements </a:t>
            </a:r>
            <a:r>
              <a:rPr sz="2200" spc="-10" dirty="0">
                <a:latin typeface="Times New Roman"/>
                <a:cs typeface="Times New Roman"/>
              </a:rPr>
              <a:t>must </a:t>
            </a:r>
            <a:r>
              <a:rPr sz="2200" spc="-5" dirty="0">
                <a:latin typeface="Times New Roman"/>
                <a:cs typeface="Times New Roman"/>
              </a:rPr>
              <a:t>be  determined by the experts on the basis on the </a:t>
            </a:r>
            <a:r>
              <a:rPr sz="2200" dirty="0">
                <a:latin typeface="Times New Roman"/>
                <a:cs typeface="Times New Roman"/>
              </a:rPr>
              <a:t>condition of </a:t>
            </a:r>
            <a:r>
              <a:rPr sz="2200" spc="-5" dirty="0">
                <a:latin typeface="Times New Roman"/>
                <a:cs typeface="Times New Roman"/>
              </a:rPr>
              <a:t>the  disease.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6278" y="444753"/>
            <a:ext cx="68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Fats: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35279" y="944016"/>
            <a:ext cx="7455534" cy="493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02895" indent="-2286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Minimum 25% of the daily </a:t>
            </a:r>
            <a:r>
              <a:rPr sz="2200" spc="-10" dirty="0">
                <a:latin typeface="Times New Roman"/>
                <a:cs typeface="Times New Roman"/>
              </a:rPr>
              <a:t>energy </a:t>
            </a:r>
            <a:r>
              <a:rPr sz="2200" spc="-5" dirty="0">
                <a:latin typeface="Times New Roman"/>
                <a:cs typeface="Times New Roman"/>
              </a:rPr>
              <a:t>intake should be provided  from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fats.</a:t>
            </a:r>
            <a:endParaRPr sz="2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296545" algn="l"/>
              </a:tabLst>
            </a:pPr>
            <a:r>
              <a:rPr sz="2200" spc="-40" dirty="0">
                <a:latin typeface="Times New Roman"/>
                <a:cs typeface="Times New Roman"/>
              </a:rPr>
              <a:t>Avoid </a:t>
            </a:r>
            <a:r>
              <a:rPr sz="2200" spc="-5" dirty="0">
                <a:latin typeface="Times New Roman"/>
                <a:cs typeface="Times New Roman"/>
              </a:rPr>
              <a:t>excessive consumption. Because it causes </a:t>
            </a:r>
            <a:r>
              <a:rPr sz="2200" spc="-15" dirty="0">
                <a:latin typeface="Times New Roman"/>
                <a:cs typeface="Times New Roman"/>
              </a:rPr>
              <a:t>obesity, </a:t>
            </a:r>
            <a:r>
              <a:rPr sz="2200" spc="-5" dirty="0">
                <a:latin typeface="Times New Roman"/>
                <a:cs typeface="Times New Roman"/>
              </a:rPr>
              <a:t>cancer  and cardiovascular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diseases.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Solid fats like </a:t>
            </a:r>
            <a:r>
              <a:rPr sz="2200" spc="-10" dirty="0">
                <a:latin typeface="Times New Roman"/>
                <a:cs typeface="Times New Roman"/>
              </a:rPr>
              <a:t>margarine </a:t>
            </a:r>
            <a:r>
              <a:rPr sz="2200" spc="-5" dirty="0">
                <a:latin typeface="Times New Roman"/>
                <a:cs typeface="Times New Roman"/>
              </a:rPr>
              <a:t>and butter </a:t>
            </a:r>
            <a:r>
              <a:rPr sz="2200" dirty="0">
                <a:latin typeface="Times New Roman"/>
                <a:cs typeface="Times New Roman"/>
              </a:rPr>
              <a:t>should </a:t>
            </a:r>
            <a:r>
              <a:rPr sz="2200" spc="-5" dirty="0">
                <a:latin typeface="Times New Roman"/>
                <a:cs typeface="Times New Roman"/>
              </a:rPr>
              <a:t>be </a:t>
            </a:r>
            <a:r>
              <a:rPr sz="2200" dirty="0">
                <a:latin typeface="Times New Roman"/>
                <a:cs typeface="Times New Roman"/>
              </a:rPr>
              <a:t>avoided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because</a:t>
            </a:r>
            <a:endParaRPr sz="2200"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latin typeface="Times New Roman"/>
                <a:cs typeface="Times New Roman"/>
              </a:rPr>
              <a:t>that causes </a:t>
            </a:r>
            <a:r>
              <a:rPr sz="2200" dirty="0">
                <a:latin typeface="Times New Roman"/>
                <a:cs typeface="Times New Roman"/>
              </a:rPr>
              <a:t>hypertension, </a:t>
            </a:r>
            <a:r>
              <a:rPr sz="2200" spc="-5" dirty="0">
                <a:latin typeface="Times New Roman"/>
                <a:cs typeface="Times New Roman"/>
              </a:rPr>
              <a:t>high cholesterol 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CVD.</a:t>
            </a:r>
            <a:endParaRPr sz="2200">
              <a:latin typeface="Times New Roman"/>
              <a:cs typeface="Times New Roman"/>
            </a:endParaRPr>
          </a:p>
          <a:p>
            <a:pPr marL="241300" marR="113664" indent="-228600" algn="just">
              <a:lnSpc>
                <a:spcPct val="150000"/>
              </a:lnSpc>
              <a:spcBef>
                <a:spcPts val="994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10" dirty="0">
                <a:latin typeface="Times New Roman"/>
                <a:cs typeface="Times New Roman"/>
              </a:rPr>
              <a:t>Sufficient </a:t>
            </a:r>
            <a:r>
              <a:rPr sz="2200" spc="-5" dirty="0">
                <a:latin typeface="Times New Roman"/>
                <a:cs typeface="Times New Roman"/>
              </a:rPr>
              <a:t>intake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10" dirty="0">
                <a:latin typeface="Times New Roman"/>
                <a:cs typeface="Times New Roman"/>
              </a:rPr>
              <a:t>omega </a:t>
            </a:r>
            <a:r>
              <a:rPr sz="2200" spc="-5" dirty="0">
                <a:latin typeface="Times New Roman"/>
                <a:cs typeface="Times New Roman"/>
              </a:rPr>
              <a:t>-3 fatty acids helps in visual </a:t>
            </a:r>
            <a:r>
              <a:rPr sz="2200" spc="-25" dirty="0">
                <a:latin typeface="Times New Roman"/>
                <a:cs typeface="Times New Roman"/>
              </a:rPr>
              <a:t>acuity,  </a:t>
            </a:r>
            <a:r>
              <a:rPr sz="2200" spc="-5" dirty="0">
                <a:latin typeface="Times New Roman"/>
                <a:cs typeface="Times New Roman"/>
              </a:rPr>
              <a:t>Hair loss, tissue inflammation, improper digestion, </a:t>
            </a:r>
            <a:r>
              <a:rPr sz="2200" dirty="0">
                <a:latin typeface="Times New Roman"/>
                <a:cs typeface="Times New Roman"/>
              </a:rPr>
              <a:t>poor kidney  </a:t>
            </a:r>
            <a:r>
              <a:rPr sz="2200" spc="-5" dirty="0">
                <a:latin typeface="Times New Roman"/>
                <a:cs typeface="Times New Roman"/>
              </a:rPr>
              <a:t>function and </a:t>
            </a:r>
            <a:r>
              <a:rPr sz="2200" spc="-10" dirty="0">
                <a:latin typeface="Times New Roman"/>
                <a:cs typeface="Times New Roman"/>
              </a:rPr>
              <a:t>mental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depression.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Water</a:t>
            </a:r>
            <a:r>
              <a:rPr spc="-85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281836"/>
            <a:ext cx="7655559" cy="443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100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body contains 60% water in adult period this amount reduces  to 50% in the </a:t>
            </a:r>
            <a:r>
              <a:rPr sz="2200" spc="-20" dirty="0">
                <a:latin typeface="Times New Roman"/>
                <a:cs typeface="Times New Roman"/>
              </a:rPr>
              <a:t>elderly.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06705" indent="-294640" algn="just">
              <a:lnSpc>
                <a:spcPct val="100000"/>
              </a:lnSpc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reduction in </a:t>
            </a:r>
            <a:r>
              <a:rPr sz="2200" dirty="0">
                <a:latin typeface="Times New Roman"/>
                <a:cs typeface="Times New Roman"/>
              </a:rPr>
              <a:t>body </a:t>
            </a:r>
            <a:r>
              <a:rPr sz="2200" spc="-5" dirty="0">
                <a:latin typeface="Times New Roman"/>
                <a:cs typeface="Times New Roman"/>
              </a:rPr>
              <a:t>water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create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risk.</a:t>
            </a:r>
            <a:endParaRPr sz="2200">
              <a:latin typeface="Times New Roman"/>
              <a:cs typeface="Times New Roman"/>
            </a:endParaRPr>
          </a:p>
          <a:p>
            <a:pPr marL="241300" marR="440055" indent="-228600" algn="just">
              <a:lnSpc>
                <a:spcPct val="150100"/>
              </a:lnSpc>
              <a:spcBef>
                <a:spcPts val="1005"/>
              </a:spcBef>
              <a:buFont typeface="Wingdings"/>
              <a:buChar char=""/>
              <a:tabLst>
                <a:tab pos="30734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reduction of sense of thirst in the aging period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cause  failure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recovery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lost </a:t>
            </a:r>
            <a:r>
              <a:rPr sz="2200" spc="-25" dirty="0">
                <a:latin typeface="Times New Roman"/>
                <a:cs typeface="Times New Roman"/>
              </a:rPr>
              <a:t>water. </a:t>
            </a:r>
            <a:r>
              <a:rPr sz="2200" spc="-5" dirty="0">
                <a:latin typeface="Times New Roman"/>
                <a:cs typeface="Times New Roman"/>
              </a:rPr>
              <a:t>This causes serious health  problems which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result in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death.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 algn="just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In old age at least, </a:t>
            </a:r>
            <a:r>
              <a:rPr sz="2200" dirty="0">
                <a:latin typeface="Times New Roman"/>
                <a:cs typeface="Times New Roman"/>
              </a:rPr>
              <a:t>8-10 </a:t>
            </a:r>
            <a:r>
              <a:rPr sz="2200" spc="-5" dirty="0">
                <a:latin typeface="Times New Roman"/>
                <a:cs typeface="Times New Roman"/>
              </a:rPr>
              <a:t>glasses of water (1500ml) per day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should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latin typeface="Times New Roman"/>
                <a:cs typeface="Times New Roman"/>
              </a:rPr>
              <a:t>be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consumed.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3752" y="694766"/>
            <a:ext cx="2759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Physical</a:t>
            </a:r>
            <a:r>
              <a:rPr sz="2800" spc="-40" dirty="0"/>
              <a:t> </a:t>
            </a:r>
            <a:r>
              <a:rPr sz="2800" spc="-5" dirty="0"/>
              <a:t>Changes: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1409090"/>
            <a:ext cx="7497445" cy="407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>
              <a:lnSpc>
                <a:spcPct val="1537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As the cell age, they function less. </a:t>
            </a:r>
            <a:r>
              <a:rPr sz="2200" spc="-10" dirty="0">
                <a:latin typeface="Times New Roman"/>
                <a:cs typeface="Times New Roman"/>
              </a:rPr>
              <a:t>Sometimes </a:t>
            </a:r>
            <a:r>
              <a:rPr sz="2200" spc="-5" dirty="0">
                <a:latin typeface="Times New Roman"/>
                <a:cs typeface="Times New Roman"/>
              </a:rPr>
              <a:t>the old cells  die it is called apoptosis.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The reason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cell death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200785" indent="-274955">
              <a:lnSpc>
                <a:spcPct val="100000"/>
              </a:lnSpc>
              <a:buAutoNum type="arabicPeriod"/>
              <a:tabLst>
                <a:tab pos="12014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They divide only a limited number of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times.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1205230" indent="-2794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05865" algn="l"/>
              </a:tabLst>
            </a:pPr>
            <a:r>
              <a:rPr sz="2200" spc="-10" dirty="0">
                <a:latin typeface="Times New Roman"/>
                <a:cs typeface="Times New Roman"/>
              </a:rPr>
              <a:t>Damage </a:t>
            </a:r>
            <a:r>
              <a:rPr sz="2200" spc="-5" dirty="0">
                <a:latin typeface="Times New Roman"/>
                <a:cs typeface="Times New Roman"/>
              </a:rPr>
              <a:t>to a cell causes its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death.</a:t>
            </a:r>
            <a:endParaRPr sz="2200">
              <a:latin typeface="Times New Roman"/>
              <a:cs typeface="Times New Roman"/>
            </a:endParaRPr>
          </a:p>
          <a:p>
            <a:pPr marL="12700" marR="895985" indent="1828800">
              <a:lnSpc>
                <a:spcPct val="150100"/>
              </a:lnSpc>
              <a:spcBef>
                <a:spcPts val="990"/>
              </a:spcBef>
            </a:pPr>
            <a:r>
              <a:rPr sz="2200" spc="-5" dirty="0">
                <a:latin typeface="Times New Roman"/>
                <a:cs typeface="Times New Roman"/>
              </a:rPr>
              <a:t>damage caused by harmful substances like  radiation, Chemotherapy drugs,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sunlight.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30" y="2805429"/>
            <a:ext cx="7625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72260" algn="l"/>
              </a:tabLst>
            </a:pPr>
            <a:r>
              <a:rPr sz="2800" spc="-5" dirty="0"/>
              <a:t>Nutrients	help in elderly their function and</a:t>
            </a:r>
            <a:r>
              <a:rPr sz="2800" spc="20" dirty="0"/>
              <a:t> </a:t>
            </a:r>
            <a:r>
              <a:rPr sz="2800" spc="-5" dirty="0"/>
              <a:t>sources</a:t>
            </a:r>
            <a:endParaRPr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063" y="512063"/>
            <a:ext cx="7927463" cy="604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063" y="609536"/>
            <a:ext cx="8220456" cy="5716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" y="298704"/>
            <a:ext cx="8237573" cy="6154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284" y="365759"/>
            <a:ext cx="7958639" cy="618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563625"/>
            <a:ext cx="7209790" cy="572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95"/>
              </a:spcBef>
            </a:pP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Recommended Nutrient intake for Older persons by</a:t>
            </a:r>
            <a:r>
              <a:rPr sz="22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WHO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  <a:tabLst>
                <a:tab pos="1841500" algn="l"/>
              </a:tabLst>
            </a:pPr>
            <a:r>
              <a:rPr sz="2200" spc="-5" dirty="0">
                <a:latin typeface="Times New Roman"/>
                <a:cs typeface="Times New Roman"/>
              </a:rPr>
              <a:t>Protein	: </a:t>
            </a:r>
            <a:r>
              <a:rPr sz="2200" dirty="0">
                <a:latin typeface="Times New Roman"/>
                <a:cs typeface="Times New Roman"/>
              </a:rPr>
              <a:t>0.91 </a:t>
            </a:r>
            <a:r>
              <a:rPr sz="2200" spc="-5" dirty="0">
                <a:latin typeface="Times New Roman"/>
                <a:cs typeface="Times New Roman"/>
              </a:rPr>
              <a:t>g/kg/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day.</a:t>
            </a:r>
            <a:endParaRPr sz="2200">
              <a:latin typeface="Times New Roman"/>
              <a:cs typeface="Times New Roman"/>
            </a:endParaRPr>
          </a:p>
          <a:p>
            <a:pPr marL="2050414" marR="1426845" indent="-2038350">
              <a:lnSpc>
                <a:spcPct val="177800"/>
              </a:lnSpc>
              <a:spcBef>
                <a:spcPts val="10"/>
              </a:spcBef>
              <a:tabLst>
                <a:tab pos="1841500" algn="l"/>
              </a:tabLst>
            </a:pPr>
            <a:r>
              <a:rPr sz="2200" spc="-5" dirty="0">
                <a:latin typeface="Times New Roman"/>
                <a:cs typeface="Times New Roman"/>
              </a:rPr>
              <a:t>Fat	: 30%E for sedentary older persons  35% E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active older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persons.</a:t>
            </a:r>
            <a:endParaRPr sz="22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  <a:spcBef>
                <a:spcPts val="2055"/>
              </a:spcBef>
            </a:pPr>
            <a:r>
              <a:rPr sz="2200" spc="-5" dirty="0">
                <a:latin typeface="Times New Roman"/>
                <a:cs typeface="Times New Roman"/>
              </a:rPr>
              <a:t>Saturated fat should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exceed 8% 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  <a:tabLst>
                <a:tab pos="1841500" algn="l"/>
              </a:tabLst>
            </a:pPr>
            <a:r>
              <a:rPr sz="2200" spc="-5" dirty="0">
                <a:latin typeface="Times New Roman"/>
                <a:cs typeface="Times New Roman"/>
              </a:rPr>
              <a:t>Calcium	: </a:t>
            </a:r>
            <a:r>
              <a:rPr sz="2200" dirty="0">
                <a:latin typeface="Times New Roman"/>
                <a:cs typeface="Times New Roman"/>
              </a:rPr>
              <a:t>800- 1200 </a:t>
            </a:r>
            <a:r>
              <a:rPr sz="2200" spc="-15" dirty="0">
                <a:latin typeface="Times New Roman"/>
                <a:cs typeface="Times New Roman"/>
              </a:rPr>
              <a:t>mg</a:t>
            </a:r>
            <a:r>
              <a:rPr sz="2200" spc="-5" dirty="0">
                <a:latin typeface="Times New Roman"/>
                <a:cs typeface="Times New Roman"/>
              </a:rPr>
              <a:t> /day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  <a:tabLst>
                <a:tab pos="1841500" algn="l"/>
              </a:tabLst>
            </a:pPr>
            <a:r>
              <a:rPr sz="2200" spc="-5" dirty="0">
                <a:latin typeface="Times New Roman"/>
                <a:cs typeface="Times New Roman"/>
              </a:rPr>
              <a:t>Iron	: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10mg/day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  <a:tabLst>
                <a:tab pos="1834514" algn="l"/>
              </a:tabLst>
            </a:pPr>
            <a:r>
              <a:rPr sz="2200" spc="-5" dirty="0">
                <a:latin typeface="Times New Roman"/>
                <a:cs typeface="Times New Roman"/>
              </a:rPr>
              <a:t>Selenium	: </a:t>
            </a:r>
            <a:r>
              <a:rPr sz="2200" dirty="0">
                <a:latin typeface="Times New Roman"/>
                <a:cs typeface="Times New Roman"/>
              </a:rPr>
              <a:t>50-70 </a:t>
            </a:r>
            <a:r>
              <a:rPr sz="2200" spc="-10" dirty="0">
                <a:latin typeface="Times New Roman"/>
                <a:cs typeface="Times New Roman"/>
              </a:rPr>
              <a:t>microgram/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day</a:t>
            </a:r>
            <a:endParaRPr sz="2200">
              <a:latin typeface="Times New Roman"/>
              <a:cs typeface="Times New Roman"/>
            </a:endParaRPr>
          </a:p>
          <a:p>
            <a:pPr marL="12700" marR="800735">
              <a:lnSpc>
                <a:spcPct val="177700"/>
              </a:lnSpc>
              <a:spcBef>
                <a:spcPts val="15"/>
              </a:spcBef>
              <a:tabLst>
                <a:tab pos="1834514" algn="l"/>
              </a:tabLst>
            </a:pPr>
            <a:r>
              <a:rPr sz="2200" spc="-5" dirty="0">
                <a:latin typeface="Times New Roman"/>
                <a:cs typeface="Times New Roman"/>
              </a:rPr>
              <a:t>Zinc	: Men - 7 </a:t>
            </a:r>
            <a:r>
              <a:rPr sz="2200" spc="-10" dirty="0">
                <a:latin typeface="Times New Roman"/>
                <a:cs typeface="Times New Roman"/>
              </a:rPr>
              <a:t>mg/day </a:t>
            </a:r>
            <a:r>
              <a:rPr sz="2200" spc="-5" dirty="0">
                <a:latin typeface="Times New Roman"/>
                <a:cs typeface="Times New Roman"/>
              </a:rPr>
              <a:t>, </a:t>
            </a:r>
            <a:r>
              <a:rPr sz="2200" spc="-10" dirty="0">
                <a:latin typeface="Times New Roman"/>
                <a:cs typeface="Times New Roman"/>
              </a:rPr>
              <a:t>women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dirty="0">
                <a:latin typeface="Times New Roman"/>
                <a:cs typeface="Times New Roman"/>
              </a:rPr>
              <a:t>4.9 </a:t>
            </a:r>
            <a:r>
              <a:rPr sz="2200" spc="-25" dirty="0">
                <a:latin typeface="Times New Roman"/>
                <a:cs typeface="Times New Roman"/>
              </a:rPr>
              <a:t>mg/day.  </a:t>
            </a:r>
            <a:r>
              <a:rPr sz="2200" spc="-5" dirty="0">
                <a:latin typeface="Times New Roman"/>
                <a:cs typeface="Times New Roman"/>
              </a:rPr>
              <a:t>Riboflavin	: Men – </a:t>
            </a:r>
            <a:r>
              <a:rPr sz="2200" dirty="0">
                <a:latin typeface="Times New Roman"/>
                <a:cs typeface="Times New Roman"/>
              </a:rPr>
              <a:t>1.3 </a:t>
            </a:r>
            <a:r>
              <a:rPr sz="2200" spc="-15" dirty="0">
                <a:latin typeface="Times New Roman"/>
                <a:cs typeface="Times New Roman"/>
              </a:rPr>
              <a:t>mg </a:t>
            </a:r>
            <a:r>
              <a:rPr sz="2200" spc="-5" dirty="0">
                <a:latin typeface="Times New Roman"/>
                <a:cs typeface="Times New Roman"/>
              </a:rPr>
              <a:t>, </a:t>
            </a:r>
            <a:r>
              <a:rPr sz="2200" spc="-45" dirty="0">
                <a:latin typeface="Times New Roman"/>
                <a:cs typeface="Times New Roman"/>
              </a:rPr>
              <a:t>Women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dirty="0">
                <a:latin typeface="Times New Roman"/>
                <a:cs typeface="Times New Roman"/>
              </a:rPr>
              <a:t>1.1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mg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907542"/>
            <a:ext cx="723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F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late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6698" y="907542"/>
            <a:ext cx="24860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870" algn="l"/>
              </a:tabLst>
            </a:pPr>
            <a:r>
              <a:rPr sz="2200" spc="-5" dirty="0">
                <a:latin typeface="Times New Roman"/>
                <a:cs typeface="Times New Roman"/>
              </a:rPr>
              <a:t>:	400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microgram/day.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1537208"/>
            <a:ext cx="13608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Times New Roman"/>
                <a:cs typeface="Times New Roman"/>
              </a:rPr>
              <a:t>Vitamin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B</a:t>
            </a:r>
            <a:r>
              <a:rPr sz="1400" spc="5" dirty="0"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698" y="1537208"/>
            <a:ext cx="2416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870" algn="l"/>
              </a:tabLst>
            </a:pPr>
            <a:r>
              <a:rPr sz="2200" spc="-5" dirty="0">
                <a:latin typeface="Times New Roman"/>
                <a:cs typeface="Times New Roman"/>
              </a:rPr>
              <a:t>:	</a:t>
            </a:r>
            <a:r>
              <a:rPr sz="2200" dirty="0">
                <a:latin typeface="Times New Roman"/>
                <a:cs typeface="Times New Roman"/>
              </a:rPr>
              <a:t>2.5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microgram/day.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2166619"/>
            <a:ext cx="11798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Times New Roman"/>
                <a:cs typeface="Times New Roman"/>
              </a:rPr>
              <a:t>Vitamin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6698" y="2166619"/>
            <a:ext cx="19932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870" algn="l"/>
              </a:tabLst>
            </a:pPr>
            <a:r>
              <a:rPr sz="2200" spc="-5" dirty="0">
                <a:latin typeface="Times New Roman"/>
                <a:cs typeface="Times New Roman"/>
              </a:rPr>
              <a:t>:	</a:t>
            </a:r>
            <a:r>
              <a:rPr sz="2200" dirty="0">
                <a:latin typeface="Times New Roman"/>
                <a:cs typeface="Times New Roman"/>
              </a:rPr>
              <a:t>60-100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mg/day.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2797251"/>
            <a:ext cx="1181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Times New Roman"/>
                <a:cs typeface="Times New Roman"/>
              </a:rPr>
              <a:t>Vitamin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6698" y="2797251"/>
            <a:ext cx="5277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235" algn="l"/>
              </a:tabLst>
            </a:pPr>
            <a:r>
              <a:rPr sz="2200" spc="-5" dirty="0">
                <a:latin typeface="Times New Roman"/>
                <a:cs typeface="Times New Roman"/>
              </a:rPr>
              <a:t>:	</a:t>
            </a:r>
            <a:r>
              <a:rPr sz="2200" dirty="0">
                <a:latin typeface="Times New Roman"/>
                <a:cs typeface="Times New Roman"/>
              </a:rPr>
              <a:t>600-700 </a:t>
            </a:r>
            <a:r>
              <a:rPr sz="2200" spc="-5" dirty="0">
                <a:latin typeface="Times New Roman"/>
                <a:cs typeface="Times New Roman"/>
              </a:rPr>
              <a:t>microgram retinol equivalents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/Day.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542" y="3427222"/>
            <a:ext cx="1195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Times New Roman"/>
                <a:cs typeface="Times New Roman"/>
              </a:rPr>
              <a:t>Vitamin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36698" y="3427222"/>
            <a:ext cx="27197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870" algn="l"/>
              </a:tabLst>
            </a:pPr>
            <a:r>
              <a:rPr sz="2200" spc="-5" dirty="0">
                <a:latin typeface="Times New Roman"/>
                <a:cs typeface="Times New Roman"/>
              </a:rPr>
              <a:t>:	</a:t>
            </a:r>
            <a:r>
              <a:rPr sz="2200" dirty="0">
                <a:latin typeface="Times New Roman"/>
                <a:cs typeface="Times New Roman"/>
              </a:rPr>
              <a:t>10-15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microgram/day.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542" y="4056634"/>
            <a:ext cx="11645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Times New Roman"/>
                <a:cs typeface="Times New Roman"/>
              </a:rPr>
              <a:t>Vitamin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6698" y="4056634"/>
            <a:ext cx="20726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870" algn="l"/>
              </a:tabLst>
            </a:pPr>
            <a:r>
              <a:rPr sz="2200" spc="-5" dirty="0">
                <a:latin typeface="Times New Roman"/>
                <a:cs typeface="Times New Roman"/>
              </a:rPr>
              <a:t>:	</a:t>
            </a:r>
            <a:r>
              <a:rPr sz="2200" dirty="0">
                <a:latin typeface="Times New Roman"/>
                <a:cs typeface="Times New Roman"/>
              </a:rPr>
              <a:t>100-400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IU/day.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9073" y="431038"/>
            <a:ext cx="2622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Problems </a:t>
            </a:r>
            <a:r>
              <a:rPr sz="2400" spc="-5" dirty="0"/>
              <a:t>in </a:t>
            </a:r>
            <a:r>
              <a:rPr sz="2400" dirty="0"/>
              <a:t>old</a:t>
            </a:r>
            <a:r>
              <a:rPr sz="2400" spc="-114" dirty="0"/>
              <a:t> </a:t>
            </a:r>
            <a:r>
              <a:rPr sz="2400" dirty="0"/>
              <a:t>age: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7542" y="1055877"/>
            <a:ext cx="3791585" cy="531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Obesity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1970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Cardiovascular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diseases.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195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Hypertension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195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Diabetes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mellitus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1970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Osteoporosis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195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Cancer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1960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2000" dirty="0">
                <a:latin typeface="Times New Roman"/>
                <a:cs typeface="Times New Roman"/>
              </a:rPr>
              <a:t>Under </a:t>
            </a:r>
            <a:r>
              <a:rPr sz="2000" spc="-5" dirty="0">
                <a:latin typeface="Times New Roman"/>
                <a:cs typeface="Times New Roman"/>
              </a:rPr>
              <a:t>nutrition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Malnutrition.</a:t>
            </a:r>
            <a:endParaRPr sz="2000">
              <a:latin typeface="Times New Roman"/>
              <a:cs typeface="Times New Roman"/>
            </a:endParaRPr>
          </a:p>
          <a:p>
            <a:pPr marL="289560" indent="-277495">
              <a:lnSpc>
                <a:spcPct val="100000"/>
              </a:lnSpc>
              <a:spcBef>
                <a:spcPts val="1970"/>
              </a:spcBef>
              <a:buFont typeface="Wingdings"/>
              <a:buChar char=""/>
              <a:tabLst>
                <a:tab pos="290195" algn="l"/>
              </a:tabLst>
            </a:pPr>
            <a:r>
              <a:rPr sz="2000" dirty="0">
                <a:latin typeface="Times New Roman"/>
                <a:cs typeface="Times New Roman"/>
              </a:rPr>
              <a:t>Anorexia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spc="-20" dirty="0">
                <a:latin typeface="Times New Roman"/>
                <a:cs typeface="Times New Roman"/>
              </a:rPr>
              <a:t>Vision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problems.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Gastro-intestinal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problems.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23" y="2354579"/>
            <a:ext cx="7886700" cy="404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9235" y="1251203"/>
            <a:ext cx="3959352" cy="46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0058" y="1232408"/>
            <a:ext cx="3956177" cy="460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3264" y="1181100"/>
            <a:ext cx="53949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9675" y="1167891"/>
            <a:ext cx="524510" cy="523875"/>
          </a:xfrm>
          <a:custGeom>
            <a:avLst/>
            <a:gdLst/>
            <a:ahLst/>
            <a:cxnLst/>
            <a:rect l="l" t="t" r="r" b="b"/>
            <a:pathLst>
              <a:path w="524509" h="523875">
                <a:moveTo>
                  <a:pt x="262000" y="0"/>
                </a:moveTo>
                <a:lnTo>
                  <a:pt x="209700" y="4788"/>
                </a:lnTo>
                <a:lnTo>
                  <a:pt x="161371" y="19161"/>
                </a:lnTo>
                <a:lnTo>
                  <a:pt x="117072" y="43076"/>
                </a:lnTo>
                <a:lnTo>
                  <a:pt x="76708" y="76581"/>
                </a:lnTo>
                <a:lnTo>
                  <a:pt x="43183" y="116945"/>
                </a:lnTo>
                <a:lnTo>
                  <a:pt x="19208" y="161274"/>
                </a:lnTo>
                <a:lnTo>
                  <a:pt x="4806" y="209579"/>
                </a:lnTo>
                <a:lnTo>
                  <a:pt x="0" y="261874"/>
                </a:lnTo>
                <a:lnTo>
                  <a:pt x="4788" y="314186"/>
                </a:lnTo>
                <a:lnTo>
                  <a:pt x="19161" y="362521"/>
                </a:lnTo>
                <a:lnTo>
                  <a:pt x="43130" y="406856"/>
                </a:lnTo>
                <a:lnTo>
                  <a:pt x="76708" y="447167"/>
                </a:lnTo>
                <a:lnTo>
                  <a:pt x="117018" y="480671"/>
                </a:lnTo>
                <a:lnTo>
                  <a:pt x="161353" y="504602"/>
                </a:lnTo>
                <a:lnTo>
                  <a:pt x="209688" y="518961"/>
                </a:lnTo>
                <a:lnTo>
                  <a:pt x="262000" y="523748"/>
                </a:lnTo>
                <a:lnTo>
                  <a:pt x="314461" y="518941"/>
                </a:lnTo>
                <a:lnTo>
                  <a:pt x="362886" y="504539"/>
                </a:lnTo>
                <a:lnTo>
                  <a:pt x="407287" y="480564"/>
                </a:lnTo>
                <a:lnTo>
                  <a:pt x="410495" y="477900"/>
                </a:lnTo>
                <a:lnTo>
                  <a:pt x="262000" y="477900"/>
                </a:lnTo>
                <a:lnTo>
                  <a:pt x="218963" y="473948"/>
                </a:lnTo>
                <a:lnTo>
                  <a:pt x="179183" y="462089"/>
                </a:lnTo>
                <a:lnTo>
                  <a:pt x="142718" y="442378"/>
                </a:lnTo>
                <a:lnTo>
                  <a:pt x="109474" y="414782"/>
                </a:lnTo>
                <a:lnTo>
                  <a:pt x="81803" y="381515"/>
                </a:lnTo>
                <a:lnTo>
                  <a:pt x="62039" y="344963"/>
                </a:lnTo>
                <a:lnTo>
                  <a:pt x="50180" y="305125"/>
                </a:lnTo>
                <a:lnTo>
                  <a:pt x="46227" y="262000"/>
                </a:lnTo>
                <a:lnTo>
                  <a:pt x="50180" y="218876"/>
                </a:lnTo>
                <a:lnTo>
                  <a:pt x="62039" y="179038"/>
                </a:lnTo>
                <a:lnTo>
                  <a:pt x="81803" y="142486"/>
                </a:lnTo>
                <a:lnTo>
                  <a:pt x="109474" y="109220"/>
                </a:lnTo>
                <a:lnTo>
                  <a:pt x="142736" y="81476"/>
                </a:lnTo>
                <a:lnTo>
                  <a:pt x="179260" y="61674"/>
                </a:lnTo>
                <a:lnTo>
                  <a:pt x="219023" y="49801"/>
                </a:lnTo>
                <a:lnTo>
                  <a:pt x="262000" y="45847"/>
                </a:lnTo>
                <a:lnTo>
                  <a:pt x="410488" y="45847"/>
                </a:lnTo>
                <a:lnTo>
                  <a:pt x="407215" y="43130"/>
                </a:lnTo>
                <a:lnTo>
                  <a:pt x="362737" y="19145"/>
                </a:lnTo>
                <a:lnTo>
                  <a:pt x="314368" y="4786"/>
                </a:lnTo>
                <a:lnTo>
                  <a:pt x="262000" y="0"/>
                </a:lnTo>
                <a:close/>
              </a:path>
              <a:path w="524509" h="523875">
                <a:moveTo>
                  <a:pt x="410488" y="45847"/>
                </a:moveTo>
                <a:lnTo>
                  <a:pt x="262000" y="45847"/>
                </a:lnTo>
                <a:lnTo>
                  <a:pt x="305127" y="49821"/>
                </a:lnTo>
                <a:lnTo>
                  <a:pt x="344979" y="61737"/>
                </a:lnTo>
                <a:lnTo>
                  <a:pt x="381569" y="81583"/>
                </a:lnTo>
                <a:lnTo>
                  <a:pt x="414908" y="109347"/>
                </a:lnTo>
                <a:lnTo>
                  <a:pt x="442579" y="142664"/>
                </a:lnTo>
                <a:lnTo>
                  <a:pt x="462343" y="179197"/>
                </a:lnTo>
                <a:lnTo>
                  <a:pt x="474174" y="218876"/>
                </a:lnTo>
                <a:lnTo>
                  <a:pt x="478154" y="262000"/>
                </a:lnTo>
                <a:lnTo>
                  <a:pt x="474202" y="305052"/>
                </a:lnTo>
                <a:lnTo>
                  <a:pt x="462343" y="344852"/>
                </a:lnTo>
                <a:lnTo>
                  <a:pt x="442579" y="381390"/>
                </a:lnTo>
                <a:lnTo>
                  <a:pt x="414908" y="414655"/>
                </a:lnTo>
                <a:lnTo>
                  <a:pt x="381623" y="442325"/>
                </a:lnTo>
                <a:lnTo>
                  <a:pt x="344973" y="462105"/>
                </a:lnTo>
                <a:lnTo>
                  <a:pt x="305123" y="473950"/>
                </a:lnTo>
                <a:lnTo>
                  <a:pt x="262000" y="477900"/>
                </a:lnTo>
                <a:lnTo>
                  <a:pt x="410495" y="477900"/>
                </a:lnTo>
                <a:lnTo>
                  <a:pt x="447675" y="447040"/>
                </a:lnTo>
                <a:lnTo>
                  <a:pt x="481252" y="406677"/>
                </a:lnTo>
                <a:lnTo>
                  <a:pt x="505221" y="362362"/>
                </a:lnTo>
                <a:lnTo>
                  <a:pt x="519594" y="314094"/>
                </a:lnTo>
                <a:lnTo>
                  <a:pt x="524382" y="261874"/>
                </a:lnTo>
                <a:lnTo>
                  <a:pt x="519594" y="209653"/>
                </a:lnTo>
                <a:lnTo>
                  <a:pt x="505221" y="161385"/>
                </a:lnTo>
                <a:lnTo>
                  <a:pt x="481252" y="117070"/>
                </a:lnTo>
                <a:lnTo>
                  <a:pt x="447675" y="76708"/>
                </a:lnTo>
                <a:lnTo>
                  <a:pt x="410488" y="45847"/>
                </a:lnTo>
                <a:close/>
              </a:path>
              <a:path w="524509" h="523875">
                <a:moveTo>
                  <a:pt x="137922" y="269240"/>
                </a:moveTo>
                <a:lnTo>
                  <a:pt x="105537" y="269240"/>
                </a:lnTo>
                <a:lnTo>
                  <a:pt x="111541" y="305956"/>
                </a:lnTo>
                <a:lnTo>
                  <a:pt x="136219" y="365341"/>
                </a:lnTo>
                <a:lnTo>
                  <a:pt x="177206" y="405747"/>
                </a:lnTo>
                <a:lnTo>
                  <a:pt x="230788" y="426079"/>
                </a:lnTo>
                <a:lnTo>
                  <a:pt x="262127" y="428625"/>
                </a:lnTo>
                <a:lnTo>
                  <a:pt x="293417" y="426079"/>
                </a:lnTo>
                <a:lnTo>
                  <a:pt x="321754" y="418449"/>
                </a:lnTo>
                <a:lnTo>
                  <a:pt x="347138" y="405747"/>
                </a:lnTo>
                <a:lnTo>
                  <a:pt x="369570" y="387985"/>
                </a:lnTo>
                <a:lnTo>
                  <a:pt x="380618" y="374650"/>
                </a:lnTo>
                <a:lnTo>
                  <a:pt x="262000" y="374650"/>
                </a:lnTo>
                <a:lnTo>
                  <a:pt x="216735" y="368073"/>
                </a:lnTo>
                <a:lnTo>
                  <a:pt x="180959" y="348329"/>
                </a:lnTo>
                <a:lnTo>
                  <a:pt x="154684" y="315392"/>
                </a:lnTo>
                <a:lnTo>
                  <a:pt x="137922" y="269240"/>
                </a:lnTo>
                <a:close/>
              </a:path>
              <a:path w="524509" h="523875">
                <a:moveTo>
                  <a:pt x="419226" y="269240"/>
                </a:moveTo>
                <a:lnTo>
                  <a:pt x="386460" y="269240"/>
                </a:lnTo>
                <a:lnTo>
                  <a:pt x="369675" y="315392"/>
                </a:lnTo>
                <a:lnTo>
                  <a:pt x="343328" y="348329"/>
                </a:lnTo>
                <a:lnTo>
                  <a:pt x="307433" y="368073"/>
                </a:lnTo>
                <a:lnTo>
                  <a:pt x="262000" y="374650"/>
                </a:lnTo>
                <a:lnTo>
                  <a:pt x="380618" y="374650"/>
                </a:lnTo>
                <a:lnTo>
                  <a:pt x="388330" y="365341"/>
                </a:lnTo>
                <a:lnTo>
                  <a:pt x="402875" y="337994"/>
                </a:lnTo>
                <a:lnTo>
                  <a:pt x="413182" y="305956"/>
                </a:lnTo>
                <a:lnTo>
                  <a:pt x="419226" y="269240"/>
                </a:lnTo>
                <a:close/>
              </a:path>
              <a:path w="524509" h="523875">
                <a:moveTo>
                  <a:pt x="180721" y="133604"/>
                </a:moveTo>
                <a:lnTo>
                  <a:pt x="141372" y="154555"/>
                </a:lnTo>
                <a:lnTo>
                  <a:pt x="133603" y="180594"/>
                </a:lnTo>
                <a:lnTo>
                  <a:pt x="134461" y="190099"/>
                </a:lnTo>
                <a:lnTo>
                  <a:pt x="162544" y="224282"/>
                </a:lnTo>
                <a:lnTo>
                  <a:pt x="180721" y="227711"/>
                </a:lnTo>
                <a:lnTo>
                  <a:pt x="190176" y="226851"/>
                </a:lnTo>
                <a:lnTo>
                  <a:pt x="224885" y="198612"/>
                </a:lnTo>
                <a:lnTo>
                  <a:pt x="228346" y="180594"/>
                </a:lnTo>
                <a:lnTo>
                  <a:pt x="227486" y="171307"/>
                </a:lnTo>
                <a:lnTo>
                  <a:pt x="199129" y="137033"/>
                </a:lnTo>
                <a:lnTo>
                  <a:pt x="180721" y="133604"/>
                </a:lnTo>
                <a:close/>
              </a:path>
              <a:path w="524509" h="523875">
                <a:moveTo>
                  <a:pt x="343407" y="133604"/>
                </a:moveTo>
                <a:lnTo>
                  <a:pt x="303912" y="154662"/>
                </a:lnTo>
                <a:lnTo>
                  <a:pt x="296036" y="180594"/>
                </a:lnTo>
                <a:lnTo>
                  <a:pt x="296932" y="190099"/>
                </a:lnTo>
                <a:lnTo>
                  <a:pt x="325326" y="224282"/>
                </a:lnTo>
                <a:lnTo>
                  <a:pt x="343407" y="227711"/>
                </a:lnTo>
                <a:lnTo>
                  <a:pt x="352934" y="226851"/>
                </a:lnTo>
                <a:lnTo>
                  <a:pt x="387290" y="198818"/>
                </a:lnTo>
                <a:lnTo>
                  <a:pt x="390778" y="180594"/>
                </a:lnTo>
                <a:lnTo>
                  <a:pt x="389919" y="171307"/>
                </a:lnTo>
                <a:lnTo>
                  <a:pt x="361594" y="137033"/>
                </a:lnTo>
                <a:lnTo>
                  <a:pt x="343407" y="1336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5211" y="1437132"/>
            <a:ext cx="313690" cy="159385"/>
          </a:xfrm>
          <a:custGeom>
            <a:avLst/>
            <a:gdLst/>
            <a:ahLst/>
            <a:cxnLst/>
            <a:rect l="l" t="t" r="r" b="b"/>
            <a:pathLst>
              <a:path w="313690" h="159384">
                <a:moveTo>
                  <a:pt x="0" y="0"/>
                </a:moveTo>
                <a:lnTo>
                  <a:pt x="32385" y="0"/>
                </a:lnTo>
                <a:lnTo>
                  <a:pt x="49147" y="46152"/>
                </a:lnTo>
                <a:lnTo>
                  <a:pt x="75422" y="79089"/>
                </a:lnTo>
                <a:lnTo>
                  <a:pt x="111198" y="98833"/>
                </a:lnTo>
                <a:lnTo>
                  <a:pt x="156463" y="105409"/>
                </a:lnTo>
                <a:lnTo>
                  <a:pt x="201896" y="98833"/>
                </a:lnTo>
                <a:lnTo>
                  <a:pt x="237791" y="79089"/>
                </a:lnTo>
                <a:lnTo>
                  <a:pt x="264138" y="46152"/>
                </a:lnTo>
                <a:lnTo>
                  <a:pt x="280923" y="0"/>
                </a:lnTo>
                <a:lnTo>
                  <a:pt x="313689" y="0"/>
                </a:lnTo>
                <a:lnTo>
                  <a:pt x="297338" y="68754"/>
                </a:lnTo>
                <a:lnTo>
                  <a:pt x="264033" y="118744"/>
                </a:lnTo>
                <a:lnTo>
                  <a:pt x="216217" y="149209"/>
                </a:lnTo>
                <a:lnTo>
                  <a:pt x="156590" y="159384"/>
                </a:lnTo>
                <a:lnTo>
                  <a:pt x="125251" y="156839"/>
                </a:lnTo>
                <a:lnTo>
                  <a:pt x="71669" y="136507"/>
                </a:lnTo>
                <a:lnTo>
                  <a:pt x="30682" y="96101"/>
                </a:lnTo>
                <a:lnTo>
                  <a:pt x="6004" y="3671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9616" y="1295400"/>
            <a:ext cx="106934" cy="10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7183" y="1295400"/>
            <a:ext cx="106934" cy="106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5903" y="1213738"/>
            <a:ext cx="432434" cy="432434"/>
          </a:xfrm>
          <a:custGeom>
            <a:avLst/>
            <a:gdLst/>
            <a:ahLst/>
            <a:cxnLst/>
            <a:rect l="l" t="t" r="r" b="b"/>
            <a:pathLst>
              <a:path w="432434" h="432435">
                <a:moveTo>
                  <a:pt x="215773" y="0"/>
                </a:moveTo>
                <a:lnTo>
                  <a:pt x="172795" y="3954"/>
                </a:lnTo>
                <a:lnTo>
                  <a:pt x="133032" y="15827"/>
                </a:lnTo>
                <a:lnTo>
                  <a:pt x="96508" y="35629"/>
                </a:lnTo>
                <a:lnTo>
                  <a:pt x="63246" y="63373"/>
                </a:lnTo>
                <a:lnTo>
                  <a:pt x="35575" y="96639"/>
                </a:lnTo>
                <a:lnTo>
                  <a:pt x="15811" y="133191"/>
                </a:lnTo>
                <a:lnTo>
                  <a:pt x="3952" y="173029"/>
                </a:lnTo>
                <a:lnTo>
                  <a:pt x="0" y="216153"/>
                </a:lnTo>
                <a:lnTo>
                  <a:pt x="3952" y="259278"/>
                </a:lnTo>
                <a:lnTo>
                  <a:pt x="15811" y="299116"/>
                </a:lnTo>
                <a:lnTo>
                  <a:pt x="35575" y="335668"/>
                </a:lnTo>
                <a:lnTo>
                  <a:pt x="63246" y="368935"/>
                </a:lnTo>
                <a:lnTo>
                  <a:pt x="96490" y="396531"/>
                </a:lnTo>
                <a:lnTo>
                  <a:pt x="132984" y="416258"/>
                </a:lnTo>
                <a:lnTo>
                  <a:pt x="172741" y="428103"/>
                </a:lnTo>
                <a:lnTo>
                  <a:pt x="215773" y="432053"/>
                </a:lnTo>
                <a:lnTo>
                  <a:pt x="258917" y="428101"/>
                </a:lnTo>
                <a:lnTo>
                  <a:pt x="298799" y="416242"/>
                </a:lnTo>
                <a:lnTo>
                  <a:pt x="335395" y="396478"/>
                </a:lnTo>
                <a:lnTo>
                  <a:pt x="368680" y="368808"/>
                </a:lnTo>
                <a:lnTo>
                  <a:pt x="396351" y="335543"/>
                </a:lnTo>
                <a:lnTo>
                  <a:pt x="416115" y="299005"/>
                </a:lnTo>
                <a:lnTo>
                  <a:pt x="427974" y="259205"/>
                </a:lnTo>
                <a:lnTo>
                  <a:pt x="431926" y="216153"/>
                </a:lnTo>
                <a:lnTo>
                  <a:pt x="427974" y="173120"/>
                </a:lnTo>
                <a:lnTo>
                  <a:pt x="416115" y="133350"/>
                </a:lnTo>
                <a:lnTo>
                  <a:pt x="396351" y="96817"/>
                </a:lnTo>
                <a:lnTo>
                  <a:pt x="368680" y="63500"/>
                </a:lnTo>
                <a:lnTo>
                  <a:pt x="335341" y="35736"/>
                </a:lnTo>
                <a:lnTo>
                  <a:pt x="298751" y="15890"/>
                </a:lnTo>
                <a:lnTo>
                  <a:pt x="258899" y="3974"/>
                </a:lnTo>
                <a:lnTo>
                  <a:pt x="215773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9675" y="1167891"/>
            <a:ext cx="524510" cy="523875"/>
          </a:xfrm>
          <a:custGeom>
            <a:avLst/>
            <a:gdLst/>
            <a:ahLst/>
            <a:cxnLst/>
            <a:rect l="l" t="t" r="r" b="b"/>
            <a:pathLst>
              <a:path w="524509" h="523875">
                <a:moveTo>
                  <a:pt x="262000" y="0"/>
                </a:moveTo>
                <a:lnTo>
                  <a:pt x="314390" y="4788"/>
                </a:lnTo>
                <a:lnTo>
                  <a:pt x="362791" y="19161"/>
                </a:lnTo>
                <a:lnTo>
                  <a:pt x="407215" y="43130"/>
                </a:lnTo>
                <a:lnTo>
                  <a:pt x="447675" y="76708"/>
                </a:lnTo>
                <a:lnTo>
                  <a:pt x="481252" y="117070"/>
                </a:lnTo>
                <a:lnTo>
                  <a:pt x="505221" y="161385"/>
                </a:lnTo>
                <a:lnTo>
                  <a:pt x="519594" y="209653"/>
                </a:lnTo>
                <a:lnTo>
                  <a:pt x="524382" y="261874"/>
                </a:lnTo>
                <a:lnTo>
                  <a:pt x="519594" y="314094"/>
                </a:lnTo>
                <a:lnTo>
                  <a:pt x="505221" y="362362"/>
                </a:lnTo>
                <a:lnTo>
                  <a:pt x="481252" y="406677"/>
                </a:lnTo>
                <a:lnTo>
                  <a:pt x="447675" y="447040"/>
                </a:lnTo>
                <a:lnTo>
                  <a:pt x="407287" y="480564"/>
                </a:lnTo>
                <a:lnTo>
                  <a:pt x="362886" y="504539"/>
                </a:lnTo>
                <a:lnTo>
                  <a:pt x="314461" y="518941"/>
                </a:lnTo>
                <a:lnTo>
                  <a:pt x="262000" y="523748"/>
                </a:lnTo>
                <a:lnTo>
                  <a:pt x="209688" y="518961"/>
                </a:lnTo>
                <a:lnTo>
                  <a:pt x="161353" y="504602"/>
                </a:lnTo>
                <a:lnTo>
                  <a:pt x="117018" y="480671"/>
                </a:lnTo>
                <a:lnTo>
                  <a:pt x="76708" y="447167"/>
                </a:lnTo>
                <a:lnTo>
                  <a:pt x="43130" y="406856"/>
                </a:lnTo>
                <a:lnTo>
                  <a:pt x="19161" y="362521"/>
                </a:lnTo>
                <a:lnTo>
                  <a:pt x="4788" y="314186"/>
                </a:lnTo>
                <a:lnTo>
                  <a:pt x="0" y="261874"/>
                </a:lnTo>
                <a:lnTo>
                  <a:pt x="4806" y="209579"/>
                </a:lnTo>
                <a:lnTo>
                  <a:pt x="19208" y="161274"/>
                </a:lnTo>
                <a:lnTo>
                  <a:pt x="43183" y="116945"/>
                </a:lnTo>
                <a:lnTo>
                  <a:pt x="76708" y="76581"/>
                </a:lnTo>
                <a:lnTo>
                  <a:pt x="117072" y="43076"/>
                </a:lnTo>
                <a:lnTo>
                  <a:pt x="161401" y="19145"/>
                </a:lnTo>
                <a:lnTo>
                  <a:pt x="209706" y="4786"/>
                </a:lnTo>
                <a:lnTo>
                  <a:pt x="262000" y="0"/>
                </a:lnTo>
                <a:close/>
              </a:path>
            </a:pathLst>
          </a:custGeom>
          <a:ln w="12192">
            <a:solidFill>
              <a:srgbClr val="333E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097" y="332613"/>
            <a:ext cx="23031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Bones and</a:t>
            </a:r>
            <a:r>
              <a:rPr spc="-95" dirty="0"/>
              <a:t> </a:t>
            </a:r>
            <a:r>
              <a:rPr dirty="0"/>
              <a:t>joints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815492"/>
            <a:ext cx="7613015" cy="493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7365" indent="-22860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Bones tend to become less dense. Bones become weaker and 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likely to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break.</a:t>
            </a:r>
            <a:endParaRPr sz="2200">
              <a:latin typeface="Times New Roman"/>
              <a:cs typeface="Times New Roman"/>
            </a:endParaRPr>
          </a:p>
          <a:p>
            <a:pPr marL="241300" marR="598170" indent="-228600">
              <a:lnSpc>
                <a:spcPct val="150100"/>
              </a:lnSpc>
              <a:spcBef>
                <a:spcPts val="995"/>
              </a:spcBef>
              <a:buFont typeface="Wingdings"/>
              <a:buChar char=""/>
              <a:tabLst>
                <a:tab pos="381000" algn="l"/>
                <a:tab pos="381635" algn="l"/>
                <a:tab pos="2226310" algn="l"/>
              </a:tabLst>
            </a:pP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women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after	menopause, loss of </a:t>
            </a:r>
            <a:r>
              <a:rPr sz="2200" dirty="0">
                <a:latin typeface="Times New Roman"/>
                <a:cs typeface="Times New Roman"/>
              </a:rPr>
              <a:t>bone </a:t>
            </a:r>
            <a:r>
              <a:rPr sz="2200" spc="-5" dirty="0">
                <a:latin typeface="Times New Roman"/>
                <a:cs typeface="Times New Roman"/>
              </a:rPr>
              <a:t>density speeds up  because Oestrogen is produced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less.</a:t>
            </a:r>
            <a:endParaRPr sz="2200">
              <a:latin typeface="Times New Roman"/>
              <a:cs typeface="Times New Roman"/>
            </a:endParaRPr>
          </a:p>
          <a:p>
            <a:pPr marL="241300" marR="150495" indent="-228600">
              <a:lnSpc>
                <a:spcPct val="150000"/>
              </a:lnSpc>
              <a:spcBef>
                <a:spcPts val="1005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amount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calcium in </a:t>
            </a:r>
            <a:r>
              <a:rPr sz="2200" dirty="0">
                <a:latin typeface="Times New Roman"/>
                <a:cs typeface="Times New Roman"/>
              </a:rPr>
              <a:t>body </a:t>
            </a:r>
            <a:r>
              <a:rPr sz="2200" spc="-5" dirty="0">
                <a:latin typeface="Times New Roman"/>
                <a:cs typeface="Times New Roman"/>
              </a:rPr>
              <a:t>reduced because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absorption  from food decreases. And also the amount of vitamin D also  decreases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slightly.</a:t>
            </a:r>
            <a:endParaRPr sz="2200">
              <a:latin typeface="Times New Roman"/>
              <a:cs typeface="Times New Roman"/>
            </a:endParaRPr>
          </a:p>
          <a:p>
            <a:pPr marL="12700" marR="5080" indent="913765">
              <a:lnSpc>
                <a:spcPct val="150000"/>
              </a:lnSpc>
              <a:spcBef>
                <a:spcPts val="994"/>
              </a:spcBef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most affected </a:t>
            </a:r>
            <a:r>
              <a:rPr sz="2200" spc="-5" dirty="0">
                <a:latin typeface="Times New Roman"/>
                <a:cs typeface="Times New Roman"/>
              </a:rPr>
              <a:t>bones are thing bone </a:t>
            </a:r>
            <a:r>
              <a:rPr sz="2200" spc="-10" dirty="0">
                <a:latin typeface="Times New Roman"/>
                <a:cs typeface="Times New Roman"/>
              </a:rPr>
              <a:t>(femur), </a:t>
            </a:r>
            <a:r>
              <a:rPr sz="2200" spc="-5" dirty="0">
                <a:latin typeface="Times New Roman"/>
                <a:cs typeface="Times New Roman"/>
              </a:rPr>
              <a:t>end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arm  bones at wrist (radius and ulna), Bones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spine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(vertebrae)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45312"/>
            <a:ext cx="7680959" cy="4933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95"/>
              </a:spcBef>
              <a:buSzPct val="90909"/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/>
              <a:t>	</a:t>
            </a:r>
            <a:r>
              <a:rPr sz="2200" spc="-5" dirty="0">
                <a:latin typeface="Times New Roman"/>
                <a:cs typeface="Times New Roman"/>
              </a:rPr>
              <a:t>The older people becomes shorter because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vertebrae becomes  less dense due to loss of fluid 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cushion of tissues and  becomes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thinner.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"/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Cartilage tends to thin because </a:t>
            </a:r>
            <a:r>
              <a:rPr sz="2200" dirty="0">
                <a:latin typeface="Times New Roman"/>
                <a:cs typeface="Times New Roman"/>
              </a:rPr>
              <a:t>of the </a:t>
            </a:r>
            <a:r>
              <a:rPr sz="2200" spc="-5" dirty="0">
                <a:latin typeface="Times New Roman"/>
                <a:cs typeface="Times New Roman"/>
              </a:rPr>
              <a:t>wear and tear of </a:t>
            </a:r>
            <a:r>
              <a:rPr sz="2200" dirty="0">
                <a:latin typeface="Times New Roman"/>
                <a:cs typeface="Times New Roman"/>
              </a:rPr>
              <a:t>years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latin typeface="Times New Roman"/>
                <a:cs typeface="Times New Roman"/>
              </a:rPr>
              <a:t>movement. </a:t>
            </a:r>
            <a:r>
              <a:rPr sz="2200" spc="-5" dirty="0">
                <a:latin typeface="Times New Roman"/>
                <a:cs typeface="Times New Roman"/>
              </a:rPr>
              <a:t>This leads to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osteoarthritis.</a:t>
            </a:r>
            <a:endParaRPr sz="2200">
              <a:latin typeface="Times New Roman"/>
              <a:cs typeface="Times New Roman"/>
            </a:endParaRPr>
          </a:p>
          <a:p>
            <a:pPr marL="241300" marR="207645" indent="-228600">
              <a:lnSpc>
                <a:spcPct val="150000"/>
              </a:lnSpc>
              <a:spcBef>
                <a:spcPts val="994"/>
              </a:spcBef>
              <a:buFont typeface="Wingdings"/>
              <a:buChar char=""/>
              <a:tabLst>
                <a:tab pos="381000" algn="l"/>
                <a:tab pos="381635" algn="l"/>
              </a:tabLst>
            </a:pPr>
            <a:r>
              <a:rPr sz="2200" spc="-5" dirty="0">
                <a:latin typeface="Times New Roman"/>
                <a:cs typeface="Times New Roman"/>
              </a:rPr>
              <a:t>Ligaments and Joints tend to become less elastic, making joints  feel tight or </a:t>
            </a:r>
            <a:r>
              <a:rPr sz="2200" spc="-10" dirty="0">
                <a:latin typeface="Times New Roman"/>
                <a:cs typeface="Times New Roman"/>
              </a:rPr>
              <a:t>stiff. </a:t>
            </a:r>
            <a:r>
              <a:rPr sz="2200" spc="-5" dirty="0">
                <a:latin typeface="Times New Roman"/>
                <a:cs typeface="Times New Roman"/>
              </a:rPr>
              <a:t>This </a:t>
            </a:r>
            <a:r>
              <a:rPr sz="2200" spc="-10" dirty="0">
                <a:latin typeface="Times New Roman"/>
                <a:cs typeface="Times New Roman"/>
              </a:rPr>
              <a:t>make </a:t>
            </a:r>
            <a:r>
              <a:rPr sz="2200" spc="-5" dirty="0">
                <a:latin typeface="Times New Roman"/>
                <a:cs typeface="Times New Roman"/>
              </a:rPr>
              <a:t>people less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flexible.</a:t>
            </a:r>
            <a:endParaRPr sz="2200">
              <a:latin typeface="Times New Roman"/>
              <a:cs typeface="Times New Roman"/>
            </a:endParaRPr>
          </a:p>
          <a:p>
            <a:pPr marL="241300" marR="167005" indent="-228600">
              <a:lnSpc>
                <a:spcPct val="150000"/>
              </a:lnSpc>
              <a:spcBef>
                <a:spcPts val="1010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Ligaments tend to tear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easily and they heal slowly because  the cells maintain ligaments and tendons become less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active.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986" y="586231"/>
            <a:ext cx="3194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Muscles </a:t>
            </a:r>
            <a:r>
              <a:rPr sz="2800" dirty="0"/>
              <a:t>and </a:t>
            </a:r>
            <a:r>
              <a:rPr sz="2800" spc="-5" dirty="0"/>
              <a:t>Body</a:t>
            </a:r>
            <a:r>
              <a:rPr sz="2800" spc="-75" dirty="0"/>
              <a:t> </a:t>
            </a:r>
            <a:r>
              <a:rPr sz="2800" dirty="0"/>
              <a:t>fat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04468" y="1428699"/>
            <a:ext cx="7461250" cy="480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95"/>
              </a:spcBef>
              <a:buSzPct val="127272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amount of muscle tissue and muscle strength tend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00"/>
              </a:spcBef>
            </a:pPr>
            <a:r>
              <a:rPr sz="2200" spc="-5" dirty="0">
                <a:latin typeface="Times New Roman"/>
                <a:cs typeface="Times New Roman"/>
              </a:rPr>
              <a:t>decrease as age increases. Muscles cannot contract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quickly.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"/>
              <a:tabLst>
                <a:tab pos="311785" algn="l"/>
              </a:tabLst>
            </a:pPr>
            <a:r>
              <a:rPr sz="2200" spc="-15" dirty="0">
                <a:latin typeface="Times New Roman"/>
                <a:cs typeface="Times New Roman"/>
              </a:rPr>
              <a:t>However, </a:t>
            </a:r>
            <a:r>
              <a:rPr sz="2200" spc="-5" dirty="0">
                <a:latin typeface="Times New Roman"/>
                <a:cs typeface="Times New Roman"/>
              </a:rPr>
              <a:t>aging </a:t>
            </a:r>
            <a:r>
              <a:rPr sz="2200" spc="-10" dirty="0">
                <a:latin typeface="Times New Roman"/>
                <a:cs typeface="Times New Roman"/>
              </a:rPr>
              <a:t>effects </a:t>
            </a:r>
            <a:r>
              <a:rPr sz="2200" spc="-5" dirty="0">
                <a:latin typeface="Times New Roman"/>
                <a:cs typeface="Times New Roman"/>
              </a:rPr>
              <a:t>reduce </a:t>
            </a:r>
            <a:r>
              <a:rPr sz="2200" spc="-10" dirty="0">
                <a:latin typeface="Times New Roman"/>
                <a:cs typeface="Times New Roman"/>
              </a:rPr>
              <a:t>mass </a:t>
            </a:r>
            <a:r>
              <a:rPr sz="2200" spc="-5" dirty="0">
                <a:latin typeface="Times New Roman"/>
                <a:cs typeface="Times New Roman"/>
              </a:rPr>
              <a:t>and strength by about 10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imes New Roman"/>
                <a:cs typeface="Times New Roman"/>
              </a:rPr>
              <a:t>15 % than </a:t>
            </a:r>
            <a:r>
              <a:rPr sz="2200" dirty="0">
                <a:latin typeface="Times New Roman"/>
                <a:cs typeface="Times New Roman"/>
              </a:rPr>
              <a:t>during </a:t>
            </a:r>
            <a:r>
              <a:rPr sz="2200" spc="-5" dirty="0">
                <a:latin typeface="Times New Roman"/>
                <a:cs typeface="Times New Roman"/>
              </a:rPr>
              <a:t>an adults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lifetime.</a:t>
            </a:r>
            <a:endParaRPr sz="2200">
              <a:latin typeface="Times New Roman"/>
              <a:cs typeface="Times New Roman"/>
            </a:endParaRPr>
          </a:p>
          <a:p>
            <a:pPr marL="241300" marR="255904" indent="-228600">
              <a:lnSpc>
                <a:spcPct val="150000"/>
              </a:lnSpc>
              <a:spcBef>
                <a:spcPts val="1010"/>
              </a:spcBef>
              <a:buFont typeface="Wingdings"/>
              <a:buChar char=""/>
              <a:tabLst>
                <a:tab pos="311785" algn="l"/>
              </a:tabLst>
            </a:pPr>
            <a:r>
              <a:rPr sz="2200" spc="-5" dirty="0">
                <a:latin typeface="Times New Roman"/>
                <a:cs typeface="Times New Roman"/>
              </a:rPr>
              <a:t>By the age </a:t>
            </a:r>
            <a:r>
              <a:rPr sz="2200" dirty="0">
                <a:latin typeface="Times New Roman"/>
                <a:cs typeface="Times New Roman"/>
              </a:rPr>
              <a:t>of 75, </a:t>
            </a:r>
            <a:r>
              <a:rPr sz="2200" spc="-5" dirty="0">
                <a:latin typeface="Times New Roman"/>
                <a:cs typeface="Times New Roman"/>
              </a:rPr>
              <a:t>the percentage of </a:t>
            </a:r>
            <a:r>
              <a:rPr sz="2200" dirty="0">
                <a:latin typeface="Times New Roman"/>
                <a:cs typeface="Times New Roman"/>
              </a:rPr>
              <a:t>body </a:t>
            </a:r>
            <a:r>
              <a:rPr sz="2200" spc="-5" dirty="0">
                <a:latin typeface="Times New Roman"/>
                <a:cs typeface="Times New Roman"/>
              </a:rPr>
              <a:t>fat </a:t>
            </a:r>
            <a:r>
              <a:rPr sz="2200" dirty="0">
                <a:latin typeface="Times New Roman"/>
                <a:cs typeface="Times New Roman"/>
              </a:rPr>
              <a:t>typically </a:t>
            </a:r>
            <a:r>
              <a:rPr sz="2200" spc="-5" dirty="0">
                <a:latin typeface="Times New Roman"/>
                <a:cs typeface="Times New Roman"/>
              </a:rPr>
              <a:t>doubles  when compared to adulthood. This increase the risk of health  problems in </a:t>
            </a:r>
            <a:r>
              <a:rPr sz="2200" dirty="0">
                <a:latin typeface="Times New Roman"/>
                <a:cs typeface="Times New Roman"/>
              </a:rPr>
              <a:t>old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age.</a:t>
            </a:r>
            <a:endParaRPr sz="2200">
              <a:latin typeface="Times New Roman"/>
              <a:cs typeface="Times New Roman"/>
            </a:endParaRPr>
          </a:p>
          <a:p>
            <a:pPr marL="241300" marR="806450" indent="-228600">
              <a:lnSpc>
                <a:spcPct val="150000"/>
              </a:lnSpc>
              <a:spcBef>
                <a:spcPts val="1000"/>
              </a:spcBef>
              <a:buFont typeface="Wingdings"/>
              <a:buChar char=""/>
              <a:tabLst>
                <a:tab pos="296545" algn="l"/>
              </a:tabLst>
            </a:pPr>
            <a:r>
              <a:rPr sz="2200" spc="-5" dirty="0">
                <a:latin typeface="Times New Roman"/>
                <a:cs typeface="Times New Roman"/>
              </a:rPr>
              <a:t>A healthy diet and regular exercise can help older people  </a:t>
            </a:r>
            <a:r>
              <a:rPr sz="2200" spc="-10" dirty="0">
                <a:latin typeface="Times New Roman"/>
                <a:cs typeface="Times New Roman"/>
              </a:rPr>
              <a:t>minimize </a:t>
            </a:r>
            <a:r>
              <a:rPr sz="2200" spc="-5" dirty="0">
                <a:latin typeface="Times New Roman"/>
                <a:cs typeface="Times New Roman"/>
              </a:rPr>
              <a:t>increase in body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084166" cy="59989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88" y="527052"/>
            <a:ext cx="663302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2133</Words>
  <Application>Microsoft Office PowerPoint</Application>
  <PresentationFormat>On-screen Show (4:3)</PresentationFormat>
  <Paragraphs>289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Calibri</vt:lpstr>
      <vt:lpstr>Times New Roman</vt:lpstr>
      <vt:lpstr>Wingdings</vt:lpstr>
      <vt:lpstr>Office Theme</vt:lpstr>
      <vt:lpstr>Elderly physical and physiological changes,  Nutritional requirement, Problems of old age,  Nutrients influencing aging process.</vt:lpstr>
      <vt:lpstr>PowerPoint Presentation</vt:lpstr>
      <vt:lpstr>Gerontology :</vt:lpstr>
      <vt:lpstr>Physical Changes:</vt:lpstr>
      <vt:lpstr>Bones and joints</vt:lpstr>
      <vt:lpstr>PowerPoint Presentation</vt:lpstr>
      <vt:lpstr>Muscles and Body fat</vt:lpstr>
      <vt:lpstr>PowerPoint Presentation</vt:lpstr>
      <vt:lpstr>PowerPoint Presentation</vt:lpstr>
      <vt:lpstr>Eyes:</vt:lpstr>
      <vt:lpstr>PowerPoint Presentation</vt:lpstr>
      <vt:lpstr>PowerPoint Presentation</vt:lpstr>
      <vt:lpstr>Ears:</vt:lpstr>
      <vt:lpstr>Mouth and Nose</vt:lpstr>
      <vt:lpstr>Skin:</vt:lpstr>
      <vt:lpstr>PowerPoint Presentation</vt:lpstr>
      <vt:lpstr>Brain and Nervous system:</vt:lpstr>
      <vt:lpstr>PowerPoint Presentation</vt:lpstr>
      <vt:lpstr>Heart and blood vessels:</vt:lpstr>
      <vt:lpstr>PowerPoint Presentation</vt:lpstr>
      <vt:lpstr>Respiration changes</vt:lpstr>
      <vt:lpstr>Reproductive organ changes</vt:lpstr>
      <vt:lpstr>PowerPoint Presentation</vt:lpstr>
      <vt:lpstr>Immune system :</vt:lpstr>
      <vt:lpstr>Psychological changes of 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Nutritional Requirements of old age:</vt:lpstr>
      <vt:lpstr>Energy :</vt:lpstr>
      <vt:lpstr>Energy requirement of Indian men (&gt; 60 years)</vt:lpstr>
      <vt:lpstr>Energy requirement of Indian women (&gt; 60 years)</vt:lpstr>
      <vt:lpstr>Carbohydrates:</vt:lpstr>
      <vt:lpstr>Protein :</vt:lpstr>
      <vt:lpstr>Fats:</vt:lpstr>
      <vt:lpstr>Water :</vt:lpstr>
      <vt:lpstr>Nutrients help in elderly their function and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in old age: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Elderly physical and physiological changes,  Nutritional requirement, Problems of old age,  Nutrients influencing aging process.</dc:title>
  <dc:creator>Dr.Adel</dc:creator>
  <cp:lastModifiedBy>Dr.Adel</cp:lastModifiedBy>
  <cp:revision>3</cp:revision>
  <dcterms:created xsi:type="dcterms:W3CDTF">2020-05-12T22:44:03Z</dcterms:created>
  <dcterms:modified xsi:type="dcterms:W3CDTF">2020-05-13T19:36:42Z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2020-05-12T00:00:00Z</vt:filetime>
  </property>
</Properties>
</file>