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30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4" d="100"/>
          <a:sy n="44" d="100"/>
        </p:scale>
        <p:origin x="-6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6C60009F-23CB-494D-991E-8C4E2DA14AC5}" type="datetimeFigureOut">
              <a:rPr lang="ar-IQ" smtClean="0"/>
              <a:pPr/>
              <a:t>18/01/1439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76F4ECE-40BA-4809-850A-B140384A1636}"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C60009F-23CB-494D-991E-8C4E2DA14AC5}" type="datetimeFigureOut">
              <a:rPr lang="ar-IQ" smtClean="0"/>
              <a:pPr/>
              <a:t>18/01/1439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76F4ECE-40BA-4809-850A-B140384A1636}"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C60009F-23CB-494D-991E-8C4E2DA14AC5}" type="datetimeFigureOut">
              <a:rPr lang="ar-IQ" smtClean="0"/>
              <a:pPr/>
              <a:t>18/01/1439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76F4ECE-40BA-4809-850A-B140384A1636}"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C60009F-23CB-494D-991E-8C4E2DA14AC5}" type="datetimeFigureOut">
              <a:rPr lang="ar-IQ" smtClean="0"/>
              <a:pPr/>
              <a:t>18/01/1439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76F4ECE-40BA-4809-850A-B140384A1636}"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C60009F-23CB-494D-991E-8C4E2DA14AC5}" type="datetimeFigureOut">
              <a:rPr lang="ar-IQ" smtClean="0"/>
              <a:pPr/>
              <a:t>18/01/1439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76F4ECE-40BA-4809-850A-B140384A1636}"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6C60009F-23CB-494D-991E-8C4E2DA14AC5}" type="datetimeFigureOut">
              <a:rPr lang="ar-IQ" smtClean="0"/>
              <a:pPr/>
              <a:t>18/01/1439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76F4ECE-40BA-4809-850A-B140384A1636}"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6C60009F-23CB-494D-991E-8C4E2DA14AC5}" type="datetimeFigureOut">
              <a:rPr lang="ar-IQ" smtClean="0"/>
              <a:pPr/>
              <a:t>18/01/1439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C76F4ECE-40BA-4809-850A-B140384A1636}"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6C60009F-23CB-494D-991E-8C4E2DA14AC5}" type="datetimeFigureOut">
              <a:rPr lang="ar-IQ" smtClean="0"/>
              <a:pPr/>
              <a:t>18/01/1439</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C76F4ECE-40BA-4809-850A-B140384A1636}"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C60009F-23CB-494D-991E-8C4E2DA14AC5}" type="datetimeFigureOut">
              <a:rPr lang="ar-IQ" smtClean="0"/>
              <a:pPr/>
              <a:t>18/01/1439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C76F4ECE-40BA-4809-850A-B140384A1636}"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C60009F-23CB-494D-991E-8C4E2DA14AC5}" type="datetimeFigureOut">
              <a:rPr lang="ar-IQ" smtClean="0"/>
              <a:pPr/>
              <a:t>18/01/1439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76F4ECE-40BA-4809-850A-B140384A1636}"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C60009F-23CB-494D-991E-8C4E2DA14AC5}" type="datetimeFigureOut">
              <a:rPr lang="ar-IQ" smtClean="0"/>
              <a:pPr/>
              <a:t>18/01/1439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76F4ECE-40BA-4809-850A-B140384A1636}"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C60009F-23CB-494D-991E-8C4E2DA14AC5}" type="datetimeFigureOut">
              <a:rPr lang="ar-IQ" smtClean="0"/>
              <a:pPr/>
              <a:t>18/01/1439</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76F4ECE-40BA-4809-850A-B140384A1636}"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howmed.net/contents/biochemistry/enzymes/" TargetMode="External"/><Relationship Id="rId2" Type="http://schemas.openxmlformats.org/officeDocument/2006/relationships/hyperlink" Target="http://howmed.net/contents/biochemistry/lipid-chemistry/" TargetMode="External"/><Relationship Id="rId1" Type="http://schemas.openxmlformats.org/officeDocument/2006/relationships/slideLayout" Target="../slideLayouts/slideLayout2.xml"/><Relationship Id="rId4" Type="http://schemas.openxmlformats.org/officeDocument/2006/relationships/hyperlink" Target="http://howmed.net/pharmacology/dru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howmed.net/pharmacology/absorption-of-drugs/" TargetMode="External"/><Relationship Id="rId2" Type="http://schemas.openxmlformats.org/officeDocument/2006/relationships/hyperlink" Target="http://howmed.net/pharmacology/drug/" TargetMode="External"/><Relationship Id="rId1" Type="http://schemas.openxmlformats.org/officeDocument/2006/relationships/slideLayout" Target="../slideLayouts/slideLayout3.xml"/><Relationship Id="rId4" Type="http://schemas.openxmlformats.org/officeDocument/2006/relationships/hyperlink" Target="http://howmed.net/pharmacology/dosage-form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howmed.net/pharmacology/drug/" TargetMode="External"/><Relationship Id="rId2" Type="http://schemas.openxmlformats.org/officeDocument/2006/relationships/hyperlink" Target="http://howmed.net/pharmacology/routes-drug-administration/" TargetMode="External"/><Relationship Id="rId1" Type="http://schemas.openxmlformats.org/officeDocument/2006/relationships/slideLayout" Target="../slideLayouts/slideLayout6.xml"/><Relationship Id="rId6" Type="http://schemas.openxmlformats.org/officeDocument/2006/relationships/hyperlink" Target="http://howmed.net/pharmacology/bioavailability-of-drugs/" TargetMode="External"/><Relationship Id="rId5" Type="http://schemas.openxmlformats.org/officeDocument/2006/relationships/hyperlink" Target="http://howmed.net/pharmacology/dosage-forms/" TargetMode="External"/><Relationship Id="rId4" Type="http://schemas.openxmlformats.org/officeDocument/2006/relationships/hyperlink" Target="http://howmed.net/pharmacology/absorption-of-drug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howmed.net/pharmacology/absorption-of-drugs/" TargetMode="External"/><Relationship Id="rId2" Type="http://schemas.openxmlformats.org/officeDocument/2006/relationships/hyperlink" Target="http://howmed.net/pharmacology/drug/" TargetMode="External"/><Relationship Id="rId1" Type="http://schemas.openxmlformats.org/officeDocument/2006/relationships/slideLayout" Target="../slideLayouts/slideLayout3.xml"/><Relationship Id="rId4" Type="http://schemas.openxmlformats.org/officeDocument/2006/relationships/hyperlink" Target="http://howmed.net/pharmacology/routes-drug-administr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howmed.net/pharmacology/drug/" TargetMode="External"/><Relationship Id="rId2" Type="http://schemas.openxmlformats.org/officeDocument/2006/relationships/hyperlink" Target="http://howmed.net/pharmacology/absorption-of-drugs/"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howmed.net/pharmacology/routes-drug-administration" TargetMode="External"/><Relationship Id="rId2" Type="http://schemas.openxmlformats.org/officeDocument/2006/relationships/hyperlink" Target="http://howmed.net/pharmacology/drug/" TargetMode="External"/><Relationship Id="rId1" Type="http://schemas.openxmlformats.org/officeDocument/2006/relationships/slideLayout" Target="../slideLayouts/slideLayout6.xml"/><Relationship Id="rId5" Type="http://schemas.openxmlformats.org/officeDocument/2006/relationships/image" Target="../media/image29.emf"/><Relationship Id="rId4" Type="http://schemas.openxmlformats.org/officeDocument/2006/relationships/hyperlink" Target="http://howmed.net/pharmacology/routes-drug-administra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howmed.net/pharmacology/drug/"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howmed.net/pharmacology/drug/"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howmed.net/pharmacology/drug/"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howmed.net/pharmacology/drug/" TargetMode="External"/><Relationship Id="rId2" Type="http://schemas.openxmlformats.org/officeDocument/2006/relationships/hyperlink" Target="http://howmed.net/pharmacology/biotransformation-of-xenobiotics/"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howmed.net/pharmacology/bioavailability-of-drugs/" TargetMode="External"/><Relationship Id="rId2" Type="http://schemas.openxmlformats.org/officeDocument/2006/relationships/hyperlink" Target="http://howmed.net/pharmacology/drug/" TargetMode="External"/><Relationship Id="rId1" Type="http://schemas.openxmlformats.org/officeDocument/2006/relationships/slideLayout" Target="../slideLayouts/slideLayout6.xml"/><Relationship Id="rId4" Type="http://schemas.openxmlformats.org/officeDocument/2006/relationships/hyperlink" Target="http://howmed.net/pharmacology/biotransformation-of-xenobiotic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howmed.net/pharmacology/biotransformation-of-xenobiotics/" TargetMode="External"/><Relationship Id="rId2" Type="http://schemas.openxmlformats.org/officeDocument/2006/relationships/hyperlink" Target="http://howmed.net/pharmacology/drug/"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howmed.net/pharmacology/drug/" TargetMode="External"/><Relationship Id="rId2" Type="http://schemas.openxmlformats.org/officeDocument/2006/relationships/hyperlink" Target="http://howmed.net/pharmacology/biotransformation-of-xenobiotics/"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howmed.net/pharmacology/elimination-of-drug/" TargetMode="External"/><Relationship Id="rId2" Type="http://schemas.openxmlformats.org/officeDocument/2006/relationships/hyperlink" Target="http://howmed.net/pharmacology/dru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hyperlink" Target="http://howmed.net/pharmacology/absorption-of-drugs/" TargetMode="External"/><Relationship Id="rId2" Type="http://schemas.openxmlformats.org/officeDocument/2006/relationships/hyperlink" Target="http://howmed.net/pharmacology/dru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howmed.net/pharmacology/drug/" TargetMode="External"/><Relationship Id="rId2" Type="http://schemas.openxmlformats.org/officeDocument/2006/relationships/hyperlink" Target="http://howmed.net/pharmacology/absorption-of-drugs/" TargetMode="External"/><Relationship Id="rId1" Type="http://schemas.openxmlformats.org/officeDocument/2006/relationships/slideLayout" Target="../slideLayouts/slideLayout6.xml"/><Relationship Id="rId5" Type="http://schemas.openxmlformats.org/officeDocument/2006/relationships/hyperlink" Target="https://en.wikipedia.org/wiki/Intravenous_injection" TargetMode="External"/><Relationship Id="rId4" Type="http://schemas.openxmlformats.org/officeDocument/2006/relationships/hyperlink" Target="https://en.wikipedia.org/wiki/Peritoneu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214291"/>
            <a:ext cx="7772400" cy="642941"/>
          </a:xfrm>
        </p:spPr>
        <p:txBody>
          <a:bodyPr>
            <a:normAutofit/>
          </a:bodyPr>
          <a:lstStyle/>
          <a:p>
            <a:r>
              <a:rPr lang="en-US" sz="2400" dirty="0" smtClean="0"/>
              <a:t>Definitions</a:t>
            </a:r>
            <a:endParaRPr lang="ar-IQ" sz="2400" dirty="0"/>
          </a:p>
        </p:txBody>
      </p:sp>
      <p:sp>
        <p:nvSpPr>
          <p:cNvPr id="3" name="عنوان فرعي 2"/>
          <p:cNvSpPr>
            <a:spLocks noGrp="1"/>
          </p:cNvSpPr>
          <p:nvPr>
            <p:ph type="subTitle" idx="1"/>
          </p:nvPr>
        </p:nvSpPr>
        <p:spPr>
          <a:xfrm>
            <a:off x="428596" y="1000108"/>
            <a:ext cx="8215370" cy="5643602"/>
          </a:xfrm>
        </p:spPr>
        <p:txBody>
          <a:bodyPr>
            <a:normAutofit fontScale="25000" lnSpcReduction="20000"/>
          </a:bodyPr>
          <a:lstStyle/>
          <a:p>
            <a:pPr algn="l" rtl="0"/>
            <a:r>
              <a:rPr lang="en-US" sz="6400" b="1" dirty="0">
                <a:solidFill>
                  <a:srgbClr val="FF0000"/>
                </a:solidFill>
              </a:rPr>
              <a:t>Pharmacology: </a:t>
            </a:r>
            <a:r>
              <a:rPr lang="en-US" sz="6400" dirty="0">
                <a:solidFill>
                  <a:schemeClr val="tx1"/>
                </a:solidFill>
              </a:rPr>
              <a:t>The word pharmacology is derived from the Greek:  </a:t>
            </a:r>
            <a:r>
              <a:rPr lang="en-US" sz="6400" dirty="0" err="1">
                <a:solidFill>
                  <a:schemeClr val="tx1"/>
                </a:solidFill>
              </a:rPr>
              <a:t>pharmakon</a:t>
            </a:r>
            <a:r>
              <a:rPr lang="en-US" sz="6400" dirty="0">
                <a:solidFill>
                  <a:schemeClr val="tx1"/>
                </a:solidFill>
              </a:rPr>
              <a:t> meaning drug or poison and logos: word or discourse. </a:t>
            </a:r>
            <a:r>
              <a:rPr lang="en-US" sz="6400" b="1" dirty="0">
                <a:solidFill>
                  <a:schemeClr val="tx1"/>
                </a:solidFill>
              </a:rPr>
              <a:t> </a:t>
            </a:r>
            <a:r>
              <a:rPr lang="en-US" sz="6400" dirty="0">
                <a:solidFill>
                  <a:schemeClr val="tx1"/>
                </a:solidFill>
              </a:rPr>
              <a:t>It is the study of interaction of drugs with living organisms. It covers the use of drugs in the prevention (prophylaxis) and treatment of diseases. </a:t>
            </a:r>
          </a:p>
          <a:p>
            <a:pPr algn="l" rtl="0"/>
            <a:r>
              <a:rPr lang="en-US" sz="6400" dirty="0">
                <a:solidFill>
                  <a:schemeClr val="tx1"/>
                </a:solidFill>
              </a:rPr>
              <a:t>It also includes history, source, physicochemical properties, dosage forms, methods of administration, absorption, distribution mechanism of action, biotransformation, excretion, clinical uses and adverse effects of drugs.</a:t>
            </a:r>
          </a:p>
          <a:p>
            <a:pPr algn="l" rtl="0"/>
            <a:r>
              <a:rPr lang="en-US" sz="6400" b="1" dirty="0">
                <a:solidFill>
                  <a:srgbClr val="FF0000"/>
                </a:solidFill>
              </a:rPr>
              <a:t> </a:t>
            </a:r>
            <a:endParaRPr lang="en-US" sz="6400" dirty="0">
              <a:solidFill>
                <a:srgbClr val="FF0000"/>
              </a:solidFill>
            </a:endParaRPr>
          </a:p>
          <a:p>
            <a:pPr algn="l" rtl="0"/>
            <a:r>
              <a:rPr lang="en-US" sz="6400" b="1" dirty="0">
                <a:solidFill>
                  <a:srgbClr val="FF0000"/>
                </a:solidFill>
              </a:rPr>
              <a:t>Clinical Pharmacology</a:t>
            </a:r>
            <a:r>
              <a:rPr lang="en-US" sz="6400" b="1" dirty="0">
                <a:solidFill>
                  <a:schemeClr val="tx1"/>
                </a:solidFill>
              </a:rPr>
              <a:t>: </a:t>
            </a:r>
            <a:r>
              <a:rPr lang="en-US" sz="6400" dirty="0">
                <a:solidFill>
                  <a:schemeClr val="tx1"/>
                </a:solidFill>
              </a:rPr>
              <a:t>It evaluate the pharmacological action of drug preferred route of administration and safe dosage range in human by clinical trails.</a:t>
            </a:r>
          </a:p>
          <a:p>
            <a:pPr algn="l" rtl="0"/>
            <a:r>
              <a:rPr lang="en-US" sz="6400" b="1" dirty="0">
                <a:solidFill>
                  <a:srgbClr val="FF0000"/>
                </a:solidFill>
              </a:rPr>
              <a:t> </a:t>
            </a:r>
            <a:endParaRPr lang="en-US" sz="6400" dirty="0">
              <a:solidFill>
                <a:srgbClr val="FF0000"/>
              </a:solidFill>
            </a:endParaRPr>
          </a:p>
          <a:p>
            <a:pPr algn="l" rtl="0"/>
            <a:r>
              <a:rPr lang="en-US" sz="6400" b="1" dirty="0" err="1">
                <a:solidFill>
                  <a:srgbClr val="FF0000"/>
                </a:solidFill>
              </a:rPr>
              <a:t>Pharmacotherapeutics</a:t>
            </a:r>
            <a:r>
              <a:rPr lang="en-US" sz="6400" b="1" dirty="0">
                <a:solidFill>
                  <a:schemeClr val="tx1"/>
                </a:solidFill>
              </a:rPr>
              <a:t>: </a:t>
            </a:r>
            <a:r>
              <a:rPr lang="en-US" sz="6400" dirty="0">
                <a:solidFill>
                  <a:schemeClr val="tx1"/>
                </a:solidFill>
              </a:rPr>
              <a:t>It deals with the proper selection and use of drugs for </a:t>
            </a:r>
            <a:r>
              <a:rPr lang="en-US" sz="6400" dirty="0" smtClean="0">
                <a:solidFill>
                  <a:schemeClr val="tx1"/>
                </a:solidFill>
              </a:rPr>
              <a:t>the prevention </a:t>
            </a:r>
            <a:r>
              <a:rPr lang="en-US" sz="6400" dirty="0">
                <a:solidFill>
                  <a:schemeClr val="tx1"/>
                </a:solidFill>
              </a:rPr>
              <a:t>and treatment of disease.</a:t>
            </a:r>
          </a:p>
          <a:p>
            <a:pPr algn="l" rtl="0"/>
            <a:r>
              <a:rPr lang="en-US" sz="6400" dirty="0">
                <a:solidFill>
                  <a:srgbClr val="FF0000"/>
                </a:solidFill>
              </a:rPr>
              <a:t> </a:t>
            </a:r>
          </a:p>
          <a:p>
            <a:pPr algn="l" rtl="0"/>
            <a:r>
              <a:rPr lang="en-US" sz="6400" b="1" dirty="0">
                <a:solidFill>
                  <a:srgbClr val="FF0000"/>
                </a:solidFill>
              </a:rPr>
              <a:t>Drugs</a:t>
            </a:r>
            <a:r>
              <a:rPr lang="en-US" sz="6400" dirty="0">
                <a:solidFill>
                  <a:srgbClr val="FF0000"/>
                </a:solidFill>
              </a:rPr>
              <a:t>: </a:t>
            </a:r>
            <a:r>
              <a:rPr lang="en-US" sz="6400" dirty="0">
                <a:solidFill>
                  <a:schemeClr val="tx1"/>
                </a:solidFill>
              </a:rPr>
              <a:t>Drugs are chemicals that alter functions of living organisms. Drugs are generally given for the diagnosis, prevention, control or cure of disease.</a:t>
            </a:r>
          </a:p>
          <a:p>
            <a:pPr algn="l" rtl="0"/>
            <a:r>
              <a:rPr lang="en-US" sz="6400" b="1" dirty="0">
                <a:solidFill>
                  <a:schemeClr val="tx1"/>
                </a:solidFill>
              </a:rPr>
              <a:t> </a:t>
            </a:r>
            <a:endParaRPr lang="en-US" sz="6400" dirty="0">
              <a:solidFill>
                <a:schemeClr val="tx1"/>
              </a:solidFill>
            </a:endParaRPr>
          </a:p>
          <a:p>
            <a:pPr algn="l" rtl="0"/>
            <a:r>
              <a:rPr lang="en-US" sz="6400" b="1" dirty="0">
                <a:solidFill>
                  <a:srgbClr val="FF0000"/>
                </a:solidFill>
              </a:rPr>
              <a:t>Pharmacy</a:t>
            </a:r>
            <a:r>
              <a:rPr lang="en-US" sz="6400" dirty="0">
                <a:solidFill>
                  <a:srgbClr val="FF0000"/>
                </a:solidFill>
              </a:rPr>
              <a:t>: </a:t>
            </a:r>
            <a:r>
              <a:rPr lang="en-US" sz="6400" dirty="0">
                <a:solidFill>
                  <a:schemeClr val="tx1"/>
                </a:solidFill>
              </a:rPr>
              <a:t>It is the science of identification, selection, preservation, </a:t>
            </a:r>
            <a:r>
              <a:rPr lang="en-US" sz="6400" dirty="0" err="1">
                <a:solidFill>
                  <a:schemeClr val="tx1"/>
                </a:solidFill>
              </a:rPr>
              <a:t>standardisation</a:t>
            </a:r>
            <a:r>
              <a:rPr lang="en-US" sz="6400" dirty="0">
                <a:solidFill>
                  <a:schemeClr val="tx1"/>
                </a:solidFill>
              </a:rPr>
              <a:t>,</a:t>
            </a:r>
          </a:p>
          <a:p>
            <a:pPr algn="l" rtl="0"/>
            <a:r>
              <a:rPr lang="en-US" sz="6400" dirty="0">
                <a:solidFill>
                  <a:schemeClr val="tx1"/>
                </a:solidFill>
              </a:rPr>
              <a:t>compounding and dispensing of medical substances.</a:t>
            </a:r>
          </a:p>
          <a:p>
            <a:pPr algn="l" rtl="0"/>
            <a:r>
              <a:rPr lang="en-US" sz="6400" b="1" dirty="0">
                <a:solidFill>
                  <a:srgbClr val="FF0000"/>
                </a:solidFill>
              </a:rPr>
              <a:t> </a:t>
            </a:r>
            <a:endParaRPr lang="en-US" sz="6400" dirty="0">
              <a:solidFill>
                <a:srgbClr val="FF0000"/>
              </a:solidFill>
            </a:endParaRPr>
          </a:p>
          <a:p>
            <a:pPr algn="l" rtl="0"/>
            <a:r>
              <a:rPr lang="en-US" sz="6400" b="1" dirty="0">
                <a:solidFill>
                  <a:srgbClr val="FF0000"/>
                </a:solidFill>
              </a:rPr>
              <a:t>Toxicology</a:t>
            </a:r>
            <a:r>
              <a:rPr lang="en-US" sz="6400" dirty="0">
                <a:solidFill>
                  <a:srgbClr val="FF0000"/>
                </a:solidFill>
              </a:rPr>
              <a:t>: </a:t>
            </a:r>
            <a:r>
              <a:rPr lang="en-US" sz="6400" dirty="0" smtClean="0">
                <a:solidFill>
                  <a:schemeClr val="tx1"/>
                </a:solidFill>
              </a:rPr>
              <a:t>It is </a:t>
            </a:r>
            <a:r>
              <a:rPr lang="en-US" sz="6400" dirty="0">
                <a:solidFill>
                  <a:schemeClr val="tx1"/>
                </a:solidFill>
              </a:rPr>
              <a:t>the science of poisons. It is the area of pharmacology concerned with the undesirable effects of chemicals and </a:t>
            </a:r>
            <a:r>
              <a:rPr lang="en-US" sz="6400" dirty="0" err="1">
                <a:solidFill>
                  <a:schemeClr val="tx1"/>
                </a:solidFill>
              </a:rPr>
              <a:t>biologicals</a:t>
            </a:r>
            <a:r>
              <a:rPr lang="en-US" sz="6400" dirty="0">
                <a:solidFill>
                  <a:schemeClr val="tx1"/>
                </a:solidFill>
              </a:rPr>
              <a:t> on cellular functions.</a:t>
            </a:r>
          </a:p>
          <a:p>
            <a:pPr algn="l" rtl="0"/>
            <a:r>
              <a:rPr lang="en-US" sz="6400" b="1" dirty="0">
                <a:solidFill>
                  <a:srgbClr val="FF0000"/>
                </a:solidFill>
              </a:rPr>
              <a:t> </a:t>
            </a:r>
            <a:endParaRPr lang="en-US" sz="6400" dirty="0">
              <a:solidFill>
                <a:srgbClr val="FF0000"/>
              </a:solidFill>
            </a:endParaRPr>
          </a:p>
          <a:p>
            <a:pPr algn="l" rtl="0"/>
            <a:r>
              <a:rPr lang="en-US" sz="6400" b="1" dirty="0">
                <a:solidFill>
                  <a:srgbClr val="FF0000"/>
                </a:solidFill>
              </a:rPr>
              <a:t>Poisons</a:t>
            </a:r>
            <a:r>
              <a:rPr lang="en-US" sz="6400" dirty="0">
                <a:solidFill>
                  <a:srgbClr val="FF0000"/>
                </a:solidFill>
              </a:rPr>
              <a:t> </a:t>
            </a:r>
            <a:r>
              <a:rPr lang="en-US" sz="6400" dirty="0">
                <a:solidFill>
                  <a:schemeClr val="tx1"/>
                </a:solidFill>
              </a:rPr>
              <a:t>are substances that cause harmful, dangerous or fatal symptoms in </a:t>
            </a:r>
            <a:r>
              <a:rPr lang="en-US" sz="6400" dirty="0" smtClean="0">
                <a:solidFill>
                  <a:schemeClr val="tx1"/>
                </a:solidFill>
              </a:rPr>
              <a:t>living </a:t>
            </a:r>
            <a:r>
              <a:rPr lang="en-US" sz="6400" i="1" dirty="0" smtClean="0">
                <a:solidFill>
                  <a:schemeClr val="tx1"/>
                </a:solidFill>
              </a:rPr>
              <a:t>substances</a:t>
            </a:r>
            <a:r>
              <a:rPr lang="en-US" sz="6400" i="1" dirty="0">
                <a:solidFill>
                  <a:schemeClr val="tx1"/>
                </a:solidFill>
              </a:rPr>
              <a:t>. </a:t>
            </a:r>
            <a:r>
              <a:rPr lang="en-US" sz="6400" dirty="0">
                <a:solidFill>
                  <a:schemeClr val="tx1"/>
                </a:solidFill>
              </a:rPr>
              <a:t>Many drugs in larger doses may act as poisons. </a:t>
            </a:r>
          </a:p>
          <a:p>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69072"/>
          </a:xfrm>
        </p:spPr>
        <p:txBody>
          <a:bodyPr>
            <a:normAutofit/>
          </a:bodyPr>
          <a:lstStyle/>
          <a:p>
            <a:pPr algn="l" rtl="0"/>
            <a:r>
              <a:rPr lang="en-US" sz="2400" b="1" dirty="0" smtClean="0"/>
              <a:t>D- Administration of drugs by special routes:</a:t>
            </a:r>
            <a:r>
              <a:rPr lang="en-US" sz="2400" dirty="0" smtClean="0"/>
              <a:t/>
            </a:r>
            <a:br>
              <a:rPr lang="en-US" sz="2400" dirty="0" smtClean="0"/>
            </a:br>
            <a:r>
              <a:rPr lang="en-US" sz="2400" dirty="0" smtClean="0"/>
              <a:t> </a:t>
            </a:r>
            <a:br>
              <a:rPr lang="en-US" sz="2400" dirty="0" smtClean="0"/>
            </a:br>
            <a:r>
              <a:rPr lang="en-US" sz="2400" dirty="0" smtClean="0"/>
              <a:t>-</a:t>
            </a:r>
            <a:r>
              <a:rPr lang="en-US" sz="2400" b="1" dirty="0" err="1" smtClean="0"/>
              <a:t>Intrathecal</a:t>
            </a:r>
            <a:r>
              <a:rPr lang="en-US" sz="2400" b="1" dirty="0" smtClean="0"/>
              <a:t> and epidural injection</a:t>
            </a:r>
            <a:r>
              <a:rPr lang="en-US" sz="2400" dirty="0" smtClean="0"/>
              <a:t>: drugs are given via lumbar puncture and injection into the subarachnoid space such as using life-threatening, antibiotics, </a:t>
            </a:r>
            <a:r>
              <a:rPr lang="en-US" sz="2400" dirty="0" err="1" smtClean="0"/>
              <a:t>antifungals</a:t>
            </a:r>
            <a:r>
              <a:rPr lang="en-US" sz="2400" dirty="0" smtClean="0"/>
              <a:t> and anticancer and also in spinal anesthesia to by bass blood-brain barrier </a:t>
            </a:r>
            <a:br>
              <a:rPr lang="en-US" sz="2400" dirty="0" smtClean="0"/>
            </a:br>
            <a:r>
              <a:rPr lang="en-US" sz="2400" dirty="0" smtClean="0"/>
              <a:t>-</a:t>
            </a:r>
            <a:r>
              <a:rPr lang="en-US" sz="2400" b="1" dirty="0" smtClean="0"/>
              <a:t>Intra-arterial injection</a:t>
            </a:r>
            <a:r>
              <a:rPr lang="en-US" sz="2400" dirty="0" smtClean="0"/>
              <a:t>: Used in certain special situations, notably with anticancer drugs, in an effort to deliver a high concentration of drug to a particular tissue. Typically, the injected artery leads directly to the target organ.</a:t>
            </a:r>
            <a:br>
              <a:rPr lang="en-US" sz="2400" dirty="0" smtClean="0"/>
            </a:br>
            <a:r>
              <a:rPr lang="en-US" sz="2400" dirty="0" smtClean="0"/>
              <a:t>-</a:t>
            </a:r>
            <a:r>
              <a:rPr lang="en-US" sz="2400" b="1" dirty="0" smtClean="0"/>
              <a:t>Intra-</a:t>
            </a:r>
            <a:r>
              <a:rPr lang="en-US" sz="2400" b="1" dirty="0" err="1" smtClean="0"/>
              <a:t>articular</a:t>
            </a:r>
            <a:r>
              <a:rPr lang="en-US" sz="2400" dirty="0" smtClean="0"/>
              <a:t>: Injected directly into a joint e.g. hydrocortisone </a:t>
            </a:r>
            <a:br>
              <a:rPr lang="en-US" sz="2400" dirty="0" smtClean="0"/>
            </a:br>
            <a:endParaRPr lang="ar-IQ"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357166"/>
            <a:ext cx="7772400" cy="2071702"/>
          </a:xfrm>
        </p:spPr>
        <p:txBody>
          <a:bodyPr>
            <a:normAutofit/>
          </a:bodyPr>
          <a:lstStyle/>
          <a:p>
            <a:pPr algn="l" rtl="0"/>
            <a:r>
              <a:rPr lang="en-US" sz="1800" b="1" dirty="0" err="1" smtClean="0"/>
              <a:t>Pharmacodynamics</a:t>
            </a:r>
            <a:r>
              <a:rPr lang="en-US" sz="1800" b="1" dirty="0" smtClean="0"/>
              <a:t>: </a:t>
            </a:r>
            <a:r>
              <a:rPr lang="en-US" sz="1800" dirty="0" smtClean="0"/>
              <a:t>what the drug does to the body : The study of the biological and therapeutic effects of drugs.</a:t>
            </a:r>
            <a:br>
              <a:rPr lang="en-US" sz="1800" dirty="0" smtClean="0"/>
            </a:br>
            <a:r>
              <a:rPr lang="en-US" sz="1800" b="1" dirty="0" smtClean="0"/>
              <a:t> </a:t>
            </a:r>
            <a:r>
              <a:rPr lang="en-US" sz="1800" dirty="0" smtClean="0"/>
              <a:t/>
            </a:r>
            <a:br>
              <a:rPr lang="en-US" sz="1800" dirty="0" smtClean="0"/>
            </a:br>
            <a:r>
              <a:rPr lang="en-US" sz="1800" b="1" dirty="0" smtClean="0"/>
              <a:t>Pharmacokinetics: </a:t>
            </a:r>
            <a:r>
              <a:rPr lang="en-US" sz="1800" dirty="0" smtClean="0"/>
              <a:t>what the body does to the drug: Study of the </a:t>
            </a:r>
            <a:r>
              <a:rPr lang="en-US" sz="1800" b="1" dirty="0" smtClean="0"/>
              <a:t>absorption, distribution metabolism and excretion</a:t>
            </a:r>
            <a:r>
              <a:rPr lang="en-US" sz="1800" dirty="0" smtClean="0"/>
              <a:t/>
            </a:r>
            <a:br>
              <a:rPr lang="en-US" sz="1800" dirty="0" smtClean="0"/>
            </a:br>
            <a:endParaRPr lang="ar-IQ" sz="1800" dirty="0"/>
          </a:p>
        </p:txBody>
      </p:sp>
      <p:sp>
        <p:nvSpPr>
          <p:cNvPr id="3" name="عنوان فرعي 2"/>
          <p:cNvSpPr>
            <a:spLocks noGrp="1"/>
          </p:cNvSpPr>
          <p:nvPr>
            <p:ph type="subTitle" idx="1"/>
          </p:nvPr>
        </p:nvSpPr>
        <p:spPr>
          <a:xfrm>
            <a:off x="571472" y="2214554"/>
            <a:ext cx="7786742" cy="4429156"/>
          </a:xfrm>
        </p:spPr>
        <p:txBody>
          <a:bodyPr/>
          <a:lstStyle/>
          <a:p>
            <a:endParaRPr lang="ar-IQ" dirty="0"/>
          </a:p>
        </p:txBody>
      </p:sp>
      <p:pic>
        <p:nvPicPr>
          <p:cNvPr id="4" name="Picture 0" descr="2323.jpg"/>
          <p:cNvPicPr/>
          <p:nvPr/>
        </p:nvPicPr>
        <p:blipFill>
          <a:blip r:embed="rId2" cstate="print"/>
          <a:stretch>
            <a:fillRect/>
          </a:stretch>
        </p:blipFill>
        <p:spPr>
          <a:xfrm>
            <a:off x="642910" y="2214554"/>
            <a:ext cx="7643866" cy="4429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sz="2800" b="1" dirty="0" smtClean="0"/>
              <a:t>Pharmacokinetics</a:t>
            </a:r>
            <a:r>
              <a:rPr lang="en-US" sz="2800" b="1" smtClean="0"/>
              <a:t>: </a:t>
            </a:r>
            <a:br>
              <a:rPr lang="en-US" sz="2800" b="1" smtClean="0"/>
            </a:br>
            <a:r>
              <a:rPr lang="en-US" b="1" smtClean="0">
                <a:solidFill>
                  <a:srgbClr val="FF0000"/>
                </a:solidFill>
              </a:rPr>
              <a:t>Absorption </a:t>
            </a:r>
            <a:endParaRPr lang="en-US" dirty="0">
              <a:solidFill>
                <a:srgbClr val="FF0000"/>
              </a:solidFill>
            </a:endParaRPr>
          </a:p>
        </p:txBody>
      </p:sp>
      <p:sp>
        <p:nvSpPr>
          <p:cNvPr id="3" name="عنصر نائب للمحتوى 2"/>
          <p:cNvSpPr>
            <a:spLocks noGrp="1"/>
          </p:cNvSpPr>
          <p:nvPr>
            <p:ph idx="1"/>
          </p:nvPr>
        </p:nvSpPr>
        <p:spPr/>
        <p:txBody>
          <a:bodyPr>
            <a:normAutofit fontScale="70000" lnSpcReduction="20000"/>
          </a:bodyPr>
          <a:lstStyle/>
          <a:p>
            <a:pPr algn="l" rtl="0">
              <a:buNone/>
            </a:pPr>
            <a:r>
              <a:rPr lang="en-US" b="1" dirty="0" smtClean="0"/>
              <a:t>Absorption</a:t>
            </a:r>
            <a:r>
              <a:rPr lang="en-US" dirty="0" smtClean="0"/>
              <a:t> is movement of the drug from its site of administration into the circulation. Not only the fraction of the administered dose that gets absorbed, but also the rate of absorption is important. Except when given </a:t>
            </a:r>
            <a:r>
              <a:rPr lang="en-US" dirty="0" err="1" smtClean="0"/>
              <a:t>i.v</a:t>
            </a:r>
            <a:r>
              <a:rPr lang="en-US" dirty="0" smtClean="0"/>
              <a:t>., the drug has to cross biological membranes; absorption is governed by the above described principles. Other factors affecting absorption are:</a:t>
            </a:r>
          </a:p>
          <a:p>
            <a:pPr algn="l" rtl="0">
              <a:buNone/>
            </a:pPr>
            <a:r>
              <a:rPr lang="en-US" b="1" dirty="0" smtClean="0"/>
              <a:t> </a:t>
            </a:r>
            <a:endParaRPr lang="en-US" dirty="0" smtClean="0"/>
          </a:p>
          <a:p>
            <a:pPr algn="l" rtl="0">
              <a:buNone/>
            </a:pPr>
            <a:r>
              <a:rPr lang="en-US" b="1" dirty="0" smtClean="0"/>
              <a:t>Biological Membrane:</a:t>
            </a:r>
            <a:endParaRPr lang="en-US" dirty="0" smtClean="0"/>
          </a:p>
          <a:p>
            <a:pPr algn="l" rtl="0">
              <a:buNone/>
            </a:pPr>
            <a:r>
              <a:rPr lang="en-US" dirty="0" smtClean="0"/>
              <a:t>Biological membranes consist of a </a:t>
            </a:r>
            <a:r>
              <a:rPr lang="en-US" dirty="0" smtClean="0">
                <a:hlinkClick r:id="rId2"/>
              </a:rPr>
              <a:t>lipid</a:t>
            </a:r>
            <a:r>
              <a:rPr lang="en-US" dirty="0" smtClean="0"/>
              <a:t> </a:t>
            </a:r>
            <a:r>
              <a:rPr lang="en-US" dirty="0" err="1" smtClean="0"/>
              <a:t>bilayer</a:t>
            </a:r>
            <a:r>
              <a:rPr lang="en-US" dirty="0" smtClean="0"/>
              <a:t> separating different compartments, with protein molecules acting as </a:t>
            </a:r>
            <a:r>
              <a:rPr lang="en-US" dirty="0" smtClean="0">
                <a:hlinkClick r:id="rId3"/>
              </a:rPr>
              <a:t>enzymes</a:t>
            </a:r>
            <a:r>
              <a:rPr lang="en-US" dirty="0" smtClean="0"/>
              <a:t>, channels or carrier proteins.</a:t>
            </a:r>
          </a:p>
          <a:p>
            <a:pPr algn="l" rtl="0">
              <a:buNone/>
            </a:pPr>
            <a:r>
              <a:rPr lang="en-US" dirty="0" smtClean="0">
                <a:hlinkClick r:id="rId4"/>
              </a:rPr>
              <a:t>Drugs</a:t>
            </a:r>
            <a:r>
              <a:rPr lang="en-US" dirty="0" smtClean="0"/>
              <a:t> have to cross the biological membranes to get absorbed.</a:t>
            </a:r>
          </a:p>
          <a:p>
            <a:pPr algn="l">
              <a:buNone/>
            </a:pPr>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100" b="1" dirty="0" smtClean="0"/>
              <a:t>Drugs are transported across the membranes by:</a:t>
            </a:r>
            <a:r>
              <a:rPr lang="en-US" sz="3100" dirty="0" smtClean="0"/>
              <a:t/>
            </a:r>
            <a:br>
              <a:rPr lang="en-US" sz="3100" dirty="0" smtClean="0"/>
            </a:br>
            <a:endParaRPr lang="ar-IQ" sz="3100" dirty="0"/>
          </a:p>
        </p:txBody>
      </p:sp>
      <p:sp>
        <p:nvSpPr>
          <p:cNvPr id="3" name="عنصر نائب للمحتوى 2"/>
          <p:cNvSpPr>
            <a:spLocks noGrp="1"/>
          </p:cNvSpPr>
          <p:nvPr>
            <p:ph idx="1"/>
          </p:nvPr>
        </p:nvSpPr>
        <p:spPr/>
        <p:txBody>
          <a:bodyPr>
            <a:normAutofit fontScale="77500" lnSpcReduction="20000"/>
          </a:bodyPr>
          <a:lstStyle/>
          <a:p>
            <a:pPr algn="l" rtl="0">
              <a:buNone/>
            </a:pPr>
            <a:r>
              <a:rPr lang="en-US" b="1" dirty="0" smtClean="0"/>
              <a:t>(a) Passive:  Simple diffusion and filtration:</a:t>
            </a:r>
            <a:endParaRPr lang="en-US" dirty="0" smtClean="0"/>
          </a:p>
          <a:p>
            <a:pPr algn="l" rtl="0">
              <a:buNone/>
            </a:pPr>
            <a:r>
              <a:rPr lang="en-US" b="1" dirty="0" smtClean="0"/>
              <a:t>(b) Specialized transport ( carrier transport):</a:t>
            </a:r>
            <a:endParaRPr lang="en-US" dirty="0" smtClean="0"/>
          </a:p>
          <a:p>
            <a:pPr algn="l" rtl="0">
              <a:buNone/>
            </a:pPr>
            <a:r>
              <a:rPr lang="en-US" b="1" dirty="0" smtClean="0"/>
              <a:t>(c) </a:t>
            </a:r>
            <a:r>
              <a:rPr lang="en-US" b="1" dirty="0" err="1" smtClean="0"/>
              <a:t>Pinocytosis</a:t>
            </a:r>
            <a:r>
              <a:rPr lang="en-US" b="1" dirty="0" smtClean="0"/>
              <a:t>:</a:t>
            </a:r>
            <a:endParaRPr lang="en-US" dirty="0" smtClean="0"/>
          </a:p>
          <a:p>
            <a:pPr algn="l" rtl="0">
              <a:buNone/>
            </a:pPr>
            <a:endParaRPr lang="en-US" b="1" dirty="0" smtClean="0"/>
          </a:p>
          <a:p>
            <a:pPr algn="l" rtl="0">
              <a:buNone/>
            </a:pPr>
            <a:r>
              <a:rPr lang="en-US" b="1" dirty="0" smtClean="0">
                <a:solidFill>
                  <a:srgbClr val="FF0000"/>
                </a:solidFill>
              </a:rPr>
              <a:t>(a) Passive:  Simple diffusion and filtration</a:t>
            </a:r>
            <a:r>
              <a:rPr lang="en-US" b="1" dirty="0" smtClean="0"/>
              <a:t>:</a:t>
            </a:r>
            <a:endParaRPr lang="en-US" dirty="0" smtClean="0"/>
          </a:p>
          <a:p>
            <a:pPr algn="l" rtl="0">
              <a:buNone/>
            </a:pPr>
            <a:r>
              <a:rPr lang="en-US" b="1" dirty="0" smtClean="0">
                <a:solidFill>
                  <a:srgbClr val="00B050"/>
                </a:solidFill>
              </a:rPr>
              <a:t>1-Simple diffusion </a:t>
            </a:r>
          </a:p>
          <a:p>
            <a:pPr algn="l" rtl="0">
              <a:buNone/>
            </a:pPr>
            <a:r>
              <a:rPr lang="en-US" dirty="0" smtClean="0"/>
              <a:t>The drug diffuses across the membrane in the direction of its concentration gradient, the membrane playing no active role in the process. This is the most important mechanism for majority of drugs. Depend on: concentration gradient, lipid solubility and molecular weight. </a:t>
            </a:r>
          </a:p>
          <a:p>
            <a:pPr algn="l" rtl="0">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0"/>
            <a:ext cx="8715436" cy="6858000"/>
          </a:xfrm>
        </p:spPr>
        <p:txBody>
          <a:bodyPr>
            <a:noAutofit/>
          </a:bodyPr>
          <a:lstStyle/>
          <a:p>
            <a:pPr algn="l" rtl="0"/>
            <a:r>
              <a:rPr lang="en-US" sz="1800" b="1" dirty="0" smtClean="0"/>
              <a:t>Influence of pH </a:t>
            </a:r>
            <a:r>
              <a:rPr lang="en-US" sz="1800" dirty="0" smtClean="0"/>
              <a:t/>
            </a:r>
            <a:br>
              <a:rPr lang="en-US" sz="1800" dirty="0" smtClean="0"/>
            </a:br>
            <a:r>
              <a:rPr lang="en-US" sz="1800" dirty="0" smtClean="0"/>
              <a:t>Most drugs are weak electrolytes, i.e. their ionization is pH dependent (contrast strong electrolytes that are nearly completely ionized at acidic as well as alkaline pH). The ionization of a weak acid HA is given by the equation:</a:t>
            </a:r>
            <a:br>
              <a:rPr lang="en-US" sz="1800" dirty="0" smtClean="0"/>
            </a:br>
            <a:r>
              <a:rPr lang="en-US" sz="1800" dirty="0" smtClean="0"/>
              <a:t>                            I         </a:t>
            </a:r>
            <a:br>
              <a:rPr lang="en-US" sz="1800" dirty="0" smtClean="0"/>
            </a:br>
            <a:r>
              <a:rPr lang="en-US" sz="1800" dirty="0" smtClean="0"/>
              <a:t>pH= </a:t>
            </a:r>
            <a:r>
              <a:rPr lang="en-US" sz="1800" dirty="0" err="1" smtClean="0"/>
              <a:t>pKa</a:t>
            </a:r>
            <a:r>
              <a:rPr lang="en-US" sz="1800" dirty="0" smtClean="0"/>
              <a:t> + log ------- …………………….. (1)  I </a:t>
            </a:r>
            <a:r>
              <a:rPr lang="en-US" sz="1800" dirty="0" err="1" smtClean="0"/>
              <a:t>isonized</a:t>
            </a:r>
            <a:r>
              <a:rPr lang="en-US" sz="1800" dirty="0" smtClean="0"/>
              <a:t>, UI unionized</a:t>
            </a:r>
            <a:br>
              <a:rPr lang="en-US" sz="1800" dirty="0" smtClean="0"/>
            </a:br>
            <a:r>
              <a:rPr lang="en-US" sz="1800" dirty="0" smtClean="0"/>
              <a:t>                         UI</a:t>
            </a:r>
            <a:br>
              <a:rPr lang="en-US" sz="1800" dirty="0" smtClean="0"/>
            </a:br>
            <a:r>
              <a:rPr lang="en-US" sz="1800" dirty="0" err="1" smtClean="0"/>
              <a:t>pKa</a:t>
            </a:r>
            <a:r>
              <a:rPr lang="en-US" sz="1800" dirty="0" smtClean="0"/>
              <a:t> is the negative logarithm of acidic dissociation constant of the weak electrolyte. </a:t>
            </a:r>
            <a:br>
              <a:rPr lang="en-US" sz="1800" dirty="0" smtClean="0"/>
            </a:br>
            <a:r>
              <a:rPr lang="en-US" sz="1800" dirty="0" smtClean="0"/>
              <a:t> </a:t>
            </a:r>
            <a:br>
              <a:rPr lang="en-US" sz="1800" dirty="0" smtClean="0"/>
            </a:br>
            <a:r>
              <a:rPr lang="en-US" sz="1800" dirty="0" smtClean="0"/>
              <a:t>While for weak base </a:t>
            </a:r>
            <a:br>
              <a:rPr lang="en-US" sz="1800" dirty="0" smtClean="0"/>
            </a:br>
            <a:r>
              <a:rPr lang="en-US" sz="1800" dirty="0" smtClean="0"/>
              <a:t>                          UI         </a:t>
            </a:r>
            <a:br>
              <a:rPr lang="en-US" sz="1800" dirty="0" smtClean="0"/>
            </a:br>
            <a:r>
              <a:rPr lang="en-US" sz="1800" dirty="0" smtClean="0"/>
              <a:t>pH= </a:t>
            </a:r>
            <a:r>
              <a:rPr lang="en-US" sz="1800" dirty="0" err="1" smtClean="0"/>
              <a:t>pKa</a:t>
            </a:r>
            <a:r>
              <a:rPr lang="en-US" sz="1800" dirty="0" smtClean="0"/>
              <a:t> + log ------- …………………….. (2)</a:t>
            </a:r>
            <a:br>
              <a:rPr lang="en-US" sz="1800" dirty="0" smtClean="0"/>
            </a:br>
            <a:r>
              <a:rPr lang="en-US" sz="1800" dirty="0" smtClean="0"/>
              <a:t>                           I</a:t>
            </a:r>
            <a:br>
              <a:rPr lang="en-US" sz="1800" dirty="0" smtClean="0"/>
            </a:br>
            <a:r>
              <a:rPr lang="en-US" sz="1800" dirty="0" smtClean="0"/>
              <a:t> (a) Acidic drugs, e.g. aspirin (</a:t>
            </a:r>
            <a:r>
              <a:rPr lang="en-US" sz="1800" dirty="0" err="1" smtClean="0"/>
              <a:t>pKa</a:t>
            </a:r>
            <a:r>
              <a:rPr lang="en-US" sz="1800" dirty="0" smtClean="0"/>
              <a:t> 3.5) are largely unionized at acid gastric pH and are absorbed from stomach, while bases, e.g. atropine (</a:t>
            </a:r>
            <a:r>
              <a:rPr lang="en-US" sz="1800" dirty="0" err="1" smtClean="0"/>
              <a:t>pKa</a:t>
            </a:r>
            <a:r>
              <a:rPr lang="en-US" sz="1800" dirty="0" smtClean="0"/>
              <a:t> 10) are largely ionized and are absorbed only when they reach the intestines.</a:t>
            </a:r>
            <a:br>
              <a:rPr lang="en-US" sz="1800" dirty="0" smtClean="0"/>
            </a:br>
            <a:r>
              <a:rPr lang="en-US" sz="1800" dirty="0" smtClean="0"/>
              <a:t>(b) The unionized form of acidic drugs which crosses the surface membrane of gastric mucosal cell, reverts to the ionized form within the cell (pH 7.0) and then only slowly passes to the extracellular fluid. This is called ion trapping. </a:t>
            </a:r>
            <a:br>
              <a:rPr lang="en-US" sz="1800" dirty="0" smtClean="0"/>
            </a:br>
            <a:r>
              <a:rPr lang="en-US" sz="1800" dirty="0" smtClean="0"/>
              <a:t>(c) Basic drugs attain higher concentration </a:t>
            </a:r>
            <a:r>
              <a:rPr lang="en-US" sz="1800" dirty="0" err="1" smtClean="0"/>
              <a:t>intracellularly</a:t>
            </a:r>
            <a:r>
              <a:rPr lang="en-US" sz="1800" dirty="0" smtClean="0"/>
              <a:t> (pH 7.0 </a:t>
            </a:r>
            <a:r>
              <a:rPr lang="en-US" sz="1800" dirty="0" err="1" smtClean="0"/>
              <a:t>vs</a:t>
            </a:r>
            <a:r>
              <a:rPr lang="en-US" sz="1800" dirty="0" smtClean="0"/>
              <a:t> 7.4 of plasma).</a:t>
            </a:r>
            <a:br>
              <a:rPr lang="en-US" sz="1800" dirty="0" smtClean="0"/>
            </a:br>
            <a:r>
              <a:rPr lang="en-US" sz="1800" dirty="0" smtClean="0"/>
              <a:t>(d) Acidic drugs are ionized more in alkaline urine-do not back diffuse in the kidney tubules and are excreted faster. Accordingly, basic drugs are excreted faster if urine is acidified.</a:t>
            </a:r>
            <a:br>
              <a:rPr lang="en-US" sz="1800" dirty="0" smtClean="0"/>
            </a:br>
            <a:r>
              <a:rPr lang="en-US" sz="1800" dirty="0" smtClean="0"/>
              <a:t>To enhance acidic drug excretion alkalinize urine, and to enhance alkaline drug excretion acidify urine. </a:t>
            </a:r>
            <a:br>
              <a:rPr lang="en-US" sz="1800" dirty="0" smtClean="0"/>
            </a:br>
            <a:endParaRPr lang="ar-IQ"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571480"/>
            <a:ext cx="8643998" cy="5715040"/>
          </a:xfrm>
        </p:spPr>
        <p:txBody>
          <a:bodyPr>
            <a:normAutofit/>
          </a:bodyPr>
          <a:lstStyle/>
          <a:p>
            <a:pPr algn="l" rtl="0"/>
            <a:r>
              <a:rPr lang="en-US" sz="2000" b="1" dirty="0" smtClean="0">
                <a:solidFill>
                  <a:srgbClr val="00B050"/>
                </a:solidFill>
              </a:rPr>
              <a:t>2-Filtration</a:t>
            </a:r>
            <a:r>
              <a:rPr lang="en-US" sz="2000" b="1" dirty="0" smtClean="0"/>
              <a:t/>
            </a:r>
            <a:br>
              <a:rPr lang="en-US" sz="2000" b="1" dirty="0" smtClean="0"/>
            </a:br>
            <a:r>
              <a:rPr lang="en-US" sz="2000" b="1" dirty="0" smtClean="0"/>
              <a:t>Filtration is passage of drugs through aqueous pores </a:t>
            </a:r>
            <a:br>
              <a:rPr lang="en-US" sz="2000" b="1" dirty="0" smtClean="0"/>
            </a:br>
            <a:r>
              <a:rPr lang="en-US" sz="2000" b="1" dirty="0" smtClean="0"/>
              <a:t>in the membrane or through </a:t>
            </a:r>
            <a:r>
              <a:rPr lang="en-US" sz="2000" b="1" dirty="0" err="1" smtClean="0"/>
              <a:t>paracellular</a:t>
            </a:r>
            <a:r>
              <a:rPr lang="en-US" sz="2000" b="1" dirty="0" smtClean="0"/>
              <a:t> spaces. </a:t>
            </a:r>
            <a:br>
              <a:rPr lang="en-US" sz="2000" b="1" dirty="0" smtClean="0"/>
            </a:br>
            <a:r>
              <a:rPr lang="en-US" sz="2000" b="1" dirty="0" smtClean="0"/>
              <a:t>This can be accelerated if hydrodynamic flow of the </a:t>
            </a:r>
            <a:br>
              <a:rPr lang="en-US" sz="2000" b="1" dirty="0" smtClean="0"/>
            </a:br>
            <a:r>
              <a:rPr lang="en-US" sz="2000" b="1" dirty="0" smtClean="0"/>
              <a:t>solvent is occurring under hydrostatic or osmotic </a:t>
            </a:r>
            <a:br>
              <a:rPr lang="en-US" sz="2000" b="1" dirty="0" smtClean="0"/>
            </a:br>
            <a:r>
              <a:rPr lang="en-US" sz="2000" b="1" dirty="0" smtClean="0"/>
              <a:t>pressure gradient, e.g. across most capillaries</a:t>
            </a:r>
            <a:br>
              <a:rPr lang="en-US" sz="2000" b="1" dirty="0" smtClean="0"/>
            </a:br>
            <a:r>
              <a:rPr lang="en-US" sz="2000" b="1" dirty="0" smtClean="0"/>
              <a:t> including </a:t>
            </a:r>
            <a:r>
              <a:rPr lang="en-US" sz="2000" b="1" dirty="0" err="1" smtClean="0"/>
              <a:t>glomeruli</a:t>
            </a:r>
            <a:r>
              <a:rPr lang="en-US" sz="2000" b="1" dirty="0" smtClean="0"/>
              <a:t>. Lipid-insoluble drugs cross </a:t>
            </a:r>
            <a:br>
              <a:rPr lang="en-US" sz="2000" b="1" dirty="0" smtClean="0"/>
            </a:br>
            <a:r>
              <a:rPr lang="en-US" sz="2000" b="1" dirty="0" smtClean="0"/>
              <a:t>biological membranes by filtration if their molecular</a:t>
            </a:r>
            <a:br>
              <a:rPr lang="en-US" sz="2000" b="1" dirty="0" smtClean="0"/>
            </a:br>
            <a:r>
              <a:rPr lang="en-US" sz="2000" b="1" dirty="0" smtClean="0"/>
              <a:t> size is smaller than the diameter of the pores.</a:t>
            </a:r>
            <a:br>
              <a:rPr lang="en-US" sz="2000" b="1" dirty="0" smtClean="0"/>
            </a:br>
            <a:r>
              <a:rPr lang="en-US" sz="2000" b="1" dirty="0" smtClean="0"/>
              <a:t> Majority of cells (intestinal mucosa, RBC, etc.) </a:t>
            </a:r>
            <a:br>
              <a:rPr lang="en-US" sz="2000" b="1" dirty="0" smtClean="0"/>
            </a:br>
            <a:r>
              <a:rPr lang="en-US" sz="2000" b="1" dirty="0" smtClean="0"/>
              <a:t>have very small pores (4 A) and drugs with MW &gt; 100</a:t>
            </a:r>
            <a:br>
              <a:rPr lang="en-US" sz="2000" b="1" dirty="0" smtClean="0"/>
            </a:br>
            <a:r>
              <a:rPr lang="en-US" sz="2000" b="1" dirty="0" smtClean="0"/>
              <a:t> or 200 are not able to penetrate. However, capillaries </a:t>
            </a:r>
            <a:br>
              <a:rPr lang="en-US" sz="2000" b="1" dirty="0" smtClean="0"/>
            </a:br>
            <a:r>
              <a:rPr lang="en-US" sz="2000" b="1" dirty="0" smtClean="0"/>
              <a:t>(except those in brain) have large </a:t>
            </a:r>
            <a:r>
              <a:rPr lang="en-US" sz="2000" b="1" dirty="0" err="1" smtClean="0"/>
              <a:t>paracellular</a:t>
            </a:r>
            <a:r>
              <a:rPr lang="en-US" sz="2000" b="1" dirty="0" smtClean="0"/>
              <a:t> spaces </a:t>
            </a:r>
            <a:br>
              <a:rPr lang="en-US" sz="2000" b="1" dirty="0" smtClean="0"/>
            </a:br>
            <a:r>
              <a:rPr lang="en-US" sz="2000" b="1" dirty="0" smtClean="0"/>
              <a:t>(40 A) and most drugs can filter through these. As such, </a:t>
            </a:r>
            <a:br>
              <a:rPr lang="en-US" sz="2000" b="1" dirty="0" smtClean="0"/>
            </a:br>
            <a:r>
              <a:rPr lang="en-US" sz="2000" b="1" dirty="0" smtClean="0"/>
              <a:t>diffusion of drugs across capillaries is dependent on </a:t>
            </a:r>
            <a:br>
              <a:rPr lang="en-US" sz="2000" b="1" dirty="0" smtClean="0"/>
            </a:br>
            <a:r>
              <a:rPr lang="en-US" sz="2000" b="1" dirty="0" smtClean="0"/>
              <a:t>rate  of blood flow through them rather than on lipid </a:t>
            </a:r>
            <a:br>
              <a:rPr lang="en-US" sz="2000" b="1" dirty="0" smtClean="0"/>
            </a:br>
            <a:r>
              <a:rPr lang="en-US" sz="2000" b="1" dirty="0" smtClean="0"/>
              <a:t>solubility of the drug or pH of the medium.</a:t>
            </a:r>
            <a:br>
              <a:rPr lang="en-US" sz="2000" b="1" dirty="0" smtClean="0"/>
            </a:br>
            <a:endParaRPr lang="ar-IQ" sz="2000" b="1" dirty="0"/>
          </a:p>
        </p:txBody>
      </p:sp>
      <p:pic>
        <p:nvPicPr>
          <p:cNvPr id="1026" name="Picture 2"/>
          <p:cNvPicPr>
            <a:picLocks noChangeAspect="1" noChangeArrowheads="1"/>
          </p:cNvPicPr>
          <p:nvPr/>
        </p:nvPicPr>
        <p:blipFill>
          <a:blip r:embed="rId2" cstate="print"/>
          <a:srcRect/>
          <a:stretch>
            <a:fillRect/>
          </a:stretch>
        </p:blipFill>
        <p:spPr bwMode="auto">
          <a:xfrm>
            <a:off x="6286512" y="642918"/>
            <a:ext cx="2643174" cy="51435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a:bodyPr>
          <a:lstStyle/>
          <a:p>
            <a:pPr algn="l" rtl="0"/>
            <a:r>
              <a:rPr lang="en-US" sz="1800" b="1" dirty="0" smtClean="0">
                <a:solidFill>
                  <a:srgbClr val="FF0000"/>
                </a:solidFill>
              </a:rPr>
              <a:t>(b) Specialized transport ( carrier transport):</a:t>
            </a:r>
            <a:r>
              <a:rPr lang="en-US" sz="1800" dirty="0" smtClean="0"/>
              <a:t/>
            </a:r>
            <a:br>
              <a:rPr lang="en-US" sz="1800" dirty="0" smtClean="0"/>
            </a:br>
            <a:r>
              <a:rPr lang="en-US" sz="1800" b="1" dirty="0" smtClean="0">
                <a:solidFill>
                  <a:srgbClr val="00B050"/>
                </a:solidFill>
              </a:rPr>
              <a:t> 1</a:t>
            </a:r>
            <a:r>
              <a:rPr lang="en-US" sz="1400" b="1" dirty="0" smtClean="0">
                <a:solidFill>
                  <a:srgbClr val="00B050"/>
                </a:solidFill>
              </a:rPr>
              <a:t>. Facilitated transport </a:t>
            </a:r>
            <a:r>
              <a:rPr lang="en-US" sz="1400" dirty="0" smtClean="0"/>
              <a:t/>
            </a:r>
            <a:br>
              <a:rPr lang="en-US" sz="1400" dirty="0" smtClean="0"/>
            </a:br>
            <a:r>
              <a:rPr lang="en-US" sz="1400" dirty="0" smtClean="0"/>
              <a:t>The transporter, belonging to the super-family of solute carrier (SLC) transporters, operates passively without needing energy and </a:t>
            </a:r>
            <a:r>
              <a:rPr lang="en-US" sz="1400" dirty="0" err="1" smtClean="0"/>
              <a:t>translocates</a:t>
            </a:r>
            <a:r>
              <a:rPr lang="en-US" sz="1400" dirty="0" smtClean="0"/>
              <a:t> the substrate in the direction of its electrochemical gradient, i.e. from higher to lower concentration . </a:t>
            </a:r>
            <a:r>
              <a:rPr lang="en-US" sz="1400" dirty="0" err="1" smtClean="0"/>
              <a:t>lt</a:t>
            </a:r>
            <a:r>
              <a:rPr lang="en-US" sz="1400" dirty="0" smtClean="0"/>
              <a:t> </a:t>
            </a:r>
            <a:r>
              <a:rPr lang="en-US" sz="1400" dirty="0" err="1" smtClean="0"/>
              <a:t>mearly</a:t>
            </a:r>
            <a:r>
              <a:rPr lang="en-US" sz="1400" dirty="0" smtClean="0"/>
              <a:t> facilitates permeation of a poorly diffusible substrate, e.g. the entry of glucose into muscle and fat cells by GLUT 4. </a:t>
            </a:r>
            <a:br>
              <a:rPr lang="en-US" sz="1400" dirty="0" smtClean="0"/>
            </a:br>
            <a:r>
              <a:rPr lang="en-US" sz="1400" b="1" dirty="0" smtClean="0">
                <a:solidFill>
                  <a:srgbClr val="00B050"/>
                </a:solidFill>
              </a:rPr>
              <a:t>2. Active transport </a:t>
            </a:r>
            <a:r>
              <a:rPr lang="en-US" sz="1400" dirty="0" smtClean="0"/>
              <a:t/>
            </a:r>
            <a:br>
              <a:rPr lang="en-US" sz="1400" dirty="0" smtClean="0"/>
            </a:br>
            <a:r>
              <a:rPr lang="en-US" sz="1400" dirty="0" smtClean="0"/>
              <a:t>It requires energy, is inhibited by metabolic poisons, and transports the solute against its electrochemical gradient (low to high), resulting in selective accumulation of the substance on one side of the membrane. It is </a:t>
            </a:r>
            <a:r>
              <a:rPr lang="en-US" sz="1400" dirty="0" err="1" smtClean="0"/>
              <a:t>saturable</a:t>
            </a:r>
            <a:r>
              <a:rPr lang="en-US" sz="1400" dirty="0" smtClean="0"/>
              <a:t> and follows the </a:t>
            </a:r>
            <a:r>
              <a:rPr lang="en-US" sz="1400" dirty="0" err="1" smtClean="0"/>
              <a:t>Michaelis-Menten</a:t>
            </a:r>
            <a:r>
              <a:rPr lang="en-US" sz="1400" dirty="0" smtClean="0"/>
              <a:t> kinetics. The maximal rate of transport is dependent on the density of the transporter in a particular membrane, and its rate constant (Km), i.e. the substrate concentration at which rate of transport is half maximal, is governed by its affinity for the substrate. Genetic polymorphism</a:t>
            </a:r>
            <a:br>
              <a:rPr lang="en-US" sz="1400" dirty="0" smtClean="0"/>
            </a:br>
            <a:r>
              <a:rPr lang="en-US" sz="1400" dirty="0" smtClean="0"/>
              <a:t>can alter both the density and affinity of the transporter protein for different substrates and thus affect the pharmacokinetics of drugs. Moreover, tissue specific drug distribution can occur due to the presence of specific transporters in certain cells.</a:t>
            </a:r>
            <a:br>
              <a:rPr lang="en-US" sz="1400" dirty="0" smtClean="0"/>
            </a:br>
            <a:r>
              <a:rPr lang="en-US" sz="1400" b="1" dirty="0" smtClean="0"/>
              <a:t> </a:t>
            </a:r>
            <a:r>
              <a:rPr lang="en-US" sz="1400" dirty="0" smtClean="0"/>
              <a:t/>
            </a:r>
            <a:br>
              <a:rPr lang="en-US" sz="1400" dirty="0" smtClean="0"/>
            </a:br>
            <a:r>
              <a:rPr lang="en-US" sz="1400" b="1" dirty="0" smtClean="0">
                <a:solidFill>
                  <a:srgbClr val="FF0000"/>
                </a:solidFill>
              </a:rPr>
              <a:t>(c) </a:t>
            </a:r>
            <a:r>
              <a:rPr lang="en-US" sz="1400" b="1" dirty="0" err="1" smtClean="0">
                <a:solidFill>
                  <a:srgbClr val="FF0000"/>
                </a:solidFill>
              </a:rPr>
              <a:t>Pinocytosis</a:t>
            </a:r>
            <a:r>
              <a:rPr lang="en-US" sz="1400" b="1" dirty="0" smtClean="0">
                <a:solidFill>
                  <a:srgbClr val="FF0000"/>
                </a:solidFill>
              </a:rPr>
              <a:t>:</a:t>
            </a:r>
            <a:r>
              <a:rPr lang="en-US" sz="1400" dirty="0" smtClean="0"/>
              <a:t/>
            </a:r>
            <a:br>
              <a:rPr lang="en-US" sz="1400" dirty="0" smtClean="0"/>
            </a:br>
            <a:r>
              <a:rPr lang="en-US" sz="1400" dirty="0" smtClean="0"/>
              <a:t>Large macromolecules (e.g., proteins, viruses, lipoprotein particles) require more complex</a:t>
            </a:r>
            <a:br>
              <a:rPr lang="en-US" sz="1400" dirty="0" smtClean="0"/>
            </a:br>
            <a:r>
              <a:rPr lang="en-US" sz="1400" dirty="0" smtClean="0"/>
              <a:t> mechanisms to traverse membranes, and are transported into and out of cells selectively</a:t>
            </a:r>
            <a:br>
              <a:rPr lang="en-US" sz="1400" dirty="0" smtClean="0"/>
            </a:br>
            <a:r>
              <a:rPr lang="en-US" sz="1400" dirty="0" smtClean="0"/>
              <a:t> via </a:t>
            </a:r>
            <a:r>
              <a:rPr lang="en-US" sz="1400" dirty="0" err="1" smtClean="0"/>
              <a:t>endocytosis</a:t>
            </a:r>
            <a:r>
              <a:rPr lang="en-US" sz="1400" dirty="0" smtClean="0"/>
              <a:t> and </a:t>
            </a:r>
            <a:r>
              <a:rPr lang="en-US" sz="1400" dirty="0" err="1" smtClean="0"/>
              <a:t>exocytosis</a:t>
            </a:r>
            <a:r>
              <a:rPr lang="en-US" sz="1400" dirty="0" smtClean="0"/>
              <a:t> (secretion). Interestingly, </a:t>
            </a:r>
            <a:r>
              <a:rPr lang="en-US" sz="1400" dirty="0" err="1" smtClean="0"/>
              <a:t>endocytosis</a:t>
            </a:r>
            <a:r>
              <a:rPr lang="en-US" sz="1400" dirty="0" smtClean="0"/>
              <a:t> and </a:t>
            </a:r>
            <a:r>
              <a:rPr lang="en-US" sz="1400" dirty="0" err="1" smtClean="0"/>
              <a:t>exocytosis</a:t>
            </a:r>
            <a:r>
              <a:rPr lang="en-US" sz="1400" dirty="0" smtClean="0"/>
              <a:t> are</a:t>
            </a:r>
            <a:br>
              <a:rPr lang="en-US" sz="1400" dirty="0" smtClean="0"/>
            </a:br>
            <a:r>
              <a:rPr lang="en-US" sz="1400" dirty="0" smtClean="0"/>
              <a:t> not only important for the import/export of large molecules. Often, essential small</a:t>
            </a:r>
            <a:br>
              <a:rPr lang="en-US" sz="1400" dirty="0" smtClean="0"/>
            </a:br>
            <a:r>
              <a:rPr lang="en-US" sz="1400" dirty="0" smtClean="0"/>
              <a:t> molecules that are hydrophobic or toxic (e.g., iron) travel through the bloodstream bound</a:t>
            </a:r>
            <a:br>
              <a:rPr lang="en-US" sz="1400" dirty="0" smtClean="0"/>
            </a:br>
            <a:r>
              <a:rPr lang="en-US" sz="1400" dirty="0" smtClean="0"/>
              <a:t> to proteins, which enter and exit cells via these mechanisms. Receptor-mediated</a:t>
            </a:r>
            <a:br>
              <a:rPr lang="en-US" sz="1400" dirty="0" smtClean="0"/>
            </a:br>
            <a:r>
              <a:rPr lang="en-US" sz="1400" dirty="0" smtClean="0"/>
              <a:t> </a:t>
            </a:r>
            <a:r>
              <a:rPr lang="en-US" sz="1400" dirty="0" err="1" smtClean="0"/>
              <a:t>endocytosis</a:t>
            </a:r>
            <a:r>
              <a:rPr lang="en-US" sz="1400" dirty="0" smtClean="0"/>
              <a:t> will be discussed in more detail in the Organs block.</a:t>
            </a:r>
            <a:br>
              <a:rPr lang="en-US" sz="1400" dirty="0" smtClean="0"/>
            </a:br>
            <a:r>
              <a:rPr lang="en-US" sz="1800" dirty="0" smtClean="0"/>
              <a:t/>
            </a:r>
            <a:br>
              <a:rPr lang="en-US" sz="1800" dirty="0" smtClean="0"/>
            </a:br>
            <a:endParaRPr lang="ar-IQ" sz="1800" dirty="0"/>
          </a:p>
        </p:txBody>
      </p:sp>
      <p:pic>
        <p:nvPicPr>
          <p:cNvPr id="1026" name="Picture 2"/>
          <p:cNvPicPr>
            <a:picLocks noChangeAspect="1" noChangeArrowheads="1"/>
          </p:cNvPicPr>
          <p:nvPr/>
        </p:nvPicPr>
        <p:blipFill>
          <a:blip r:embed="rId2" cstate="print"/>
          <a:srcRect/>
          <a:stretch>
            <a:fillRect/>
          </a:stretch>
        </p:blipFill>
        <p:spPr bwMode="auto">
          <a:xfrm>
            <a:off x="6786578" y="3929066"/>
            <a:ext cx="2000264" cy="243363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785794"/>
            <a:ext cx="7772400" cy="5786478"/>
          </a:xfrm>
        </p:spPr>
        <p:txBody>
          <a:bodyPr>
            <a:noAutofit/>
          </a:bodyPr>
          <a:lstStyle/>
          <a:p>
            <a:pPr algn="l" rtl="0"/>
            <a:r>
              <a:rPr lang="en-US" sz="1200" dirty="0" smtClean="0">
                <a:solidFill>
                  <a:srgbClr val="7030A0"/>
                </a:solidFill>
              </a:rPr>
              <a:t>Factors Related to </a:t>
            </a:r>
            <a:r>
              <a:rPr lang="en-US" sz="1200" dirty="0" smtClean="0">
                <a:solidFill>
                  <a:srgbClr val="7030A0"/>
                </a:solidFill>
                <a:hlinkClick r:id="rId2"/>
              </a:rPr>
              <a:t>Drugs</a:t>
            </a:r>
            <a:r>
              <a:rPr lang="en-US" sz="1200" dirty="0" smtClean="0">
                <a:solidFill>
                  <a:srgbClr val="7030A0"/>
                </a:solidFill>
              </a:rPr>
              <a:t>:</a:t>
            </a:r>
            <a:r>
              <a:rPr lang="en-US" sz="1200" dirty="0" smtClean="0"/>
              <a:t/>
            </a:r>
            <a:br>
              <a:rPr lang="en-US" sz="1200" dirty="0" smtClean="0"/>
            </a:br>
            <a:r>
              <a:rPr lang="en-US" sz="1200" dirty="0" smtClean="0"/>
              <a:t>1. Lipid water solubility</a:t>
            </a:r>
            <a:br>
              <a:rPr lang="en-US" sz="1200" dirty="0" smtClean="0"/>
            </a:br>
            <a:r>
              <a:rPr lang="en-US" sz="1200" dirty="0" smtClean="0"/>
              <a:t>Lipid water solubility coefficient is the ratio of dissolution of </a:t>
            </a:r>
            <a:r>
              <a:rPr lang="en-US" sz="1200" dirty="0" smtClean="0">
                <a:hlinkClick r:id="rId2"/>
              </a:rPr>
              <a:t>drug</a:t>
            </a:r>
            <a:r>
              <a:rPr lang="en-US" sz="1200" dirty="0" smtClean="0"/>
              <a:t> in lipid as compared to water. Greater the lipid water solubility coefficient, more is the lipid solubility of the </a:t>
            </a:r>
            <a:r>
              <a:rPr lang="en-US" sz="1200" dirty="0" smtClean="0">
                <a:hlinkClick r:id="rId2"/>
              </a:rPr>
              <a:t>drug</a:t>
            </a:r>
            <a:r>
              <a:rPr lang="en-US" sz="1200" dirty="0" smtClean="0"/>
              <a:t> and greater is the </a:t>
            </a:r>
            <a:r>
              <a:rPr lang="en-US" sz="1200" dirty="0" smtClean="0">
                <a:hlinkClick r:id="rId3"/>
              </a:rPr>
              <a:t>absorption</a:t>
            </a:r>
            <a:r>
              <a:rPr lang="en-US" sz="1200" dirty="0" smtClean="0"/>
              <a:t>. Less the coefficient, less is the lipid solubility and less is the </a:t>
            </a:r>
            <a:r>
              <a:rPr lang="en-US" sz="1200" dirty="0" smtClean="0">
                <a:hlinkClick r:id="rId3"/>
              </a:rPr>
              <a:t>absorption</a:t>
            </a:r>
            <a:r>
              <a:rPr lang="en-US" sz="1200" dirty="0" smtClean="0"/>
              <a:t>.</a:t>
            </a:r>
            <a:br>
              <a:rPr lang="en-US" sz="1200" dirty="0" smtClean="0"/>
            </a:br>
            <a:r>
              <a:rPr lang="en-US" sz="1200" dirty="0" smtClean="0"/>
              <a:t>Water film exists on the membranes so part of the </a:t>
            </a:r>
            <a:r>
              <a:rPr lang="en-US" sz="1200" dirty="0" smtClean="0">
                <a:hlinkClick r:id="rId2"/>
              </a:rPr>
              <a:t>drugs</a:t>
            </a:r>
            <a:r>
              <a:rPr lang="en-US" sz="1200" dirty="0" smtClean="0"/>
              <a:t> must be water soluble to cross this water film. </a:t>
            </a:r>
            <a:r>
              <a:rPr lang="en-US" sz="1200" dirty="0" smtClean="0">
                <a:hlinkClick r:id="rId2"/>
              </a:rPr>
              <a:t>Drugs</a:t>
            </a:r>
            <a:r>
              <a:rPr lang="en-US" sz="1200" dirty="0" smtClean="0"/>
              <a:t> with benzene ring, hydrocarbon chain, steroid nucleus and halogen groups in their structures are lipid soluble.</a:t>
            </a:r>
            <a:br>
              <a:rPr lang="en-US" sz="1200" dirty="0" smtClean="0"/>
            </a:br>
            <a:r>
              <a:rPr lang="en-US" sz="1200" dirty="0" smtClean="0"/>
              <a:t> </a:t>
            </a:r>
            <a:br>
              <a:rPr lang="en-US" sz="1200" dirty="0" smtClean="0"/>
            </a:br>
            <a:r>
              <a:rPr lang="en-US" sz="1200" dirty="0" smtClean="0"/>
              <a:t>2. Molecular size</a:t>
            </a:r>
            <a:br>
              <a:rPr lang="en-US" sz="1200" dirty="0" smtClean="0"/>
            </a:br>
            <a:r>
              <a:rPr lang="en-US" sz="1200" dirty="0" smtClean="0"/>
              <a:t>Smaller the molecular size of the </a:t>
            </a:r>
            <a:r>
              <a:rPr lang="en-US" sz="1200" dirty="0" smtClean="0">
                <a:hlinkClick r:id="rId2"/>
              </a:rPr>
              <a:t>drug</a:t>
            </a:r>
            <a:r>
              <a:rPr lang="en-US" sz="1200" dirty="0" smtClean="0"/>
              <a:t>, rapid is the </a:t>
            </a:r>
            <a:r>
              <a:rPr lang="en-US" sz="1200" dirty="0" smtClean="0">
                <a:hlinkClick r:id="rId3"/>
              </a:rPr>
              <a:t>absorption</a:t>
            </a:r>
            <a:r>
              <a:rPr lang="en-US" sz="1200" dirty="0" smtClean="0"/>
              <a:t>. Those with a large molecular size undergo active transport or </a:t>
            </a:r>
            <a:r>
              <a:rPr lang="en-US" sz="1200" dirty="0" err="1" smtClean="0"/>
              <a:t>endocytosis</a:t>
            </a:r>
            <a:r>
              <a:rPr lang="en-US" sz="1200" dirty="0" smtClean="0"/>
              <a:t>, while those with smaller molecular sizes utilize aqueous diffusion or lipid channels.</a:t>
            </a:r>
            <a:br>
              <a:rPr lang="en-US" sz="1200" dirty="0" smtClean="0"/>
            </a:br>
            <a:r>
              <a:rPr lang="en-US" sz="1200" dirty="0" smtClean="0"/>
              <a:t> </a:t>
            </a:r>
            <a:br>
              <a:rPr lang="en-US" sz="1200" dirty="0" smtClean="0"/>
            </a:br>
            <a:r>
              <a:rPr lang="en-US" sz="1200" dirty="0" smtClean="0"/>
              <a:t>3. Particle size</a:t>
            </a:r>
            <a:br>
              <a:rPr lang="en-US" sz="1200" dirty="0" smtClean="0"/>
            </a:br>
            <a:r>
              <a:rPr lang="en-US" sz="1200" dirty="0" smtClean="0"/>
              <a:t>Larger particle size, slower will be the diffusion and </a:t>
            </a:r>
            <a:r>
              <a:rPr lang="en-US" sz="1200" dirty="0" smtClean="0">
                <a:hlinkClick r:id="rId3"/>
              </a:rPr>
              <a:t>absorption</a:t>
            </a:r>
            <a:r>
              <a:rPr lang="en-US" sz="1200" dirty="0" smtClean="0"/>
              <a:t> and vice versa.</a:t>
            </a:r>
            <a:br>
              <a:rPr lang="en-US" sz="1200" dirty="0" smtClean="0"/>
            </a:br>
            <a:r>
              <a:rPr lang="en-US" sz="1200" dirty="0" smtClean="0"/>
              <a:t> </a:t>
            </a:r>
            <a:br>
              <a:rPr lang="en-US" sz="1200" dirty="0" smtClean="0"/>
            </a:br>
            <a:r>
              <a:rPr lang="en-US" sz="1200" dirty="0" smtClean="0"/>
              <a:t>4. Degree of Ionization</a:t>
            </a:r>
            <a:br>
              <a:rPr lang="en-US" sz="1200" dirty="0" smtClean="0"/>
            </a:br>
            <a:r>
              <a:rPr lang="en-US" sz="1200" dirty="0" smtClean="0">
                <a:hlinkClick r:id="rId2"/>
              </a:rPr>
              <a:t>Drugs</a:t>
            </a:r>
            <a:r>
              <a:rPr lang="en-US" sz="1200" dirty="0" smtClean="0"/>
              <a:t> are either acidic or basic and are present in ionized or unionized form. In the body, the ratio of the ionized and unionized forms depend on the pH of the medium. Acidic drugs are unionized in the acidic medium and basic drugs are unionized in the basic medium. Acidic drugs are better </a:t>
            </a:r>
            <a:r>
              <a:rPr lang="en-US" sz="1200" dirty="0" smtClean="0">
                <a:hlinkClick r:id="rId3"/>
              </a:rPr>
              <a:t>absorbed</a:t>
            </a:r>
            <a:r>
              <a:rPr lang="en-US" sz="1200" dirty="0" smtClean="0"/>
              <a:t> from the acidic compartment and basic drugs from alkaline compartment.</a:t>
            </a:r>
            <a:br>
              <a:rPr lang="en-US" sz="1200" dirty="0" smtClean="0"/>
            </a:br>
            <a:r>
              <a:rPr lang="en-US" sz="1200" dirty="0" smtClean="0"/>
              <a:t> </a:t>
            </a:r>
            <a:br>
              <a:rPr lang="en-US" sz="1200" dirty="0" smtClean="0"/>
            </a:br>
            <a:r>
              <a:rPr lang="en-US" sz="1200" dirty="0" smtClean="0"/>
              <a:t>5. Physical Forms</a:t>
            </a:r>
            <a:br>
              <a:rPr lang="en-US" sz="1200" dirty="0" smtClean="0"/>
            </a:br>
            <a:r>
              <a:rPr lang="en-US" sz="1200" dirty="0" smtClean="0">
                <a:hlinkClick r:id="rId2"/>
              </a:rPr>
              <a:t>Drugs</a:t>
            </a:r>
            <a:r>
              <a:rPr lang="en-US" sz="1200" dirty="0" smtClean="0"/>
              <a:t> may exist as solids, liquids or gases. Gases are rapidly </a:t>
            </a:r>
            <a:r>
              <a:rPr lang="en-US" sz="1200" dirty="0" smtClean="0">
                <a:hlinkClick r:id="rId3"/>
              </a:rPr>
              <a:t>absorbed</a:t>
            </a:r>
            <a:r>
              <a:rPr lang="en-US" sz="1200" dirty="0" smtClean="0"/>
              <a:t> than the liquids, while the liquids are rapidly </a:t>
            </a:r>
            <a:r>
              <a:rPr lang="en-US" sz="1200" dirty="0" smtClean="0">
                <a:hlinkClick r:id="rId3"/>
              </a:rPr>
              <a:t>absorbed</a:t>
            </a:r>
            <a:r>
              <a:rPr lang="en-US" sz="1200" dirty="0" smtClean="0"/>
              <a:t> than the solids. Volatile gases used in general anesthesia are quickly </a:t>
            </a:r>
            <a:r>
              <a:rPr lang="en-US" sz="1200" dirty="0" smtClean="0">
                <a:hlinkClick r:id="rId3"/>
              </a:rPr>
              <a:t>absorbed</a:t>
            </a:r>
            <a:r>
              <a:rPr lang="en-US" sz="1200" dirty="0" smtClean="0"/>
              <a:t> through the pulmonary route. </a:t>
            </a:r>
            <a:r>
              <a:rPr lang="en-US" sz="1200" dirty="0" smtClean="0">
                <a:hlinkClick r:id="rId4"/>
              </a:rPr>
              <a:t>Syrup or suspension form</a:t>
            </a:r>
            <a:r>
              <a:rPr lang="en-US" sz="1200" dirty="0" smtClean="0"/>
              <a:t> are rapidly </a:t>
            </a:r>
            <a:r>
              <a:rPr lang="en-US" sz="1200" dirty="0" smtClean="0">
                <a:hlinkClick r:id="rId3"/>
              </a:rPr>
              <a:t>absorbed</a:t>
            </a:r>
            <a:r>
              <a:rPr lang="en-US" sz="1200" dirty="0" smtClean="0"/>
              <a:t> than the </a:t>
            </a:r>
            <a:r>
              <a:rPr lang="en-US" sz="1200" dirty="0" smtClean="0">
                <a:hlinkClick r:id="rId4"/>
              </a:rPr>
              <a:t>tablets or capsules</a:t>
            </a:r>
            <a:r>
              <a:rPr lang="en-US" sz="1200" dirty="0" smtClean="0"/>
              <a:t>. </a:t>
            </a:r>
            <a:br>
              <a:rPr lang="en-US" sz="1200" dirty="0" smtClean="0"/>
            </a:br>
            <a:r>
              <a:rPr lang="en-US" sz="1200" dirty="0" smtClean="0"/>
              <a:t> </a:t>
            </a:r>
            <a:endParaRPr lang="ar-IQ" sz="1200" dirty="0"/>
          </a:p>
        </p:txBody>
      </p:sp>
      <p:sp>
        <p:nvSpPr>
          <p:cNvPr id="3" name="عنصر نائب للنص 2"/>
          <p:cNvSpPr>
            <a:spLocks noGrp="1"/>
          </p:cNvSpPr>
          <p:nvPr>
            <p:ph type="body" idx="1"/>
          </p:nvPr>
        </p:nvSpPr>
        <p:spPr>
          <a:xfrm>
            <a:off x="722313" y="0"/>
            <a:ext cx="7772400" cy="714357"/>
          </a:xfrm>
        </p:spPr>
        <p:txBody>
          <a:bodyPr>
            <a:normAutofit fontScale="25000" lnSpcReduction="20000"/>
          </a:bodyPr>
          <a:lstStyle/>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r>
              <a:rPr lang="en-US" sz="9800" b="1" dirty="0" smtClean="0">
                <a:solidFill>
                  <a:srgbClr val="FF0000"/>
                </a:solidFill>
              </a:rPr>
              <a:t>Factors affected absorption:</a:t>
            </a:r>
            <a:endParaRPr lang="ar-IQ" sz="9800" b="1" dirty="0" smtClean="0">
              <a:solidFill>
                <a:srgbClr val="FF0000"/>
              </a:solidFill>
            </a:endParaRPr>
          </a:p>
          <a:p>
            <a:pPr algn="ctr"/>
            <a:endParaRPr lang="en-US" dirty="0" smtClean="0">
              <a:solidFill>
                <a:srgbClr val="FF0000"/>
              </a:solidFill>
            </a:endParaRPr>
          </a:p>
          <a:p>
            <a:pPr algn="ctr"/>
            <a:endParaRPr lang="ar-IQ"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74638"/>
            <a:ext cx="8543956" cy="6226196"/>
          </a:xfrm>
        </p:spPr>
        <p:txBody>
          <a:bodyPr>
            <a:normAutofit/>
          </a:bodyPr>
          <a:lstStyle/>
          <a:p>
            <a:pPr algn="l" rtl="0"/>
            <a:r>
              <a:rPr lang="en-US" sz="1400" b="1" dirty="0" smtClean="0"/>
              <a:t>6. Chemical Nature</a:t>
            </a:r>
            <a:r>
              <a:rPr lang="en-US" sz="1400" dirty="0" smtClean="0"/>
              <a:t/>
            </a:r>
            <a:br>
              <a:rPr lang="en-US" sz="1400" dirty="0" smtClean="0"/>
            </a:br>
            <a:r>
              <a:rPr lang="en-US" sz="1400" dirty="0" smtClean="0"/>
              <a:t>Chemical nature is responsible for the selection of the </a:t>
            </a:r>
            <a:r>
              <a:rPr lang="en-US" sz="1400" dirty="0" smtClean="0">
                <a:hlinkClick r:id="rId2"/>
              </a:rPr>
              <a:t>route of administration of drug</a:t>
            </a:r>
            <a:r>
              <a:rPr lang="en-US" sz="1400" dirty="0" smtClean="0"/>
              <a:t>. </a:t>
            </a:r>
            <a:r>
              <a:rPr lang="en-US" sz="1400" dirty="0" smtClean="0">
                <a:hlinkClick r:id="rId3"/>
              </a:rPr>
              <a:t>Drugs</a:t>
            </a:r>
            <a:r>
              <a:rPr lang="en-US" sz="1400" dirty="0" smtClean="0"/>
              <a:t> that cannot be </a:t>
            </a:r>
            <a:r>
              <a:rPr lang="en-US" sz="1400" dirty="0" smtClean="0">
                <a:hlinkClick r:id="rId4"/>
              </a:rPr>
              <a:t>absorbed</a:t>
            </a:r>
            <a:r>
              <a:rPr lang="en-US" sz="1400" dirty="0" smtClean="0"/>
              <a:t> from GIT are given by the </a:t>
            </a:r>
            <a:r>
              <a:rPr lang="en-US" sz="1400" dirty="0" err="1" smtClean="0">
                <a:hlinkClick r:id="rId2"/>
              </a:rPr>
              <a:t>parenteral</a:t>
            </a:r>
            <a:r>
              <a:rPr lang="en-US" sz="1400" dirty="0" smtClean="0">
                <a:hlinkClick r:id="rId2"/>
              </a:rPr>
              <a:t> route</a:t>
            </a:r>
            <a:r>
              <a:rPr lang="en-US" sz="1400" dirty="0" smtClean="0"/>
              <a:t>, </a:t>
            </a:r>
            <a:r>
              <a:rPr lang="en-US" sz="1400" dirty="0" err="1" smtClean="0"/>
              <a:t>eg</a:t>
            </a:r>
            <a:r>
              <a:rPr lang="en-US" sz="1400" dirty="0" smtClean="0"/>
              <a:t>: heparin, insulin and  benzyl penicillin is degraded in the GIT, so is given </a:t>
            </a:r>
            <a:r>
              <a:rPr lang="en-US" sz="1400" dirty="0" err="1" smtClean="0"/>
              <a:t>parenterally</a:t>
            </a:r>
            <a:r>
              <a:rPr lang="en-US" sz="1400" dirty="0" smtClean="0"/>
              <a:t>. </a:t>
            </a:r>
            <a:br>
              <a:rPr lang="en-US" sz="1400" dirty="0" smtClean="0"/>
            </a:br>
            <a:r>
              <a:rPr lang="en-US" sz="1400" b="1" dirty="0" smtClean="0"/>
              <a:t> </a:t>
            </a:r>
            <a:r>
              <a:rPr lang="en-US" sz="1400" dirty="0" smtClean="0"/>
              <a:t/>
            </a:r>
            <a:br>
              <a:rPr lang="en-US" sz="1400" dirty="0" smtClean="0"/>
            </a:br>
            <a:r>
              <a:rPr lang="en-US" sz="1400" b="1" dirty="0" smtClean="0"/>
              <a:t>7. Dosage Forms</a:t>
            </a:r>
            <a:r>
              <a:rPr lang="en-US" sz="1400" dirty="0" smtClean="0"/>
              <a:t/>
            </a:r>
            <a:br>
              <a:rPr lang="en-US" sz="1400" dirty="0" smtClean="0"/>
            </a:br>
            <a:r>
              <a:rPr lang="en-US" sz="1400" dirty="0" smtClean="0"/>
              <a:t>Dosage forms affect the rate and extent of </a:t>
            </a:r>
            <a:r>
              <a:rPr lang="en-US" sz="1400" dirty="0" smtClean="0">
                <a:hlinkClick r:id="rId4"/>
              </a:rPr>
              <a:t>absorption</a:t>
            </a:r>
            <a:r>
              <a:rPr lang="en-US" sz="1400" dirty="0" smtClean="0"/>
              <a:t>. A </a:t>
            </a:r>
            <a:r>
              <a:rPr lang="en-US" sz="1400" dirty="0" smtClean="0">
                <a:hlinkClick r:id="rId3"/>
              </a:rPr>
              <a:t>drug</a:t>
            </a:r>
            <a:r>
              <a:rPr lang="en-US" sz="1400" dirty="0" smtClean="0"/>
              <a:t> can be given in the form of </a:t>
            </a:r>
            <a:r>
              <a:rPr lang="en-US" sz="1400" dirty="0" smtClean="0">
                <a:hlinkClick r:id="rId5"/>
              </a:rPr>
              <a:t>tablets, capsules or </a:t>
            </a:r>
            <a:r>
              <a:rPr lang="en-US" sz="1400" dirty="0" err="1" smtClean="0">
                <a:hlinkClick r:id="rId5"/>
              </a:rPr>
              <a:t>transdermal</a:t>
            </a:r>
            <a:r>
              <a:rPr lang="en-US" sz="1400" dirty="0" smtClean="0">
                <a:hlinkClick r:id="rId5"/>
              </a:rPr>
              <a:t> forms</a:t>
            </a:r>
            <a:r>
              <a:rPr lang="en-US" sz="1400" dirty="0" smtClean="0"/>
              <a:t>. Examples nitroglycerin which when given by sublingual route, disintegrates rapidly but stays for a shorter duration. When it is given </a:t>
            </a:r>
            <a:r>
              <a:rPr lang="en-US" sz="1400" dirty="0" smtClean="0">
                <a:hlinkClick r:id="rId2"/>
              </a:rPr>
              <a:t>orally</a:t>
            </a:r>
            <a:r>
              <a:rPr lang="en-US" sz="1400" dirty="0" smtClean="0"/>
              <a:t>, it disintegrates slowly and stays for longer duration. When given by </a:t>
            </a:r>
            <a:r>
              <a:rPr lang="en-US" sz="1400" dirty="0" err="1" smtClean="0"/>
              <a:t>transdermal</a:t>
            </a:r>
            <a:r>
              <a:rPr lang="en-US" sz="1400" dirty="0" smtClean="0"/>
              <a:t> route, the </a:t>
            </a:r>
            <a:r>
              <a:rPr lang="en-US" sz="1400" dirty="0" smtClean="0">
                <a:hlinkClick r:id="rId3"/>
              </a:rPr>
              <a:t>drug</a:t>
            </a:r>
            <a:r>
              <a:rPr lang="en-US" sz="1400" dirty="0" smtClean="0"/>
              <a:t> can cover an even longer duration. IM injections may be aqueous or oily. Oily was slowly </a:t>
            </a:r>
            <a:r>
              <a:rPr lang="en-US" sz="1400" dirty="0" smtClean="0">
                <a:hlinkClick r:id="rId4"/>
              </a:rPr>
              <a:t>absorbed</a:t>
            </a:r>
            <a:r>
              <a:rPr lang="en-US" sz="1400" dirty="0" smtClean="0"/>
              <a:t>.</a:t>
            </a:r>
            <a:br>
              <a:rPr lang="en-US" sz="1400" dirty="0" smtClean="0"/>
            </a:br>
            <a:r>
              <a:rPr lang="en-US" sz="1400" b="1" dirty="0" smtClean="0"/>
              <a:t>a. Disintegration:</a:t>
            </a:r>
            <a:r>
              <a:rPr lang="en-US" sz="1400" dirty="0" smtClean="0"/>
              <a:t/>
            </a:r>
            <a:br>
              <a:rPr lang="en-US" sz="1400" dirty="0" smtClean="0"/>
            </a:br>
            <a:r>
              <a:rPr lang="en-US" sz="1400" dirty="0" smtClean="0"/>
              <a:t>Disintegration is the breaking up of the dosage form into smaller particles. When rapid is the disintegration, rapid will be the </a:t>
            </a:r>
            <a:r>
              <a:rPr lang="en-US" sz="1400" dirty="0" smtClean="0">
                <a:hlinkClick r:id="rId4"/>
              </a:rPr>
              <a:t>absorption</a:t>
            </a:r>
            <a:r>
              <a:rPr lang="en-US" sz="1400" dirty="0" smtClean="0"/>
              <a:t>.</a:t>
            </a:r>
            <a:br>
              <a:rPr lang="en-US" sz="1400" dirty="0" smtClean="0"/>
            </a:br>
            <a:r>
              <a:rPr lang="en-US" sz="1400" b="1" dirty="0" smtClean="0"/>
              <a:t>b. Dissolution:</a:t>
            </a:r>
            <a:r>
              <a:rPr lang="en-US" sz="1400" dirty="0" smtClean="0"/>
              <a:t/>
            </a:r>
            <a:br>
              <a:rPr lang="en-US" sz="1400" dirty="0" smtClean="0"/>
            </a:br>
            <a:r>
              <a:rPr lang="en-US" sz="1400" dirty="0" smtClean="0"/>
              <a:t>After disintegration, the </a:t>
            </a:r>
            <a:r>
              <a:rPr lang="en-US" sz="1400" dirty="0" smtClean="0">
                <a:hlinkClick r:id="rId3"/>
              </a:rPr>
              <a:t>drug</a:t>
            </a:r>
            <a:r>
              <a:rPr lang="en-US" sz="1400" dirty="0" smtClean="0"/>
              <a:t> dissolves in the gastric juices, which is called dissolution. It is only then that the </a:t>
            </a:r>
            <a:r>
              <a:rPr lang="en-US" sz="1400" dirty="0" smtClean="0">
                <a:hlinkClick r:id="rId3"/>
              </a:rPr>
              <a:t>drug</a:t>
            </a:r>
            <a:r>
              <a:rPr lang="en-US" sz="1400" dirty="0" smtClean="0"/>
              <a:t> can be </a:t>
            </a:r>
            <a:r>
              <a:rPr lang="en-US" sz="1400" dirty="0" smtClean="0">
                <a:hlinkClick r:id="rId4"/>
              </a:rPr>
              <a:t>absorbed</a:t>
            </a:r>
            <a:r>
              <a:rPr lang="en-US" sz="1400" dirty="0" smtClean="0"/>
              <a:t>. When these two processes occur rapidly, the rate of </a:t>
            </a:r>
            <a:r>
              <a:rPr lang="en-US" sz="1400" dirty="0" smtClean="0">
                <a:hlinkClick r:id="rId4"/>
              </a:rPr>
              <a:t>absorption</a:t>
            </a:r>
            <a:r>
              <a:rPr lang="en-US" sz="1400" dirty="0" smtClean="0"/>
              <a:t> increases.</a:t>
            </a:r>
            <a:br>
              <a:rPr lang="en-US" sz="1400" dirty="0" smtClean="0"/>
            </a:br>
            <a:r>
              <a:rPr lang="en-US" sz="1400" b="1" dirty="0" smtClean="0"/>
              <a:t> </a:t>
            </a:r>
            <a:r>
              <a:rPr lang="en-US" sz="1400" dirty="0" smtClean="0"/>
              <a:t/>
            </a:r>
            <a:br>
              <a:rPr lang="en-US" sz="1400" dirty="0" smtClean="0"/>
            </a:br>
            <a:r>
              <a:rPr lang="en-US" sz="1400" b="1" dirty="0" smtClean="0"/>
              <a:t>8. Formulation</a:t>
            </a:r>
            <a:r>
              <a:rPr lang="en-US" sz="1400" dirty="0" smtClean="0"/>
              <a:t/>
            </a:r>
            <a:br>
              <a:rPr lang="en-US" sz="1400" dirty="0" smtClean="0"/>
            </a:br>
            <a:r>
              <a:rPr lang="en-US" sz="1400" dirty="0" smtClean="0"/>
              <a:t>When the </a:t>
            </a:r>
            <a:r>
              <a:rPr lang="en-US" sz="1400" dirty="0" smtClean="0">
                <a:hlinkClick r:id="rId3"/>
              </a:rPr>
              <a:t>drugs</a:t>
            </a:r>
            <a:r>
              <a:rPr lang="en-US" sz="1400" dirty="0" smtClean="0"/>
              <a:t> are formed, apart from the active form some inert substances are included. These are the diluents, </a:t>
            </a:r>
            <a:r>
              <a:rPr lang="en-US" sz="1400" dirty="0" err="1" smtClean="0"/>
              <a:t>excipients</a:t>
            </a:r>
            <a:r>
              <a:rPr lang="en-US" sz="1400" dirty="0" smtClean="0"/>
              <a:t> and the binders. Normally they are inert, but if they interact, they can change the </a:t>
            </a:r>
            <a:r>
              <a:rPr lang="en-US" sz="1400" dirty="0" smtClean="0">
                <a:hlinkClick r:id="rId6"/>
              </a:rPr>
              <a:t>bioavailability</a:t>
            </a:r>
            <a:r>
              <a:rPr lang="en-US" sz="1400" dirty="0" smtClean="0"/>
              <a:t>. </a:t>
            </a:r>
            <a:br>
              <a:rPr lang="en-US" sz="1400" dirty="0" smtClean="0"/>
            </a:br>
            <a:r>
              <a:rPr lang="en-US" sz="1400" b="1" dirty="0" smtClean="0"/>
              <a:t> </a:t>
            </a:r>
            <a:r>
              <a:rPr lang="en-US" sz="1400" dirty="0" smtClean="0"/>
              <a:t/>
            </a:r>
            <a:br>
              <a:rPr lang="en-US" sz="1400" dirty="0" smtClean="0"/>
            </a:br>
            <a:r>
              <a:rPr lang="en-US" sz="1400" b="1" dirty="0" smtClean="0"/>
              <a:t>9. Concentration</a:t>
            </a:r>
            <a:r>
              <a:rPr lang="en-US" sz="1400" dirty="0" smtClean="0"/>
              <a:t/>
            </a:r>
            <a:br>
              <a:rPr lang="en-US" sz="1400" dirty="0" smtClean="0"/>
            </a:br>
            <a:r>
              <a:rPr lang="en-US" sz="1400" dirty="0" smtClean="0"/>
              <a:t>The higher the concentration more flux occurs across the membrane. The rate is less affected than the extent of </a:t>
            </a:r>
            <a:r>
              <a:rPr lang="en-US" sz="1400" dirty="0" smtClean="0">
                <a:hlinkClick r:id="rId4"/>
              </a:rPr>
              <a:t>absorption</a:t>
            </a:r>
            <a:r>
              <a:rPr lang="en-US" sz="1400" dirty="0" smtClean="0"/>
              <a:t>.</a:t>
            </a:r>
            <a:br>
              <a:rPr lang="en-US" sz="1400" dirty="0" smtClean="0"/>
            </a:br>
            <a:endParaRPr lang="ar-IQ"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0" y="0"/>
            <a:ext cx="9144000" cy="6858000"/>
          </a:xfrm>
        </p:spPr>
        <p:txBody>
          <a:bodyPr>
            <a:noAutofit/>
          </a:bodyPr>
          <a:lstStyle/>
          <a:p>
            <a:pPr algn="l" rtl="0"/>
            <a:endParaRPr lang="en-US" sz="1400" b="1" dirty="0" smtClean="0">
              <a:solidFill>
                <a:schemeClr val="tx1"/>
              </a:solidFill>
            </a:endParaRPr>
          </a:p>
          <a:p>
            <a:pPr algn="l" rtl="0"/>
            <a:endParaRPr lang="en-US" sz="1400" b="1" dirty="0" smtClean="0">
              <a:solidFill>
                <a:schemeClr val="tx1"/>
              </a:solidFill>
            </a:endParaRPr>
          </a:p>
          <a:p>
            <a:pPr algn="l" rtl="0"/>
            <a:endParaRPr lang="en-US" sz="1800" b="1" dirty="0" smtClean="0">
              <a:solidFill>
                <a:srgbClr val="FF0000"/>
              </a:solidFill>
            </a:endParaRPr>
          </a:p>
          <a:p>
            <a:pPr algn="l" rtl="0"/>
            <a:endParaRPr lang="en-US" sz="1800" b="1" dirty="0" smtClean="0">
              <a:solidFill>
                <a:srgbClr val="FF0000"/>
              </a:solidFill>
            </a:endParaRPr>
          </a:p>
          <a:p>
            <a:pPr algn="l" rtl="0"/>
            <a:endParaRPr lang="en-US" sz="1800" b="1" dirty="0" smtClean="0">
              <a:solidFill>
                <a:srgbClr val="FF0000"/>
              </a:solidFill>
            </a:endParaRPr>
          </a:p>
          <a:p>
            <a:pPr algn="ctr" rtl="0"/>
            <a:r>
              <a:rPr lang="en-US" b="1" dirty="0" smtClean="0">
                <a:solidFill>
                  <a:srgbClr val="FF0000"/>
                </a:solidFill>
              </a:rPr>
              <a:t>Factors Related to Body</a:t>
            </a:r>
            <a:endParaRPr lang="en-US" dirty="0" smtClean="0">
              <a:solidFill>
                <a:srgbClr val="FF0000"/>
              </a:solidFill>
            </a:endParaRPr>
          </a:p>
          <a:p>
            <a:pPr algn="l" rtl="0"/>
            <a:endParaRPr lang="en-US" sz="1400" b="1" dirty="0" smtClean="0">
              <a:solidFill>
                <a:schemeClr val="tx1"/>
              </a:solidFill>
            </a:endParaRPr>
          </a:p>
          <a:p>
            <a:pPr algn="l" rtl="0"/>
            <a:r>
              <a:rPr lang="en-US" sz="1350" b="1" dirty="0" smtClean="0">
                <a:solidFill>
                  <a:schemeClr val="tx1"/>
                </a:solidFill>
              </a:rPr>
              <a:t>1. Area of Absorptive Surface </a:t>
            </a:r>
            <a:endParaRPr lang="en-US" sz="1350" dirty="0" smtClean="0">
              <a:solidFill>
                <a:schemeClr val="tx1"/>
              </a:solidFill>
            </a:endParaRPr>
          </a:p>
          <a:p>
            <a:pPr algn="l" rtl="0"/>
            <a:r>
              <a:rPr lang="en-US" sz="1350" dirty="0" smtClean="0">
                <a:solidFill>
                  <a:schemeClr val="tx1"/>
                </a:solidFill>
              </a:rPr>
              <a:t>Area of absorptive surface affects oral as well as other routes. Most of the </a:t>
            </a:r>
            <a:r>
              <a:rPr lang="en-US" sz="1350" dirty="0" smtClean="0">
                <a:solidFill>
                  <a:schemeClr val="tx1"/>
                </a:solidFill>
                <a:hlinkClick r:id="rId2"/>
              </a:rPr>
              <a:t>drugs</a:t>
            </a:r>
            <a:r>
              <a:rPr lang="en-US" sz="1350" dirty="0" smtClean="0">
                <a:solidFill>
                  <a:schemeClr val="tx1"/>
                </a:solidFill>
              </a:rPr>
              <a:t> are given orally because of the large area of absorptive surface, so that greater </a:t>
            </a:r>
            <a:r>
              <a:rPr lang="en-US" sz="1350" dirty="0" smtClean="0">
                <a:solidFill>
                  <a:schemeClr val="tx1"/>
                </a:solidFill>
                <a:hlinkClick r:id="rId3"/>
              </a:rPr>
              <a:t>absorption</a:t>
            </a:r>
            <a:r>
              <a:rPr lang="en-US" sz="1350" dirty="0" smtClean="0">
                <a:solidFill>
                  <a:schemeClr val="tx1"/>
                </a:solidFill>
              </a:rPr>
              <a:t> occurs. Similarly, when the topically acting drugs are applied on a large surface area, they are better </a:t>
            </a:r>
            <a:r>
              <a:rPr lang="en-US" sz="1350" dirty="0" smtClean="0">
                <a:solidFill>
                  <a:schemeClr val="tx1"/>
                </a:solidFill>
                <a:hlinkClick r:id="rId3"/>
              </a:rPr>
              <a:t>absorbed</a:t>
            </a:r>
            <a:r>
              <a:rPr lang="en-US" sz="1350" dirty="0" smtClean="0">
                <a:solidFill>
                  <a:schemeClr val="tx1"/>
                </a:solidFill>
              </a:rPr>
              <a:t>.</a:t>
            </a:r>
          </a:p>
          <a:p>
            <a:pPr algn="l" rtl="0"/>
            <a:r>
              <a:rPr lang="en-US" sz="1350" b="1" dirty="0" smtClean="0">
                <a:solidFill>
                  <a:schemeClr val="tx1"/>
                </a:solidFill>
              </a:rPr>
              <a:t> </a:t>
            </a:r>
            <a:endParaRPr lang="en-US" sz="1350" dirty="0" smtClean="0">
              <a:solidFill>
                <a:schemeClr val="tx1"/>
              </a:solidFill>
            </a:endParaRPr>
          </a:p>
          <a:p>
            <a:pPr algn="l" rtl="0"/>
            <a:r>
              <a:rPr lang="en-US" sz="1350" b="1" dirty="0" smtClean="0">
                <a:solidFill>
                  <a:schemeClr val="tx1"/>
                </a:solidFill>
              </a:rPr>
              <a:t>2. </a:t>
            </a:r>
            <a:r>
              <a:rPr lang="en-US" sz="1350" b="1" dirty="0" err="1" smtClean="0">
                <a:solidFill>
                  <a:schemeClr val="tx1"/>
                </a:solidFill>
              </a:rPr>
              <a:t>Vascularity</a:t>
            </a:r>
            <a:endParaRPr lang="en-US" sz="1350" dirty="0" smtClean="0">
              <a:solidFill>
                <a:schemeClr val="tx1"/>
              </a:solidFill>
            </a:endParaRPr>
          </a:p>
          <a:p>
            <a:pPr algn="l" rtl="0"/>
            <a:r>
              <a:rPr lang="en-US" sz="1350" dirty="0" smtClean="0">
                <a:solidFill>
                  <a:schemeClr val="tx1"/>
                </a:solidFill>
              </a:rPr>
              <a:t>More the </a:t>
            </a:r>
            <a:r>
              <a:rPr lang="en-US" sz="1350" dirty="0" err="1" smtClean="0">
                <a:solidFill>
                  <a:schemeClr val="tx1"/>
                </a:solidFill>
              </a:rPr>
              <a:t>vascularity</a:t>
            </a:r>
            <a:r>
              <a:rPr lang="en-US" sz="1350" dirty="0" smtClean="0">
                <a:solidFill>
                  <a:schemeClr val="tx1"/>
                </a:solidFill>
              </a:rPr>
              <a:t>, more is the rate and extent of </a:t>
            </a:r>
            <a:r>
              <a:rPr lang="en-US" sz="1350" dirty="0" smtClean="0">
                <a:solidFill>
                  <a:schemeClr val="tx1"/>
                </a:solidFill>
                <a:hlinkClick r:id="rId3"/>
              </a:rPr>
              <a:t>absorption</a:t>
            </a:r>
            <a:r>
              <a:rPr lang="en-US" sz="1350" dirty="0" smtClean="0">
                <a:solidFill>
                  <a:schemeClr val="tx1"/>
                </a:solidFill>
              </a:rPr>
              <a:t> and vice versa. In shock, the blood flow to the peripheries is decreased, so </a:t>
            </a:r>
            <a:r>
              <a:rPr lang="en-US" sz="1350" dirty="0" smtClean="0">
                <a:solidFill>
                  <a:schemeClr val="tx1"/>
                </a:solidFill>
                <a:hlinkClick r:id="rId3"/>
              </a:rPr>
              <a:t>absorption</a:t>
            </a:r>
            <a:r>
              <a:rPr lang="en-US" sz="1350" dirty="0" smtClean="0">
                <a:solidFill>
                  <a:schemeClr val="tx1"/>
                </a:solidFill>
              </a:rPr>
              <a:t> in those areas is diminished, </a:t>
            </a:r>
            <a:r>
              <a:rPr lang="en-US" sz="1350" dirty="0" smtClean="0">
                <a:solidFill>
                  <a:schemeClr val="tx1"/>
                </a:solidFill>
                <a:hlinkClick r:id="rId4"/>
              </a:rPr>
              <a:t>intravenous route</a:t>
            </a:r>
            <a:r>
              <a:rPr lang="en-US" sz="1350" dirty="0" smtClean="0">
                <a:solidFill>
                  <a:schemeClr val="tx1"/>
                </a:solidFill>
              </a:rPr>
              <a:t> is preferred.</a:t>
            </a:r>
          </a:p>
          <a:p>
            <a:pPr algn="l" rtl="0"/>
            <a:r>
              <a:rPr lang="en-US" sz="1350" dirty="0" smtClean="0">
                <a:solidFill>
                  <a:schemeClr val="tx1"/>
                </a:solidFill>
              </a:rPr>
              <a:t>Vasoconstrictors decrease the blood supply of an area, thus are useful to restrict the local </a:t>
            </a:r>
            <a:r>
              <a:rPr lang="en-US" sz="1350" dirty="0" err="1" smtClean="0">
                <a:solidFill>
                  <a:schemeClr val="tx1"/>
                </a:solidFill>
              </a:rPr>
              <a:t>anesthesias</a:t>
            </a:r>
            <a:r>
              <a:rPr lang="en-US" sz="1350" dirty="0" smtClean="0">
                <a:solidFill>
                  <a:schemeClr val="tx1"/>
                </a:solidFill>
              </a:rPr>
              <a:t> so that they remain for a longer duration. Their wash away as well as their toxic effects are decreased in this way.</a:t>
            </a:r>
          </a:p>
          <a:p>
            <a:pPr algn="l" rtl="0"/>
            <a:r>
              <a:rPr lang="en-US" sz="1350" dirty="0" smtClean="0">
                <a:solidFill>
                  <a:schemeClr val="tx1"/>
                </a:solidFill>
              </a:rPr>
              <a:t>Massage in </a:t>
            </a:r>
            <a:r>
              <a:rPr lang="en-US" sz="1350" dirty="0" smtClean="0">
                <a:solidFill>
                  <a:schemeClr val="tx1"/>
                </a:solidFill>
                <a:hlinkClick r:id="rId4"/>
              </a:rPr>
              <a:t>intramuscular injections</a:t>
            </a:r>
            <a:r>
              <a:rPr lang="en-US" sz="1350" dirty="0" smtClean="0">
                <a:solidFill>
                  <a:schemeClr val="tx1"/>
                </a:solidFill>
              </a:rPr>
              <a:t> improves vascular supply to enhance </a:t>
            </a:r>
            <a:r>
              <a:rPr lang="en-US" sz="1350" dirty="0" smtClean="0">
                <a:solidFill>
                  <a:schemeClr val="tx1"/>
                </a:solidFill>
                <a:hlinkClick r:id="rId3"/>
              </a:rPr>
              <a:t>absorption</a:t>
            </a:r>
            <a:r>
              <a:rPr lang="en-US" sz="1350" dirty="0" smtClean="0">
                <a:solidFill>
                  <a:schemeClr val="tx1"/>
                </a:solidFill>
              </a:rPr>
              <a:t>.</a:t>
            </a:r>
          </a:p>
          <a:p>
            <a:pPr algn="l" rtl="0"/>
            <a:r>
              <a:rPr lang="en-US" sz="1350" b="1" dirty="0" smtClean="0">
                <a:solidFill>
                  <a:schemeClr val="tx1"/>
                </a:solidFill>
              </a:rPr>
              <a:t> </a:t>
            </a:r>
            <a:endParaRPr lang="en-US" sz="1350" dirty="0" smtClean="0">
              <a:solidFill>
                <a:schemeClr val="tx1"/>
              </a:solidFill>
            </a:endParaRPr>
          </a:p>
          <a:p>
            <a:pPr algn="l" rtl="0"/>
            <a:r>
              <a:rPr lang="en-US" sz="1350" b="1" dirty="0" smtClean="0">
                <a:solidFill>
                  <a:schemeClr val="tx1"/>
                </a:solidFill>
              </a:rPr>
              <a:t>3. pH</a:t>
            </a:r>
            <a:endParaRPr lang="en-US" sz="1350" dirty="0" smtClean="0">
              <a:solidFill>
                <a:schemeClr val="tx1"/>
              </a:solidFill>
            </a:endParaRPr>
          </a:p>
          <a:p>
            <a:pPr algn="l" rtl="0"/>
            <a:r>
              <a:rPr lang="en-US" sz="1350" dirty="0" smtClean="0">
                <a:solidFill>
                  <a:schemeClr val="tx1"/>
                </a:solidFill>
              </a:rPr>
              <a:t>Acidic pH  favors acidic drug </a:t>
            </a:r>
            <a:r>
              <a:rPr lang="en-US" sz="1350" dirty="0" smtClean="0">
                <a:solidFill>
                  <a:schemeClr val="tx1"/>
                </a:solidFill>
                <a:hlinkClick r:id="rId3"/>
              </a:rPr>
              <a:t>absorption</a:t>
            </a:r>
            <a:r>
              <a:rPr lang="en-US" sz="1350" dirty="0" smtClean="0">
                <a:solidFill>
                  <a:schemeClr val="tx1"/>
                </a:solidFill>
              </a:rPr>
              <a:t> while basic pH is better for basic drugs.</a:t>
            </a:r>
          </a:p>
          <a:p>
            <a:pPr algn="l" rtl="0"/>
            <a:r>
              <a:rPr lang="en-US" sz="1350" b="1" dirty="0" smtClean="0">
                <a:solidFill>
                  <a:schemeClr val="tx1"/>
                </a:solidFill>
              </a:rPr>
              <a:t> </a:t>
            </a:r>
            <a:endParaRPr lang="en-US" sz="1350" dirty="0" smtClean="0">
              <a:solidFill>
                <a:schemeClr val="tx1"/>
              </a:solidFill>
            </a:endParaRPr>
          </a:p>
          <a:p>
            <a:pPr algn="l" rtl="0"/>
            <a:r>
              <a:rPr lang="en-US" sz="1350" b="1" dirty="0" smtClean="0">
                <a:solidFill>
                  <a:schemeClr val="tx1"/>
                </a:solidFill>
              </a:rPr>
              <a:t>4. Presence of other Substances</a:t>
            </a:r>
            <a:endParaRPr lang="en-US" sz="1350" dirty="0" smtClean="0">
              <a:solidFill>
                <a:schemeClr val="tx1"/>
              </a:solidFill>
            </a:endParaRPr>
          </a:p>
          <a:p>
            <a:pPr algn="l" rtl="0"/>
            <a:r>
              <a:rPr lang="en-US" sz="1350" dirty="0" smtClean="0">
                <a:solidFill>
                  <a:schemeClr val="tx1"/>
                </a:solidFill>
              </a:rPr>
              <a:t>Foods or </a:t>
            </a:r>
            <a:r>
              <a:rPr lang="en-US" sz="1350" dirty="0" smtClean="0">
                <a:solidFill>
                  <a:schemeClr val="tx1"/>
                </a:solidFill>
                <a:hlinkClick r:id="rId2"/>
              </a:rPr>
              <a:t>drugs</a:t>
            </a:r>
            <a:r>
              <a:rPr lang="en-US" sz="1350" dirty="0" smtClean="0">
                <a:solidFill>
                  <a:schemeClr val="tx1"/>
                </a:solidFill>
              </a:rPr>
              <a:t> may interact with the drugs to alter their rate of </a:t>
            </a:r>
            <a:r>
              <a:rPr lang="en-US" sz="1350" dirty="0" smtClean="0">
                <a:solidFill>
                  <a:schemeClr val="tx1"/>
                </a:solidFill>
                <a:hlinkClick r:id="rId3"/>
              </a:rPr>
              <a:t>absorption</a:t>
            </a:r>
            <a:r>
              <a:rPr lang="en-US" sz="1350" dirty="0" smtClean="0">
                <a:solidFill>
                  <a:schemeClr val="tx1"/>
                </a:solidFill>
              </a:rPr>
              <a:t>. Especially for the drugs given </a:t>
            </a:r>
            <a:r>
              <a:rPr lang="en-US" sz="1350" dirty="0" smtClean="0">
                <a:solidFill>
                  <a:schemeClr val="tx1"/>
                </a:solidFill>
                <a:hlinkClick r:id="rId4"/>
              </a:rPr>
              <a:t>orally</a:t>
            </a:r>
            <a:r>
              <a:rPr lang="en-US" sz="1350" dirty="0" smtClean="0">
                <a:solidFill>
                  <a:schemeClr val="tx1"/>
                </a:solidFill>
              </a:rPr>
              <a:t>, food can increase or decrease the </a:t>
            </a:r>
            <a:r>
              <a:rPr lang="en-US" sz="1350" dirty="0" smtClean="0">
                <a:solidFill>
                  <a:schemeClr val="tx1"/>
                </a:solidFill>
                <a:hlinkClick r:id="rId3"/>
              </a:rPr>
              <a:t>absorption</a:t>
            </a:r>
            <a:r>
              <a:rPr lang="en-US" sz="1350" dirty="0" smtClean="0">
                <a:solidFill>
                  <a:schemeClr val="tx1"/>
                </a:solidFill>
              </a:rPr>
              <a:t>.</a:t>
            </a:r>
          </a:p>
          <a:p>
            <a:pPr algn="l" rtl="0"/>
            <a:r>
              <a:rPr lang="en-US" sz="1350" dirty="0" err="1" smtClean="0">
                <a:solidFill>
                  <a:schemeClr val="tx1"/>
                </a:solidFill>
              </a:rPr>
              <a:t>Antihyperlipidemic</a:t>
            </a:r>
            <a:r>
              <a:rPr lang="en-US" sz="1350" dirty="0" smtClean="0">
                <a:solidFill>
                  <a:schemeClr val="tx1"/>
                </a:solidFill>
              </a:rPr>
              <a:t> drugs like the </a:t>
            </a:r>
            <a:r>
              <a:rPr lang="en-US" sz="1350" dirty="0" err="1" smtClean="0">
                <a:solidFill>
                  <a:schemeClr val="tx1"/>
                </a:solidFill>
              </a:rPr>
              <a:t>statins</a:t>
            </a:r>
            <a:r>
              <a:rPr lang="en-US" sz="1350" dirty="0" smtClean="0">
                <a:solidFill>
                  <a:schemeClr val="tx1"/>
                </a:solidFill>
              </a:rPr>
              <a:t> are better </a:t>
            </a:r>
            <a:r>
              <a:rPr lang="en-US" sz="1350" dirty="0" smtClean="0">
                <a:solidFill>
                  <a:schemeClr val="tx1"/>
                </a:solidFill>
                <a:hlinkClick r:id="rId3"/>
              </a:rPr>
              <a:t>absorbed</a:t>
            </a:r>
            <a:r>
              <a:rPr lang="en-US" sz="1350" dirty="0" smtClean="0">
                <a:solidFill>
                  <a:schemeClr val="tx1"/>
                </a:solidFill>
              </a:rPr>
              <a:t> when taken with the food.</a:t>
            </a:r>
          </a:p>
          <a:p>
            <a:pPr algn="l" rtl="0"/>
            <a:r>
              <a:rPr lang="en-US" sz="1350" dirty="0" smtClean="0">
                <a:solidFill>
                  <a:schemeClr val="tx1"/>
                </a:solidFill>
              </a:rPr>
              <a:t>Iron when given with milk has decreased </a:t>
            </a:r>
            <a:r>
              <a:rPr lang="en-US" sz="1350" dirty="0" smtClean="0">
                <a:solidFill>
                  <a:schemeClr val="tx1"/>
                </a:solidFill>
                <a:hlinkClick r:id="rId3"/>
              </a:rPr>
              <a:t>absorption</a:t>
            </a:r>
            <a:r>
              <a:rPr lang="en-US" sz="1350" dirty="0" smtClean="0">
                <a:solidFill>
                  <a:schemeClr val="tx1"/>
                </a:solidFill>
              </a:rPr>
              <a:t>.</a:t>
            </a:r>
          </a:p>
          <a:p>
            <a:pPr algn="l" rtl="0"/>
            <a:r>
              <a:rPr lang="en-US" sz="1350" dirty="0" smtClean="0">
                <a:solidFill>
                  <a:schemeClr val="tx1"/>
                </a:solidFill>
              </a:rPr>
              <a:t>Vitamin C enhances the </a:t>
            </a:r>
            <a:r>
              <a:rPr lang="en-US" sz="1350" dirty="0" smtClean="0">
                <a:solidFill>
                  <a:schemeClr val="tx1"/>
                </a:solidFill>
                <a:hlinkClick r:id="rId3"/>
              </a:rPr>
              <a:t>absorption</a:t>
            </a:r>
            <a:r>
              <a:rPr lang="en-US" sz="1350" dirty="0" smtClean="0">
                <a:solidFill>
                  <a:schemeClr val="tx1"/>
                </a:solidFill>
              </a:rPr>
              <a:t> of iron.</a:t>
            </a:r>
          </a:p>
          <a:p>
            <a:pPr algn="l" rtl="0"/>
            <a:r>
              <a:rPr lang="en-US" sz="1350" dirty="0" smtClean="0">
                <a:solidFill>
                  <a:schemeClr val="tx1"/>
                </a:solidFill>
              </a:rPr>
              <a:t>Milk decreases the </a:t>
            </a:r>
            <a:r>
              <a:rPr lang="en-US" sz="1350" dirty="0" smtClean="0">
                <a:solidFill>
                  <a:schemeClr val="tx1"/>
                </a:solidFill>
                <a:hlinkClick r:id="rId3"/>
              </a:rPr>
              <a:t>absorption</a:t>
            </a:r>
            <a:r>
              <a:rPr lang="en-US" sz="1350" dirty="0" smtClean="0">
                <a:solidFill>
                  <a:schemeClr val="tx1"/>
                </a:solidFill>
              </a:rPr>
              <a:t> of </a:t>
            </a:r>
            <a:r>
              <a:rPr lang="en-US" sz="1350" dirty="0" err="1" smtClean="0">
                <a:solidFill>
                  <a:schemeClr val="tx1"/>
                </a:solidFill>
              </a:rPr>
              <a:t>tetracyclines</a:t>
            </a:r>
            <a:r>
              <a:rPr lang="en-US" sz="1350" dirty="0" smtClean="0">
                <a:solidFill>
                  <a:schemeClr val="tx1"/>
                </a:solidFill>
              </a:rPr>
              <a:t>. Calcium salts when given with iron salts or </a:t>
            </a:r>
            <a:r>
              <a:rPr lang="en-US" sz="1350" dirty="0" err="1" smtClean="0">
                <a:solidFill>
                  <a:schemeClr val="tx1"/>
                </a:solidFill>
              </a:rPr>
              <a:t>tetracyclines</a:t>
            </a:r>
            <a:r>
              <a:rPr lang="en-US" sz="1350" dirty="0" smtClean="0">
                <a:solidFill>
                  <a:schemeClr val="tx1"/>
                </a:solidFill>
              </a:rPr>
              <a:t> interfere with their </a:t>
            </a:r>
            <a:r>
              <a:rPr lang="en-US" sz="1350" dirty="0" smtClean="0">
                <a:solidFill>
                  <a:schemeClr val="tx1"/>
                </a:solidFill>
                <a:hlinkClick r:id="rId3"/>
              </a:rPr>
              <a:t>absorption</a:t>
            </a:r>
            <a:endParaRPr lang="en-US" sz="1350" dirty="0" smtClean="0">
              <a:solidFill>
                <a:schemeClr val="tx1"/>
              </a:solidFill>
            </a:endParaRPr>
          </a:p>
          <a:p>
            <a:pPr algn="l" rtl="0"/>
            <a:r>
              <a:rPr lang="en-US" sz="1350" dirty="0" smtClean="0">
                <a:solidFill>
                  <a:schemeClr val="tx1"/>
                </a:solidFill>
              </a:rPr>
              <a:t>Aspirin is given with food while antibiotics are given in empty stomach. Liquid paraffin may affect </a:t>
            </a:r>
            <a:r>
              <a:rPr lang="en-US" sz="1350" dirty="0" smtClean="0">
                <a:solidFill>
                  <a:schemeClr val="tx1"/>
                </a:solidFill>
                <a:hlinkClick r:id="rId3"/>
              </a:rPr>
              <a:t>drug absorption</a:t>
            </a:r>
            <a:r>
              <a:rPr lang="en-US" sz="1350" dirty="0" smtClean="0">
                <a:solidFill>
                  <a:schemeClr val="tx1"/>
                </a:solidFill>
              </a:rPr>
              <a:t>. Some acidic drugs bind with </a:t>
            </a:r>
            <a:r>
              <a:rPr lang="en-US" sz="1350" dirty="0" err="1" smtClean="0">
                <a:solidFill>
                  <a:schemeClr val="tx1"/>
                </a:solidFill>
              </a:rPr>
              <a:t>cholestyramine</a:t>
            </a:r>
            <a:r>
              <a:rPr lang="en-US" sz="1350" dirty="0" smtClean="0">
                <a:solidFill>
                  <a:schemeClr val="tx1"/>
                </a:solidFill>
              </a:rPr>
              <a:t> to from a complex which is not absorbed in GIT.</a:t>
            </a:r>
          </a:p>
          <a:p>
            <a:pPr algn="l"/>
            <a:endParaRPr lang="ar-IQ" sz="14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69072"/>
          </a:xfrm>
        </p:spPr>
        <p:txBody>
          <a:bodyPr>
            <a:normAutofit fontScale="90000"/>
          </a:bodyPr>
          <a:lstStyle/>
          <a:p>
            <a:pPr algn="l" rtl="0"/>
            <a:r>
              <a:rPr lang="en-US" sz="3100" b="1" dirty="0"/>
              <a:t>Origin and sources of drugs:</a:t>
            </a:r>
            <a:r>
              <a:rPr lang="en-US" sz="3100" dirty="0"/>
              <a:t/>
            </a:r>
            <a:br>
              <a:rPr lang="en-US" sz="3100" dirty="0"/>
            </a:br>
            <a:r>
              <a:rPr lang="en-US" sz="3100" dirty="0"/>
              <a:t>1. </a:t>
            </a:r>
            <a:r>
              <a:rPr lang="en-US" sz="3100" b="1" dirty="0"/>
              <a:t>Minerals: </a:t>
            </a:r>
            <a:r>
              <a:rPr lang="en-US" sz="3100" dirty="0"/>
              <a:t>Liquid paraffin, magnesium sulfate, magnesium </a:t>
            </a:r>
            <a:r>
              <a:rPr lang="en-US" sz="3100" dirty="0" err="1"/>
              <a:t>trisilicate</a:t>
            </a:r>
            <a:r>
              <a:rPr lang="en-US" sz="3100" dirty="0"/>
              <a:t>, kaolin, etc.</a:t>
            </a:r>
            <a:br>
              <a:rPr lang="en-US" sz="3100" dirty="0"/>
            </a:br>
            <a:r>
              <a:rPr lang="en-US" sz="3100" dirty="0"/>
              <a:t>2. </a:t>
            </a:r>
            <a:r>
              <a:rPr lang="en-US" sz="3100" b="1" dirty="0"/>
              <a:t>Animals: </a:t>
            </a:r>
            <a:r>
              <a:rPr lang="en-US" sz="3100" dirty="0"/>
              <a:t>Insulin, thyroid extract, </a:t>
            </a:r>
            <a:r>
              <a:rPr lang="en-US" sz="3100" dirty="0" smtClean="0"/>
              <a:t>and </a:t>
            </a:r>
            <a:r>
              <a:rPr lang="en-US" sz="3100" dirty="0"/>
              <a:t>antitoxin sera, etc.</a:t>
            </a:r>
            <a:br>
              <a:rPr lang="en-US" sz="3100" dirty="0"/>
            </a:br>
            <a:r>
              <a:rPr lang="en-US" sz="3100" dirty="0"/>
              <a:t>3. </a:t>
            </a:r>
            <a:r>
              <a:rPr lang="en-US" sz="3100" b="1" dirty="0"/>
              <a:t>Plants: </a:t>
            </a:r>
            <a:r>
              <a:rPr lang="en-US" sz="3100" dirty="0"/>
              <a:t>Morphine, </a:t>
            </a:r>
            <a:r>
              <a:rPr lang="en-US" sz="3100" dirty="0" err="1"/>
              <a:t>digoxin</a:t>
            </a:r>
            <a:r>
              <a:rPr lang="en-US" sz="3100" dirty="0"/>
              <a:t>, atropine, castor oil, etc.</a:t>
            </a:r>
            <a:br>
              <a:rPr lang="en-US" sz="3100" dirty="0"/>
            </a:br>
            <a:r>
              <a:rPr lang="en-US" sz="3100" dirty="0"/>
              <a:t>4. </a:t>
            </a:r>
            <a:r>
              <a:rPr lang="en-US" sz="3100" b="1" dirty="0"/>
              <a:t>Synthetic source: </a:t>
            </a:r>
            <a:r>
              <a:rPr lang="en-US" sz="3100" dirty="0"/>
              <a:t>Aspirin, </a:t>
            </a:r>
            <a:r>
              <a:rPr lang="en-US" sz="3100" dirty="0" err="1"/>
              <a:t>sulphonamides</a:t>
            </a:r>
            <a:r>
              <a:rPr lang="en-US" sz="3100" dirty="0"/>
              <a:t>, </a:t>
            </a:r>
            <a:r>
              <a:rPr lang="en-US" sz="3100" dirty="0" err="1"/>
              <a:t>paracetamol</a:t>
            </a:r>
            <a:r>
              <a:rPr lang="en-US" sz="3100" dirty="0"/>
              <a:t>, </a:t>
            </a:r>
            <a:r>
              <a:rPr lang="en-US" sz="3100" dirty="0" err="1"/>
              <a:t>zidovudine</a:t>
            </a:r>
            <a:r>
              <a:rPr lang="en-US" sz="3100" dirty="0"/>
              <a:t>, etc.</a:t>
            </a:r>
            <a:br>
              <a:rPr lang="en-US" sz="3100" dirty="0"/>
            </a:br>
            <a:r>
              <a:rPr lang="en-US" sz="3100" dirty="0"/>
              <a:t>5. </a:t>
            </a:r>
            <a:r>
              <a:rPr lang="en-US" sz="3100" b="1" dirty="0"/>
              <a:t>Micro organisms: </a:t>
            </a:r>
            <a:r>
              <a:rPr lang="en-US" sz="3100" dirty="0"/>
              <a:t>Penicillin, streptomycin and many other antibiotics.</a:t>
            </a:r>
            <a:br>
              <a:rPr lang="en-US" sz="3100" dirty="0"/>
            </a:br>
            <a:r>
              <a:rPr lang="en-US" sz="3100" dirty="0"/>
              <a:t>6. </a:t>
            </a:r>
            <a:r>
              <a:rPr lang="en-US" sz="3100" b="1" dirty="0"/>
              <a:t>Genetic engineering: </a:t>
            </a:r>
            <a:r>
              <a:rPr lang="en-US" sz="3100" dirty="0"/>
              <a:t>Human insulin, human growth hormone etc.</a:t>
            </a:r>
            <a:r>
              <a:rPr lang="en-US" dirty="0"/>
              <a:t/>
            </a:r>
            <a:br>
              <a:rPr lang="en-US" dirty="0"/>
            </a:b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786874" cy="6369072"/>
          </a:xfrm>
        </p:spPr>
        <p:txBody>
          <a:bodyPr>
            <a:normAutofit/>
          </a:bodyPr>
          <a:lstStyle/>
          <a:p>
            <a:pPr algn="l" rtl="0"/>
            <a:r>
              <a:rPr lang="en-US" sz="1600" b="1" dirty="0" smtClean="0"/>
              <a:t>5. GI Mobility</a:t>
            </a:r>
            <a:r>
              <a:rPr lang="en-US" sz="1600" dirty="0" smtClean="0"/>
              <a:t/>
            </a:r>
            <a:br>
              <a:rPr lang="en-US" sz="1600" dirty="0" smtClean="0"/>
            </a:br>
            <a:r>
              <a:rPr lang="en-US" sz="1600" dirty="0" smtClean="0"/>
              <a:t>GI mobility must be optimal for </a:t>
            </a:r>
            <a:r>
              <a:rPr lang="en-US" sz="1600" dirty="0" smtClean="0">
                <a:hlinkClick r:id="rId2"/>
              </a:rPr>
              <a:t>absorption</a:t>
            </a:r>
            <a:r>
              <a:rPr lang="en-US" sz="1600" dirty="0" smtClean="0"/>
              <a:t> of oral drugs. It should be neither increased nor decreased which may affect the rate or extent of </a:t>
            </a:r>
            <a:r>
              <a:rPr lang="en-US" sz="1600" dirty="0" smtClean="0">
                <a:hlinkClick r:id="rId2"/>
              </a:rPr>
              <a:t>absorption</a:t>
            </a:r>
            <a:r>
              <a:rPr lang="en-US" sz="1600" dirty="0" smtClean="0"/>
              <a:t>.</a:t>
            </a:r>
            <a:br>
              <a:rPr lang="en-US" sz="1600" dirty="0" smtClean="0"/>
            </a:br>
            <a:r>
              <a:rPr lang="en-US" sz="1600" dirty="0" smtClean="0"/>
              <a:t>Different diseases or </a:t>
            </a:r>
            <a:r>
              <a:rPr lang="en-US" sz="1600" dirty="0" smtClean="0">
                <a:hlinkClick r:id="rId3"/>
              </a:rPr>
              <a:t>drugs</a:t>
            </a:r>
            <a:r>
              <a:rPr lang="en-US" sz="1600" dirty="0" smtClean="0"/>
              <a:t> may alter the mobility. Diarrhea causes rapid peristalsis, decreasing contact time and thus the extent of </a:t>
            </a:r>
            <a:r>
              <a:rPr lang="en-US" sz="1600" dirty="0" smtClean="0">
                <a:hlinkClick r:id="rId2"/>
              </a:rPr>
              <a:t>absorption</a:t>
            </a:r>
            <a:r>
              <a:rPr lang="en-US" sz="1600" dirty="0" smtClean="0"/>
              <a:t> is affected more. Constipation affects disintegration and dissolution so decreases motility.</a:t>
            </a:r>
            <a:br>
              <a:rPr lang="en-US" sz="1600" dirty="0" smtClean="0"/>
            </a:br>
            <a:r>
              <a:rPr lang="en-US" sz="1600" b="1" dirty="0" smtClean="0"/>
              <a:t> </a:t>
            </a:r>
            <a:r>
              <a:rPr lang="en-US" sz="1600" dirty="0" smtClean="0"/>
              <a:t/>
            </a:r>
            <a:br>
              <a:rPr lang="en-US" sz="1600" dirty="0" smtClean="0"/>
            </a:br>
            <a:r>
              <a:rPr lang="en-US" sz="1600" b="1" dirty="0" smtClean="0"/>
              <a:t>6. Functional Integrity of Absorptive Surface</a:t>
            </a:r>
            <a:r>
              <a:rPr lang="en-US" sz="1600" dirty="0" smtClean="0"/>
              <a:t/>
            </a:r>
            <a:br>
              <a:rPr lang="en-US" sz="1600" dirty="0" smtClean="0"/>
            </a:br>
            <a:r>
              <a:rPr lang="en-US" sz="1600" dirty="0" smtClean="0"/>
              <a:t>Flattening and edema of mucosa </a:t>
            </a:r>
            <a:r>
              <a:rPr lang="en-US" sz="1600" dirty="0" err="1" smtClean="0"/>
              <a:t>decreaes</a:t>
            </a:r>
            <a:r>
              <a:rPr lang="en-US" sz="1600" dirty="0" smtClean="0"/>
              <a:t> </a:t>
            </a:r>
            <a:r>
              <a:rPr lang="en-US" sz="1600" dirty="0" smtClean="0">
                <a:hlinkClick r:id="rId2"/>
              </a:rPr>
              <a:t>absorption</a:t>
            </a:r>
            <a:r>
              <a:rPr lang="en-US" sz="1600" dirty="0" smtClean="0"/>
              <a:t>. Burns and wounds in the skin affects the </a:t>
            </a:r>
            <a:r>
              <a:rPr lang="en-US" sz="1600" dirty="0" smtClean="0">
                <a:hlinkClick r:id="rId2"/>
              </a:rPr>
              <a:t>absorption</a:t>
            </a:r>
            <a:r>
              <a:rPr lang="en-US" sz="1600" dirty="0" smtClean="0"/>
              <a:t> of topical drugs.</a:t>
            </a:r>
            <a:br>
              <a:rPr lang="en-US" sz="1600" dirty="0" smtClean="0"/>
            </a:br>
            <a:r>
              <a:rPr lang="en-US" sz="1600" dirty="0" err="1" smtClean="0"/>
              <a:t>Parasympathomimetic</a:t>
            </a:r>
            <a:r>
              <a:rPr lang="en-US" sz="1600" dirty="0" smtClean="0"/>
              <a:t> drugs can decrease </a:t>
            </a:r>
            <a:r>
              <a:rPr lang="en-US" sz="1600" dirty="0" smtClean="0">
                <a:hlinkClick r:id="rId2"/>
              </a:rPr>
              <a:t>drug absorption</a:t>
            </a:r>
            <a:r>
              <a:rPr lang="en-US" sz="1600" dirty="0" smtClean="0"/>
              <a:t> and </a:t>
            </a:r>
            <a:r>
              <a:rPr lang="en-US" sz="1600" dirty="0" err="1" smtClean="0"/>
              <a:t>parasympatholytic</a:t>
            </a:r>
            <a:r>
              <a:rPr lang="en-US" sz="1600" dirty="0" smtClean="0"/>
              <a:t> drugs can increase </a:t>
            </a:r>
            <a:r>
              <a:rPr lang="en-US" sz="1600" dirty="0" smtClean="0">
                <a:hlinkClick r:id="rId2"/>
              </a:rPr>
              <a:t>absorption</a:t>
            </a:r>
            <a:r>
              <a:rPr lang="en-US" sz="1600" dirty="0" smtClean="0"/>
              <a:t>. </a:t>
            </a:r>
            <a:r>
              <a:rPr lang="en-US" sz="1600" dirty="0" err="1" smtClean="0"/>
              <a:t>Prokinetic</a:t>
            </a:r>
            <a:r>
              <a:rPr lang="en-US" sz="1600" dirty="0" smtClean="0"/>
              <a:t> drugs  prevents vomiting and accelerates gastric emptying. It increases gastric emptying increasing </a:t>
            </a:r>
            <a:r>
              <a:rPr lang="en-US" sz="1600" dirty="0" smtClean="0">
                <a:hlinkClick r:id="rId2"/>
              </a:rPr>
              <a:t>drug absorption</a:t>
            </a:r>
            <a:r>
              <a:rPr lang="en-US" sz="1600" dirty="0" smtClean="0"/>
              <a:t>.</a:t>
            </a:r>
            <a:br>
              <a:rPr lang="en-US" sz="1600" dirty="0" smtClean="0"/>
            </a:br>
            <a:r>
              <a:rPr lang="en-US" sz="1600" b="1" dirty="0" smtClean="0"/>
              <a:t> </a:t>
            </a:r>
            <a:r>
              <a:rPr lang="en-US" sz="1600" dirty="0" smtClean="0"/>
              <a:t/>
            </a:r>
            <a:br>
              <a:rPr lang="en-US" sz="1600" dirty="0" smtClean="0"/>
            </a:br>
            <a:r>
              <a:rPr lang="en-US" sz="1600" b="1" dirty="0" smtClean="0"/>
              <a:t>7. Diseases</a:t>
            </a:r>
            <a:r>
              <a:rPr lang="en-US" sz="1600" dirty="0" smtClean="0"/>
              <a:t/>
            </a:r>
            <a:br>
              <a:rPr lang="en-US" sz="1600" dirty="0" smtClean="0"/>
            </a:br>
            <a:r>
              <a:rPr lang="en-US" sz="1600" b="1" dirty="0" smtClean="0"/>
              <a:t>a. Diarrhea</a:t>
            </a:r>
            <a:r>
              <a:rPr lang="en-US" sz="1600" dirty="0" smtClean="0"/>
              <a:t> and vomiting: Decreases </a:t>
            </a:r>
            <a:r>
              <a:rPr lang="en-US" sz="1600" dirty="0" smtClean="0">
                <a:hlinkClick r:id="rId2"/>
              </a:rPr>
              <a:t>absorption</a:t>
            </a:r>
            <a:r>
              <a:rPr lang="en-US" sz="1600" dirty="0" smtClean="0"/>
              <a:t>.</a:t>
            </a:r>
            <a:br>
              <a:rPr lang="en-US" sz="1600" dirty="0" smtClean="0"/>
            </a:br>
            <a:r>
              <a:rPr lang="en-US" sz="1600" b="1" dirty="0" smtClean="0"/>
              <a:t>b. </a:t>
            </a:r>
            <a:r>
              <a:rPr lang="en-US" sz="1600" b="1" dirty="0" err="1" smtClean="0"/>
              <a:t>Malabsorptive</a:t>
            </a:r>
            <a:r>
              <a:rPr lang="en-US" sz="1600" b="1" dirty="0" smtClean="0"/>
              <a:t> syndrome</a:t>
            </a:r>
            <a:r>
              <a:rPr lang="en-US" sz="1600" dirty="0" smtClean="0"/>
              <a:t> : Decreases absorption</a:t>
            </a:r>
            <a:br>
              <a:rPr lang="en-US" sz="1600" dirty="0" smtClean="0"/>
            </a:br>
            <a:r>
              <a:rPr lang="en-US" sz="1600" b="1" dirty="0" smtClean="0"/>
              <a:t>c. </a:t>
            </a:r>
            <a:r>
              <a:rPr lang="en-US" sz="1600" b="1" dirty="0" err="1" smtClean="0"/>
              <a:t>Achlorhydria</a:t>
            </a:r>
            <a:r>
              <a:rPr lang="en-US" sz="1600" dirty="0" smtClean="0"/>
              <a:t>: Decrease stomach acid secretion  decrease  absorption of acidic drugs. </a:t>
            </a:r>
            <a:br>
              <a:rPr lang="en-US" sz="1600" dirty="0" smtClean="0"/>
            </a:br>
            <a:r>
              <a:rPr lang="en-US" sz="1600" b="1" dirty="0" smtClean="0"/>
              <a:t> </a:t>
            </a:r>
            <a:r>
              <a:rPr lang="en-US" sz="1600" dirty="0" smtClean="0"/>
              <a:t/>
            </a:r>
            <a:br>
              <a:rPr lang="en-US" sz="1600" dirty="0" smtClean="0"/>
            </a:br>
            <a:r>
              <a:rPr lang="en-US" sz="1600" b="1" dirty="0" smtClean="0">
                <a:solidFill>
                  <a:srgbClr val="FF0000"/>
                </a:solidFill>
              </a:rPr>
              <a:t>Methods for Delaying </a:t>
            </a:r>
            <a:r>
              <a:rPr lang="en-US" sz="1600" b="1" dirty="0" smtClean="0">
                <a:solidFill>
                  <a:srgbClr val="FF0000"/>
                </a:solidFill>
                <a:hlinkClick r:id="rId2"/>
              </a:rPr>
              <a:t>Absorption</a:t>
            </a:r>
            <a:r>
              <a:rPr lang="en-US" sz="1600" dirty="0" smtClean="0"/>
              <a:t/>
            </a:r>
            <a:br>
              <a:rPr lang="en-US" sz="1600" dirty="0" smtClean="0"/>
            </a:br>
            <a:r>
              <a:rPr lang="en-US" sz="1600" b="1" dirty="0" smtClean="0"/>
              <a:t>1. Vasoconstrictors</a:t>
            </a:r>
            <a:r>
              <a:rPr lang="en-US" sz="1600" dirty="0" smtClean="0"/>
              <a:t>: Vasoconstrictors decrease absorption.</a:t>
            </a:r>
            <a:br>
              <a:rPr lang="en-US" sz="1600" dirty="0" smtClean="0"/>
            </a:br>
            <a:r>
              <a:rPr lang="en-US" sz="1600" b="1" dirty="0" smtClean="0"/>
              <a:t>2. Formulation</a:t>
            </a:r>
            <a:r>
              <a:rPr lang="en-US" sz="1600" dirty="0" smtClean="0"/>
              <a:t>: Slow releasing (SR) preparations  and Slowly absorbed oily preparations.</a:t>
            </a:r>
            <a:br>
              <a:rPr lang="en-US" sz="1600" dirty="0" smtClean="0"/>
            </a:br>
            <a:endParaRPr lang="ar-IQ"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643710"/>
          </a:xfrm>
        </p:spPr>
        <p:txBody>
          <a:bodyPr>
            <a:normAutofit/>
          </a:bodyPr>
          <a:lstStyle/>
          <a:p>
            <a:pPr algn="l"/>
            <a:r>
              <a:rPr lang="en-US" sz="1800" b="1" dirty="0" smtClean="0"/>
              <a:t/>
            </a:r>
            <a:br>
              <a:rPr lang="en-US" sz="1800" b="1" dirty="0" smtClean="0"/>
            </a:br>
            <a:r>
              <a:rPr lang="en-US" sz="1800" b="1" dirty="0" smtClean="0"/>
              <a:t/>
            </a:r>
            <a:br>
              <a:rPr lang="en-US" sz="1800" b="1" dirty="0" smtClean="0"/>
            </a:br>
            <a:r>
              <a:rPr lang="en-US" sz="1800" b="1" dirty="0" smtClean="0">
                <a:solidFill>
                  <a:srgbClr val="FF0000"/>
                </a:solidFill>
              </a:rPr>
              <a:t>Bioavailability of drugs</a:t>
            </a:r>
            <a:r>
              <a:rPr lang="en-US" sz="1800" b="1" dirty="0" smtClean="0"/>
              <a:t/>
            </a:r>
            <a:br>
              <a:rPr lang="en-US" sz="1800" b="1" dirty="0" smtClean="0"/>
            </a:br>
            <a:r>
              <a:rPr lang="en-US" sz="1800" dirty="0" smtClean="0"/>
              <a:t>Bioavailability is the fraction of the dose of a </a:t>
            </a:r>
            <a:r>
              <a:rPr lang="en-US" sz="1800" u="sng" dirty="0" smtClean="0">
                <a:hlinkClick r:id="rId2"/>
              </a:rPr>
              <a:t>drug</a:t>
            </a:r>
            <a:r>
              <a:rPr lang="en-US" sz="1800" dirty="0" smtClean="0"/>
              <a:t> contained in any dosage form that reaches the systemic circulation in unchanged or active form </a:t>
            </a:r>
            <a:r>
              <a:rPr lang="en-US" sz="1800" u="sng" dirty="0" smtClean="0">
                <a:hlinkClick r:id="rId3"/>
              </a:rPr>
              <a:t>administered through any route</a:t>
            </a:r>
            <a:r>
              <a:rPr lang="en-US" sz="1800" b="1" dirty="0" smtClean="0"/>
              <a:t/>
            </a:r>
            <a:br>
              <a:rPr lang="en-US" sz="1800" b="1" dirty="0" smtClean="0"/>
            </a:br>
            <a:r>
              <a:rPr lang="en-US" sz="1800" b="1" dirty="0" smtClean="0"/>
              <a:t/>
            </a:r>
            <a:br>
              <a:rPr lang="en-US" sz="1800" b="1" dirty="0" smtClean="0"/>
            </a:br>
            <a:r>
              <a:rPr lang="en-US" sz="1800" b="1" dirty="0" smtClean="0"/>
              <a:t>Bioavailability = AUC (oral)/ AUC (I/V) x 100    </a:t>
            </a:r>
            <a:r>
              <a:rPr lang="en-US" sz="1800" dirty="0" smtClean="0"/>
              <a:t/>
            </a:r>
            <a:br>
              <a:rPr lang="en-US" sz="1800" dirty="0" smtClean="0"/>
            </a:br>
            <a:r>
              <a:rPr lang="en-US" sz="1800" b="1" dirty="0" smtClean="0"/>
              <a:t>   (</a:t>
            </a:r>
            <a:r>
              <a:rPr lang="en-US" sz="1800" dirty="0" smtClean="0"/>
              <a:t>AUC is the area under the curve</a:t>
            </a:r>
            <a:r>
              <a:rPr lang="en-US" sz="1800" b="1" dirty="0" smtClean="0"/>
              <a:t>)</a:t>
            </a:r>
            <a:r>
              <a:rPr lang="en-US" sz="1800" dirty="0" smtClean="0"/>
              <a:t/>
            </a:r>
            <a:br>
              <a:rPr lang="en-US" sz="1800" dirty="0" smtClean="0"/>
            </a:br>
            <a:r>
              <a:rPr lang="en-US" sz="1800" dirty="0" smtClean="0"/>
              <a:t>When the drug is given orally, only part of the administered </a:t>
            </a:r>
            <a:br>
              <a:rPr lang="en-US" sz="1800" dirty="0" smtClean="0"/>
            </a:br>
            <a:r>
              <a:rPr lang="ar-IQ" sz="1800" dirty="0" smtClean="0"/>
              <a:t>  </a:t>
            </a:r>
            <a:r>
              <a:rPr lang="en-US" sz="1800" dirty="0" smtClean="0"/>
              <a:t> dose appears in the plasma. The area under the curve (AUC) </a:t>
            </a:r>
            <a:br>
              <a:rPr lang="en-US" sz="1800" dirty="0" smtClean="0"/>
            </a:br>
            <a:r>
              <a:rPr lang="en-US" sz="1800" dirty="0" smtClean="0"/>
              <a:t>can be  measured by  plotting plasma concentrations of the </a:t>
            </a:r>
            <a:br>
              <a:rPr lang="en-US" sz="1800" dirty="0" smtClean="0"/>
            </a:br>
            <a:r>
              <a:rPr lang="en-US" sz="1800" dirty="0" smtClean="0"/>
              <a:t>drug  versus time.</a:t>
            </a:r>
            <a:br>
              <a:rPr lang="en-US" sz="1800" dirty="0" smtClean="0"/>
            </a:br>
            <a:r>
              <a:rPr lang="en-US" sz="1800" u="sng" dirty="0" smtClean="0">
                <a:hlinkClick r:id="rId2"/>
              </a:rPr>
              <a:t>Drugs</a:t>
            </a:r>
            <a:r>
              <a:rPr lang="en-US" sz="1800" dirty="0" smtClean="0"/>
              <a:t> injected using </a:t>
            </a:r>
            <a:r>
              <a:rPr lang="en-US" sz="1800" u="sng" dirty="0" smtClean="0">
                <a:hlinkClick r:id="rId4"/>
              </a:rPr>
              <a:t>intravenous route</a:t>
            </a:r>
            <a:r>
              <a:rPr lang="en-US" sz="1800" dirty="0" smtClean="0"/>
              <a:t> of administration</a:t>
            </a:r>
            <a:br>
              <a:rPr lang="en-US" sz="1800" dirty="0" smtClean="0"/>
            </a:br>
            <a:r>
              <a:rPr lang="en-US" sz="1800" dirty="0" smtClean="0"/>
              <a:t> have 100% bioavailability, while others have much less</a:t>
            </a:r>
            <a:br>
              <a:rPr lang="en-US" sz="1800" dirty="0" smtClean="0"/>
            </a:br>
            <a:r>
              <a:rPr lang="en-US" sz="1800" dirty="0" smtClean="0"/>
              <a:t> bioavailability, because:</a:t>
            </a:r>
            <a:br>
              <a:rPr lang="en-US" sz="1800" dirty="0" smtClean="0"/>
            </a:br>
            <a:r>
              <a:rPr lang="en-US" sz="1800" dirty="0" smtClean="0"/>
              <a:t>Not all  the </a:t>
            </a:r>
            <a:r>
              <a:rPr lang="en-US" sz="1800" u="sng" dirty="0" smtClean="0">
                <a:hlinkClick r:id="rId2"/>
              </a:rPr>
              <a:t>drug</a:t>
            </a:r>
            <a:r>
              <a:rPr lang="en-US" sz="1800" dirty="0" smtClean="0"/>
              <a:t>  adsorbed </a:t>
            </a:r>
            <a:br>
              <a:rPr lang="en-US" sz="1800" dirty="0" smtClean="0"/>
            </a:br>
            <a:r>
              <a:rPr lang="en-US" sz="1800" dirty="0" smtClean="0"/>
              <a:t>Metabolism of the </a:t>
            </a:r>
            <a:r>
              <a:rPr lang="en-US" sz="1800" u="sng" dirty="0" smtClean="0">
                <a:hlinkClick r:id="rId2"/>
              </a:rPr>
              <a:t>drug</a:t>
            </a:r>
            <a:r>
              <a:rPr lang="en-US" sz="1800" dirty="0" smtClean="0"/>
              <a:t> might occur before </a:t>
            </a:r>
            <a:br>
              <a:rPr lang="en-US" sz="1800" dirty="0" smtClean="0"/>
            </a:br>
            <a:r>
              <a:rPr lang="en-US" sz="1800" dirty="0" smtClean="0"/>
              <a:t> reaching circulation</a:t>
            </a:r>
            <a:br>
              <a:rPr lang="en-US" sz="1800" dirty="0" smtClean="0"/>
            </a:br>
            <a:r>
              <a:rPr lang="en-US" sz="1800" b="1" dirty="0" smtClean="0"/>
              <a:t> </a:t>
            </a:r>
            <a:r>
              <a:rPr lang="en-US" sz="1800" dirty="0" smtClean="0"/>
              <a:t/>
            </a:r>
            <a:br>
              <a:rPr lang="en-US" sz="1800" dirty="0" smtClean="0"/>
            </a:br>
            <a:r>
              <a:rPr lang="en-US" sz="1800" dirty="0" smtClean="0"/>
              <a:t> </a:t>
            </a:r>
            <a:br>
              <a:rPr lang="en-US" sz="1800" dirty="0" smtClean="0"/>
            </a:br>
            <a:endParaRPr lang="ar-IQ" sz="1800" dirty="0"/>
          </a:p>
        </p:txBody>
      </p:sp>
      <p:pic>
        <p:nvPicPr>
          <p:cNvPr id="3" name="صورة 2"/>
          <p:cNvPicPr/>
          <p:nvPr/>
        </p:nvPicPr>
        <p:blipFill>
          <a:blip r:embed="rId5" cstate="print"/>
          <a:srcRect/>
          <a:stretch>
            <a:fillRect/>
          </a:stretch>
        </p:blipFill>
        <p:spPr bwMode="auto">
          <a:xfrm>
            <a:off x="5940152" y="2132856"/>
            <a:ext cx="3203848" cy="392909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69072"/>
          </a:xfrm>
        </p:spPr>
        <p:txBody>
          <a:bodyPr>
            <a:noAutofit/>
          </a:bodyPr>
          <a:lstStyle/>
          <a:p>
            <a:pPr algn="l" rtl="0"/>
            <a:r>
              <a:rPr lang="en-US" sz="2000" b="1" dirty="0" smtClean="0"/>
              <a:t>Distribution of drugs:</a:t>
            </a:r>
            <a:r>
              <a:rPr lang="en-US" sz="2000" dirty="0" smtClean="0"/>
              <a:t/>
            </a:r>
            <a:br>
              <a:rPr lang="en-US" sz="2000" dirty="0" smtClean="0"/>
            </a:br>
            <a:r>
              <a:rPr lang="en-US" sz="2000" dirty="0" smtClean="0"/>
              <a:t>Penetration of a drug to the sites of action through the walls of blood vessels from the administered site after absorption is called drug distribution.</a:t>
            </a:r>
            <a:br>
              <a:rPr lang="en-US" sz="2000" dirty="0" smtClean="0"/>
            </a:br>
            <a:r>
              <a:rPr lang="en-US" sz="2000" dirty="0" smtClean="0"/>
              <a:t> Drugs distribute through various body fluid </a:t>
            </a:r>
            <a:r>
              <a:rPr lang="en-US" sz="2000" b="1" dirty="0" smtClean="0"/>
              <a:t>compartments</a:t>
            </a:r>
            <a:r>
              <a:rPr lang="en-US" sz="2000" dirty="0" smtClean="0"/>
              <a:t>.</a:t>
            </a:r>
            <a:br>
              <a:rPr lang="en-US" sz="2000" dirty="0" smtClean="0"/>
            </a:br>
            <a:r>
              <a:rPr lang="en-US" sz="2000" b="1" dirty="0" smtClean="0"/>
              <a:t>1-Plasma compartment</a:t>
            </a:r>
            <a:r>
              <a:rPr lang="en-US" sz="2000" dirty="0" smtClean="0"/>
              <a:t>: If a drug has a very large molecular weight or binds</a:t>
            </a:r>
            <a:br>
              <a:rPr lang="en-US" sz="2000" dirty="0" smtClean="0"/>
            </a:br>
            <a:r>
              <a:rPr lang="en-US" sz="2000" dirty="0" smtClean="0"/>
              <a:t>extensively to plasma proteins, it is trapped within the plasma (vascular)</a:t>
            </a:r>
            <a:br>
              <a:rPr lang="en-US" sz="2000" dirty="0" smtClean="0"/>
            </a:br>
            <a:r>
              <a:rPr lang="en-US" sz="2000" dirty="0" smtClean="0"/>
              <a:t>compartment.</a:t>
            </a:r>
            <a:br>
              <a:rPr lang="en-US" sz="2000" dirty="0" smtClean="0"/>
            </a:br>
            <a:r>
              <a:rPr lang="en-US" sz="2000" dirty="0" smtClean="0"/>
              <a:t>2- </a:t>
            </a:r>
            <a:r>
              <a:rPr lang="en-US" sz="2000" b="1" dirty="0" smtClean="0"/>
              <a:t>Extracellular fluid</a:t>
            </a:r>
            <a:r>
              <a:rPr lang="en-US" sz="2000" dirty="0" smtClean="0"/>
              <a:t>: If a drug has a low molecular weight but is hydrophilic,</a:t>
            </a:r>
            <a:br>
              <a:rPr lang="en-US" sz="2000" dirty="0" smtClean="0"/>
            </a:br>
            <a:r>
              <a:rPr lang="en-US" sz="2000" dirty="0" smtClean="0"/>
              <a:t>it can move through the endothelium of the capillaries into the interstitial fluid.</a:t>
            </a:r>
            <a:br>
              <a:rPr lang="en-US" sz="2000" dirty="0" smtClean="0"/>
            </a:br>
            <a:r>
              <a:rPr lang="en-US" sz="2000" dirty="0" smtClean="0"/>
              <a:t>3- </a:t>
            </a:r>
            <a:r>
              <a:rPr lang="en-US" sz="2000" b="1" dirty="0" smtClean="0"/>
              <a:t>Total body water</a:t>
            </a:r>
            <a:r>
              <a:rPr lang="en-US" sz="2000" dirty="0" smtClean="0"/>
              <a:t>: If a drug has a low molecular weight and is hydrophobic,</a:t>
            </a:r>
            <a:br>
              <a:rPr lang="en-US" sz="2000" dirty="0" smtClean="0"/>
            </a:br>
            <a:r>
              <a:rPr lang="en-US" sz="2000" dirty="0" smtClean="0"/>
              <a:t>not only can it move into the </a:t>
            </a:r>
            <a:r>
              <a:rPr lang="en-US" sz="2000" dirty="0" err="1" smtClean="0"/>
              <a:t>interstitium</a:t>
            </a:r>
            <a:r>
              <a:rPr lang="en-US" sz="2000" dirty="0" smtClean="0"/>
              <a:t> through the slit junctions, but it can</a:t>
            </a:r>
            <a:br>
              <a:rPr lang="en-US" sz="2000" dirty="0" smtClean="0"/>
            </a:br>
            <a:r>
              <a:rPr lang="en-US" sz="2000" dirty="0" smtClean="0"/>
              <a:t>also move through the cell membranes into the intracellular fluid.</a:t>
            </a:r>
            <a:br>
              <a:rPr lang="en-US" sz="2000" dirty="0" smtClean="0"/>
            </a:br>
            <a:r>
              <a:rPr lang="en-US" sz="2000" dirty="0" smtClean="0"/>
              <a:t>4- </a:t>
            </a:r>
            <a:r>
              <a:rPr lang="en-US" sz="2000" b="1" dirty="0" smtClean="0"/>
              <a:t>Other sites</a:t>
            </a:r>
            <a:r>
              <a:rPr lang="en-US" sz="2000" dirty="0" smtClean="0"/>
              <a:t>: In pregnancy, the fetus may take up drugs and thus increase the volume of distribution.</a:t>
            </a:r>
            <a:br>
              <a:rPr lang="en-US" sz="2000" dirty="0" smtClean="0"/>
            </a:br>
            <a:endParaRPr lang="ar-IQ"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54758"/>
          </a:xfrm>
        </p:spPr>
        <p:txBody>
          <a:bodyPr>
            <a:normAutofit/>
          </a:bodyPr>
          <a:lstStyle/>
          <a:p>
            <a:pPr algn="l"/>
            <a:r>
              <a:rPr lang="en-US" sz="2000" b="1" dirty="0" smtClean="0"/>
              <a:t>Volume of Distribution</a:t>
            </a:r>
            <a:r>
              <a:rPr lang="en-US" sz="2000" dirty="0" smtClean="0"/>
              <a:t/>
            </a:r>
            <a:br>
              <a:rPr lang="en-US" sz="2000" dirty="0" smtClean="0"/>
            </a:br>
            <a:r>
              <a:rPr lang="en-US" sz="2000" dirty="0" smtClean="0"/>
              <a:t>Volume of distribution (</a:t>
            </a:r>
            <a:r>
              <a:rPr lang="en-US" sz="2000" dirty="0" err="1" smtClean="0"/>
              <a:t>V</a:t>
            </a:r>
            <a:r>
              <a:rPr lang="en-US" sz="2000" baseline="-25000" dirty="0" err="1" smtClean="0"/>
              <a:t>d</a:t>
            </a:r>
            <a:r>
              <a:rPr lang="en-US" sz="2000" dirty="0" smtClean="0"/>
              <a:t>) is the ratio between the amount of drug in body (dose given) (D)  and the concentration of the drug (C) measured in blood or </a:t>
            </a:r>
            <a:r>
              <a:rPr lang="ar-IQ" sz="2000" dirty="0" smtClean="0"/>
              <a:t/>
            </a:r>
            <a:br>
              <a:rPr lang="ar-IQ" sz="2000" dirty="0" smtClean="0"/>
            </a:br>
            <a:r>
              <a:rPr lang="en-US" sz="2000" dirty="0" smtClean="0"/>
              <a:t>plasma.</a:t>
            </a:r>
            <a:br>
              <a:rPr lang="en-US" sz="2000" dirty="0" smtClean="0"/>
            </a:br>
            <a:r>
              <a:rPr lang="en-US" sz="2000" b="1" dirty="0" smtClean="0"/>
              <a:t>      </a:t>
            </a:r>
            <a:br>
              <a:rPr lang="en-US" sz="2000" b="1" dirty="0" smtClean="0"/>
            </a:br>
            <a:r>
              <a:rPr lang="en-US" sz="2000" b="1" dirty="0" smtClean="0"/>
              <a:t>                                                                    D  </a:t>
            </a:r>
            <a:r>
              <a:rPr lang="en-US" sz="2000" dirty="0" smtClean="0"/>
              <a:t/>
            </a:r>
            <a:br>
              <a:rPr lang="en-US" sz="2000" dirty="0" smtClean="0"/>
            </a:br>
            <a:r>
              <a:rPr lang="en-US" sz="2000" dirty="0" smtClean="0"/>
              <a:t>                                                           </a:t>
            </a:r>
            <a:r>
              <a:rPr lang="en-US" sz="2000" b="1" dirty="0" err="1" smtClean="0"/>
              <a:t>V</a:t>
            </a:r>
            <a:r>
              <a:rPr lang="en-US" sz="2000" b="1" baseline="-25000" dirty="0" err="1" smtClean="0"/>
              <a:t>d</a:t>
            </a:r>
            <a:r>
              <a:rPr lang="en-US" sz="2000" b="1" dirty="0" smtClean="0"/>
              <a:t> = ------</a:t>
            </a:r>
            <a:r>
              <a:rPr lang="en-US" sz="2000" dirty="0" smtClean="0"/>
              <a:t/>
            </a:r>
            <a:br>
              <a:rPr lang="en-US" sz="2000" dirty="0" smtClean="0"/>
            </a:br>
            <a:r>
              <a:rPr lang="en-US" sz="2000" dirty="0" smtClean="0"/>
              <a:t>                                                                    </a:t>
            </a:r>
            <a:r>
              <a:rPr lang="en-US" sz="2000" b="1" dirty="0" smtClean="0"/>
              <a:t> C  </a:t>
            </a:r>
            <a:br>
              <a:rPr lang="en-US" sz="2000" b="1" dirty="0" smtClean="0"/>
            </a:br>
            <a:r>
              <a:rPr lang="en-US" sz="2000" b="1" dirty="0" smtClean="0"/>
              <a:t> </a:t>
            </a:r>
            <a:r>
              <a:rPr lang="ar-IQ" sz="2000" b="1" dirty="0" smtClean="0"/>
              <a:t>         </a:t>
            </a:r>
            <a:r>
              <a:rPr lang="en-US" sz="2000" dirty="0" smtClean="0"/>
              <a:t/>
            </a:r>
            <a:br>
              <a:rPr lang="en-US" sz="2000" dirty="0" smtClean="0"/>
            </a:br>
            <a:r>
              <a:rPr lang="en-US" sz="2000" b="1" dirty="0" smtClean="0"/>
              <a:t>Factors affected volume of distribution:</a:t>
            </a:r>
            <a:r>
              <a:rPr lang="en-US" sz="2000" dirty="0" smtClean="0"/>
              <a:t/>
            </a:r>
            <a:br>
              <a:rPr lang="en-US" sz="2000" dirty="0" smtClean="0"/>
            </a:br>
            <a:r>
              <a:rPr lang="en-US" sz="2000" dirty="0" smtClean="0"/>
              <a:t>- Lipid: water partition coefficient of the drug</a:t>
            </a:r>
            <a:br>
              <a:rPr lang="en-US" sz="2000" dirty="0" smtClean="0"/>
            </a:br>
            <a:r>
              <a:rPr lang="en-US" sz="2000" dirty="0" smtClean="0"/>
              <a:t>- </a:t>
            </a:r>
            <a:r>
              <a:rPr lang="en-US" sz="2000" dirty="0" err="1" smtClean="0"/>
              <a:t>pKa</a:t>
            </a:r>
            <a:r>
              <a:rPr lang="en-US" sz="2000" dirty="0" smtClean="0"/>
              <a:t> value of the drug</a:t>
            </a:r>
            <a:br>
              <a:rPr lang="en-US" sz="2000" dirty="0" smtClean="0"/>
            </a:br>
            <a:r>
              <a:rPr lang="en-US" sz="2000" dirty="0" smtClean="0"/>
              <a:t>- Degree of plasma protein binding</a:t>
            </a:r>
            <a:br>
              <a:rPr lang="en-US" sz="2000" dirty="0" smtClean="0"/>
            </a:br>
            <a:r>
              <a:rPr lang="en-US" sz="2000" dirty="0" smtClean="0"/>
              <a:t>- Affinity for different tissues</a:t>
            </a:r>
            <a:br>
              <a:rPr lang="en-US" sz="2000" dirty="0" smtClean="0"/>
            </a:br>
            <a:r>
              <a:rPr lang="en-US" sz="2000" dirty="0" smtClean="0"/>
              <a:t>- Fat: lean body mass ratio, which can vary , with age, sex, obesity, etc.</a:t>
            </a:r>
            <a:br>
              <a:rPr lang="en-US" sz="2000" dirty="0" smtClean="0"/>
            </a:br>
            <a:r>
              <a:rPr lang="en-US" sz="2000" dirty="0" smtClean="0"/>
              <a:t>- Diseases like CHF, uremia, cirrhosis</a:t>
            </a:r>
            <a:br>
              <a:rPr lang="en-US" sz="2000" dirty="0" smtClean="0"/>
            </a:br>
            <a:endParaRPr lang="ar-IQ"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785794"/>
            <a:ext cx="8229600" cy="582594"/>
          </a:xfrm>
        </p:spPr>
        <p:txBody>
          <a:bodyPr>
            <a:normAutofit fontScale="90000"/>
          </a:bodyPr>
          <a:lstStyle/>
          <a:p>
            <a:r>
              <a:rPr lang="en-US" b="1" dirty="0" smtClean="0"/>
              <a:t/>
            </a:r>
            <a:br>
              <a:rPr lang="en-US" b="1" dirty="0" smtClean="0"/>
            </a:br>
            <a:r>
              <a:rPr lang="en-US" b="1" dirty="0" smtClean="0"/>
              <a:t>Factors  affected distribution of drugs:</a:t>
            </a:r>
            <a:r>
              <a:rPr lang="en-US" dirty="0" smtClean="0"/>
              <a:t/>
            </a:r>
            <a:br>
              <a:rPr lang="en-US" dirty="0" smtClean="0"/>
            </a:br>
            <a:endParaRPr lang="ar-IQ" dirty="0"/>
          </a:p>
        </p:txBody>
      </p:sp>
      <p:sp>
        <p:nvSpPr>
          <p:cNvPr id="3" name="مربع نص 2"/>
          <p:cNvSpPr txBox="1"/>
          <p:nvPr/>
        </p:nvSpPr>
        <p:spPr>
          <a:xfrm>
            <a:off x="642910" y="1500174"/>
            <a:ext cx="8072494" cy="5047536"/>
          </a:xfrm>
          <a:prstGeom prst="rect">
            <a:avLst/>
          </a:prstGeom>
          <a:noFill/>
        </p:spPr>
        <p:txBody>
          <a:bodyPr wrap="square" rtlCol="1">
            <a:spAutoFit/>
          </a:bodyPr>
          <a:lstStyle/>
          <a:p>
            <a:pPr algn="l" rtl="0"/>
            <a:r>
              <a:rPr lang="en-US" sz="1400" dirty="0" smtClean="0"/>
              <a:t>1</a:t>
            </a:r>
            <a:r>
              <a:rPr lang="en-US" sz="1400" b="1" dirty="0" smtClean="0"/>
              <a:t>. Protein binding of drug: </a:t>
            </a:r>
            <a:endParaRPr lang="en-US" sz="1400" dirty="0" smtClean="0"/>
          </a:p>
          <a:p>
            <a:pPr algn="l" rtl="0"/>
            <a:r>
              <a:rPr lang="en-US" sz="1400" dirty="0" smtClean="0"/>
              <a:t>Absorbed drug may become reversibly bound to plasma proteins (mainly albumin and to a less degree globulin). The active concentration of the drug is that part which is not bound, because only this fraction is free to leave the plasma. (a) Free drug leave plasma to site of action (b) binding of drugs to plasma proteins assists absorption (c) protein binding acts as a temporary store of a drug and tends to prevent large fluctuations in concentration of unbound drug in the body fluids (d) protein binding reduces diffusion of drug into the cell and there by delays its metabolic degradation e.g. high protein bound drug like </a:t>
            </a:r>
            <a:r>
              <a:rPr lang="en-US" sz="1400" dirty="0" err="1" smtClean="0"/>
              <a:t>phenylbutazone</a:t>
            </a:r>
            <a:r>
              <a:rPr lang="en-US" sz="1400" dirty="0" smtClean="0"/>
              <a:t> is long acting. Low protein bound drug like thiopental sodium is short acting.</a:t>
            </a:r>
          </a:p>
          <a:p>
            <a:pPr algn="l" rtl="0"/>
            <a:r>
              <a:rPr lang="en-US" sz="1400" dirty="0" smtClean="0"/>
              <a:t> </a:t>
            </a:r>
          </a:p>
          <a:p>
            <a:pPr algn="l" rtl="0"/>
            <a:r>
              <a:rPr lang="en-US" sz="1400" dirty="0" smtClean="0"/>
              <a:t>2</a:t>
            </a:r>
            <a:r>
              <a:rPr lang="en-US" sz="1400" b="1" dirty="0" smtClean="0"/>
              <a:t>. Plasma concentration of drug (PC): </a:t>
            </a:r>
            <a:endParaRPr lang="en-US" sz="1400" dirty="0" smtClean="0"/>
          </a:p>
          <a:p>
            <a:pPr algn="l" rtl="0"/>
            <a:r>
              <a:rPr lang="en-US" sz="1400" dirty="0" smtClean="0"/>
              <a:t>It represents the drug that is bound to the plasma proteins (albumins and globulins) and the drug in free form. It is the free form of drug that is distributed to the tissues and fluids and takes part in producing pharmacological effects.</a:t>
            </a:r>
          </a:p>
          <a:p>
            <a:pPr algn="l" rtl="0"/>
            <a:r>
              <a:rPr lang="en-US" sz="1400" dirty="0" smtClean="0"/>
              <a:t>The concentration of free drug in plasma does not always remain in the same level e.g.</a:t>
            </a:r>
          </a:p>
          <a:p>
            <a:pPr algn="l" rtl="0"/>
            <a:r>
              <a:rPr lang="en-US" sz="1400" dirty="0" err="1" smtClean="0"/>
              <a:t>i</a:t>
            </a:r>
            <a:r>
              <a:rPr lang="en-US" sz="1400" dirty="0" smtClean="0"/>
              <a:t>) After I.V. administration plasma concentration falls sharply</a:t>
            </a:r>
          </a:p>
          <a:p>
            <a:pPr algn="l" rtl="0"/>
            <a:r>
              <a:rPr lang="en-US" sz="1400" dirty="0" smtClean="0"/>
              <a:t>ii) After oral administration plasma concentration rises and falls gradually.</a:t>
            </a:r>
          </a:p>
          <a:p>
            <a:pPr algn="l"/>
            <a:r>
              <a:rPr lang="en-US" sz="1400" dirty="0" smtClean="0"/>
              <a:t>iii) After sublingual administration plasma concentration rise sharply and falls gradually.</a:t>
            </a:r>
          </a:p>
          <a:p>
            <a:pPr algn="l" rtl="0"/>
            <a:r>
              <a:rPr lang="en-US" sz="1400" dirty="0" smtClean="0"/>
              <a:t> </a:t>
            </a:r>
          </a:p>
          <a:p>
            <a:pPr algn="l" rtl="0"/>
            <a:r>
              <a:rPr lang="en-US" sz="1400" dirty="0" smtClean="0"/>
              <a:t>3. </a:t>
            </a:r>
            <a:r>
              <a:rPr lang="en-US" sz="1400" b="1" dirty="0" smtClean="0"/>
              <a:t>Clearance: </a:t>
            </a:r>
            <a:endParaRPr lang="en-US" sz="1400" dirty="0" smtClean="0"/>
          </a:p>
          <a:p>
            <a:pPr algn="l" rtl="0"/>
            <a:r>
              <a:rPr lang="en-US" sz="1400" dirty="0" smtClean="0"/>
              <a:t>Volume of plasma cleared off the drug by metabolism and excretion per unit time.</a:t>
            </a:r>
          </a:p>
          <a:p>
            <a:pPr algn="l" rtl="0"/>
            <a:r>
              <a:rPr lang="en-US" sz="1400" dirty="0" smtClean="0"/>
              <a:t>Protein binding reduces the amount of drug available for filtration at the </a:t>
            </a:r>
            <a:r>
              <a:rPr lang="en-US" sz="1400" dirty="0" err="1" smtClean="0"/>
              <a:t>glomeruli</a:t>
            </a:r>
            <a:r>
              <a:rPr lang="en-US" sz="1400" dirty="0" smtClean="0"/>
              <a:t> and hence delays the excretion, thus the protein binding reduces the clearance.</a:t>
            </a:r>
          </a:p>
          <a:p>
            <a:pPr algn="l"/>
            <a:endParaRPr lang="ar-IQ"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rmAutofit/>
          </a:bodyPr>
          <a:lstStyle/>
          <a:p>
            <a:pPr algn="l" rtl="0"/>
            <a:r>
              <a:rPr lang="en-US" sz="1800" dirty="0" smtClean="0"/>
              <a:t>4. </a:t>
            </a:r>
            <a:r>
              <a:rPr lang="en-US" sz="1800" b="1" dirty="0" smtClean="0"/>
              <a:t>Physiological barriers to distribution</a:t>
            </a:r>
            <a:r>
              <a:rPr lang="en-US" sz="1800" dirty="0" smtClean="0"/>
              <a:t>: </a:t>
            </a:r>
            <a:br>
              <a:rPr lang="en-US" sz="1800" dirty="0" smtClean="0"/>
            </a:br>
            <a:r>
              <a:rPr lang="en-US" sz="1800" dirty="0" smtClean="0"/>
              <a:t>There are some specialized barriers in the body due to which the drug will not be distributed uniformly in all the tissues. These barriers are:</a:t>
            </a:r>
            <a:br>
              <a:rPr lang="en-US" sz="1800" dirty="0" smtClean="0"/>
            </a:br>
            <a:r>
              <a:rPr lang="en-US" sz="1800" dirty="0" smtClean="0"/>
              <a:t>a) </a:t>
            </a:r>
            <a:r>
              <a:rPr lang="en-US" sz="1800" b="1" dirty="0" smtClean="0"/>
              <a:t>Blood brain barrier (BBB)</a:t>
            </a:r>
            <a:r>
              <a:rPr lang="en-US" sz="1800" dirty="0" smtClean="0"/>
              <a:t/>
            </a:r>
            <a:br>
              <a:rPr lang="en-US" sz="1800" dirty="0" smtClean="0"/>
            </a:br>
            <a:r>
              <a:rPr lang="en-US" sz="1800" b="1" dirty="0" smtClean="0"/>
              <a:t> Blood-brain barrier</a:t>
            </a:r>
            <a:r>
              <a:rPr lang="en-US" sz="1800" dirty="0" smtClean="0"/>
              <a:t>: To enter the brain, drugs must pass through the endothelial cells of the capillaries of the CNS or be actively transported. By contrast, lipid-soluble drugs readily penetrate into the CNS because they can dissolve in the membrane of the endothelial cells. Ionized or polar drugs generally fail to enter the CNS because they are unable to pass the tight junctions  of the endothelial cells = </a:t>
            </a:r>
            <a:r>
              <a:rPr lang="en-US" sz="1800" b="1" dirty="0" smtClean="0"/>
              <a:t>blood-brain barrier (BBB).</a:t>
            </a:r>
            <a:r>
              <a:rPr lang="en-US" sz="1800" dirty="0" smtClean="0"/>
              <a:t/>
            </a:r>
            <a:br>
              <a:rPr lang="en-US" sz="1800" dirty="0" smtClean="0"/>
            </a:br>
            <a:r>
              <a:rPr lang="en-US" sz="1800" dirty="0" smtClean="0"/>
              <a:t>b) </a:t>
            </a:r>
            <a:r>
              <a:rPr lang="en-US" sz="1800" b="1" dirty="0" smtClean="0"/>
              <a:t>Placental barrier: </a:t>
            </a:r>
            <a:r>
              <a:rPr lang="en-US" sz="1800" dirty="0" smtClean="0"/>
              <a:t>which allows non-ionized drugs with high lipid/water partition</a:t>
            </a:r>
            <a:br>
              <a:rPr lang="en-US" sz="1800" dirty="0" smtClean="0"/>
            </a:br>
            <a:r>
              <a:rPr lang="en-US" sz="1800" dirty="0" smtClean="0"/>
              <a:t>coefficient by a process of simple diffusion to the </a:t>
            </a:r>
            <a:r>
              <a:rPr lang="en-US" sz="1800" dirty="0" err="1" smtClean="0"/>
              <a:t>foetus</a:t>
            </a:r>
            <a:r>
              <a:rPr lang="en-US" sz="1800" dirty="0" smtClean="0"/>
              <a:t> e.g. alcohol, morphine.</a:t>
            </a:r>
            <a:br>
              <a:rPr lang="en-US" sz="1800" dirty="0" smtClean="0"/>
            </a:br>
            <a:r>
              <a:rPr lang="en-US" sz="1800" dirty="0" smtClean="0"/>
              <a:t> </a:t>
            </a:r>
            <a:br>
              <a:rPr lang="en-US" sz="1800" dirty="0" smtClean="0"/>
            </a:br>
            <a:r>
              <a:rPr lang="en-US" sz="1800" dirty="0" smtClean="0"/>
              <a:t>5. </a:t>
            </a:r>
            <a:r>
              <a:rPr lang="en-US" sz="1800" b="1" dirty="0" smtClean="0"/>
              <a:t>Affinity of drugs to certain organs: </a:t>
            </a:r>
            <a:r>
              <a:rPr lang="en-US" sz="1800" dirty="0" smtClean="0"/>
              <a:t/>
            </a:r>
            <a:br>
              <a:rPr lang="en-US" sz="1800" dirty="0" smtClean="0"/>
            </a:br>
            <a:r>
              <a:rPr lang="en-US" sz="1800" dirty="0" smtClean="0"/>
              <a:t>The concentration of a drug in certain tissues after a single dose may persist even when its plasma concentration is reduced to low. Thus the hepatic concentration of </a:t>
            </a:r>
            <a:r>
              <a:rPr lang="en-US" sz="1800" dirty="0" err="1" smtClean="0"/>
              <a:t>mepacrine</a:t>
            </a:r>
            <a:r>
              <a:rPr lang="en-US" sz="1800" dirty="0" smtClean="0"/>
              <a:t> is more than 200 times that of plasma level. Their concentration may reach a very high level on chronic administration. Iodine is similarly concentrated in the thyroid tissue. </a:t>
            </a:r>
            <a:endParaRPr lang="en-US"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785794"/>
            <a:ext cx="8229600" cy="5143536"/>
          </a:xfrm>
        </p:spPr>
        <p:txBody>
          <a:bodyPr>
            <a:normAutofit fontScale="90000"/>
          </a:bodyPr>
          <a:lstStyle/>
          <a:p>
            <a:pPr algn="l" rtl="0"/>
            <a:r>
              <a:rPr lang="en-US" sz="1300" b="1" dirty="0" smtClean="0"/>
              <a:t/>
            </a:r>
            <a:br>
              <a:rPr lang="en-US" sz="1300" b="1" dirty="0" smtClean="0"/>
            </a:br>
            <a:r>
              <a:rPr lang="en-US" sz="1300" b="1" dirty="0" smtClean="0"/>
              <a:t/>
            </a:r>
            <a:br>
              <a:rPr lang="en-US" sz="1300" b="1" dirty="0" smtClean="0"/>
            </a:br>
            <a:r>
              <a:rPr lang="en-US" sz="1300" b="1" dirty="0" smtClean="0"/>
              <a:t/>
            </a:r>
            <a:br>
              <a:rPr lang="en-US" sz="1300" b="1" dirty="0" smtClean="0"/>
            </a:br>
            <a:r>
              <a:rPr lang="en-US" sz="2700" b="1" dirty="0" smtClean="0"/>
              <a:t>Half-Life</a:t>
            </a:r>
            <a:r>
              <a:rPr lang="en-US" sz="2700" dirty="0" smtClean="0"/>
              <a:t> (t</a:t>
            </a:r>
            <a:r>
              <a:rPr lang="en-US" sz="2700" baseline="-25000" dirty="0" smtClean="0"/>
              <a:t>1/2</a:t>
            </a:r>
            <a:r>
              <a:rPr lang="en-US" sz="2700" dirty="0" smtClean="0"/>
              <a:t>)  defined as the</a:t>
            </a:r>
            <a:br>
              <a:rPr lang="en-US" sz="2700" dirty="0" smtClean="0"/>
            </a:br>
            <a:r>
              <a:rPr lang="en-US" sz="2700" dirty="0" smtClean="0"/>
              <a:t> time  it takes for blood level  of </a:t>
            </a:r>
            <a:br>
              <a:rPr lang="en-US" sz="2700" dirty="0" smtClean="0"/>
            </a:br>
            <a:r>
              <a:rPr lang="en-US" sz="2700" dirty="0" smtClean="0"/>
              <a:t>a drug  to fall to one-half (50%) </a:t>
            </a:r>
            <a:br>
              <a:rPr lang="en-US" sz="2700" dirty="0" smtClean="0"/>
            </a:br>
            <a:r>
              <a:rPr lang="en-US" sz="2700" dirty="0" smtClean="0"/>
              <a:t>of the  level measured at some</a:t>
            </a:r>
            <a:br>
              <a:rPr lang="en-US" sz="2700" dirty="0" smtClean="0"/>
            </a:br>
            <a:r>
              <a:rPr lang="en-US" sz="2700" dirty="0" smtClean="0"/>
              <a:t> prior time  </a:t>
            </a:r>
            <a:br>
              <a:rPr lang="en-US" sz="2700" dirty="0" smtClean="0"/>
            </a:br>
            <a:r>
              <a:rPr lang="en-US" sz="2700" dirty="0" smtClean="0"/>
              <a:t> Half life of a </a:t>
            </a:r>
            <a:r>
              <a:rPr lang="en-US" sz="2700" u="sng" dirty="0" smtClean="0">
                <a:hlinkClick r:id="rId2"/>
              </a:rPr>
              <a:t>drug</a:t>
            </a:r>
            <a:r>
              <a:rPr lang="en-US" sz="2700" dirty="0" smtClean="0"/>
              <a:t> is directly </a:t>
            </a:r>
            <a:br>
              <a:rPr lang="en-US" sz="2700" dirty="0" smtClean="0"/>
            </a:br>
            <a:r>
              <a:rPr lang="en-US" sz="2700" dirty="0" smtClean="0"/>
              <a:t>proportional to the volume of </a:t>
            </a:r>
            <a:br>
              <a:rPr lang="en-US" sz="2700" dirty="0" smtClean="0"/>
            </a:br>
            <a:r>
              <a:rPr lang="en-US" sz="2700" dirty="0" smtClean="0"/>
              <a:t>the distribution and inversely </a:t>
            </a:r>
            <a:br>
              <a:rPr lang="en-US" sz="2700" dirty="0" smtClean="0"/>
            </a:br>
            <a:r>
              <a:rPr lang="en-US" sz="2700" dirty="0" smtClean="0"/>
              <a:t>proportional to the clearance.</a:t>
            </a:r>
            <a:br>
              <a:rPr lang="en-US" sz="2700" dirty="0" smtClean="0"/>
            </a:br>
            <a:r>
              <a:rPr lang="en-US" sz="2700" dirty="0" smtClean="0"/>
              <a:t>  </a:t>
            </a:r>
            <a:br>
              <a:rPr lang="en-US" sz="2700" dirty="0" smtClean="0"/>
            </a:br>
            <a:r>
              <a:rPr lang="en-US" sz="2700" dirty="0" smtClean="0"/>
              <a:t/>
            </a:r>
            <a:br>
              <a:rPr lang="en-US" sz="2700" dirty="0" smtClean="0"/>
            </a:br>
            <a:r>
              <a:rPr lang="en-US" sz="2700" dirty="0" smtClean="0"/>
              <a:t/>
            </a:r>
            <a:br>
              <a:rPr lang="en-US" sz="2700" dirty="0" smtClean="0"/>
            </a:br>
            <a:r>
              <a:rPr lang="en-US" sz="2700" b="1" dirty="0" smtClean="0">
                <a:solidFill>
                  <a:srgbClr val="FF0000"/>
                </a:solidFill>
              </a:rPr>
              <a:t>Half life = 0.693 x </a:t>
            </a:r>
            <a:r>
              <a:rPr lang="en-US" sz="2700" b="1" dirty="0" err="1" smtClean="0">
                <a:solidFill>
                  <a:srgbClr val="FF0000"/>
                </a:solidFill>
              </a:rPr>
              <a:t>Vd</a:t>
            </a:r>
            <a:r>
              <a:rPr lang="en-US" sz="2700" b="1" dirty="0" smtClean="0">
                <a:solidFill>
                  <a:srgbClr val="FF0000"/>
                </a:solidFill>
              </a:rPr>
              <a:t>/ total body clearance</a:t>
            </a:r>
            <a:r>
              <a:rPr lang="en-US" dirty="0" smtClean="0"/>
              <a:t/>
            </a:r>
            <a:br>
              <a:rPr lang="en-US" dirty="0" smtClean="0"/>
            </a:br>
            <a:endParaRPr lang="ar-IQ" dirty="0"/>
          </a:p>
        </p:txBody>
      </p:sp>
      <p:pic>
        <p:nvPicPr>
          <p:cNvPr id="3" name="صورة 2" descr="http://chemwiki.ucdavis.edu/@api/deki/files/8489/zero_order_half-life.jpg"/>
          <p:cNvPicPr/>
          <p:nvPr/>
        </p:nvPicPr>
        <p:blipFill>
          <a:blip r:embed="rId3" cstate="print"/>
          <a:srcRect/>
          <a:stretch>
            <a:fillRect/>
          </a:stretch>
        </p:blipFill>
        <p:spPr bwMode="auto">
          <a:xfrm>
            <a:off x="4500562" y="857232"/>
            <a:ext cx="4429156" cy="400052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511816"/>
          </a:xfrm>
        </p:spPr>
        <p:txBody>
          <a:bodyPr>
            <a:normAutofit/>
          </a:bodyPr>
          <a:lstStyle/>
          <a:p>
            <a:pPr algn="l" rtl="0"/>
            <a:r>
              <a:rPr lang="en-US" sz="2700" b="1" dirty="0" smtClean="0">
                <a:solidFill>
                  <a:srgbClr val="FF0000"/>
                </a:solidFill>
              </a:rPr>
              <a:t>Steady State Concentration </a:t>
            </a:r>
            <a:r>
              <a:rPr lang="en-US" sz="2700" dirty="0" smtClean="0"/>
              <a:t/>
            </a:r>
            <a:br>
              <a:rPr lang="en-US" sz="2700" dirty="0" smtClean="0"/>
            </a:br>
            <a:r>
              <a:rPr lang="en-US" sz="2700" dirty="0" smtClean="0"/>
              <a:t>A steady-state plasma concentration of a</a:t>
            </a:r>
            <a:r>
              <a:rPr lang="en-US" sz="2700" b="1" dirty="0" smtClean="0"/>
              <a:t> </a:t>
            </a:r>
            <a:r>
              <a:rPr lang="en-US" sz="2700" dirty="0" smtClean="0"/>
              <a:t>drug</a:t>
            </a:r>
            <a:r>
              <a:rPr lang="en-US" sz="2700" b="1" dirty="0" smtClean="0"/>
              <a:t> </a:t>
            </a:r>
            <a:r>
              <a:rPr lang="en-US" sz="2700" dirty="0" smtClean="0"/>
              <a:t>occurs when the rate of drug elimination is equal to the rate of administration. Any change in drug dose and interval will change the steady state level </a:t>
            </a:r>
            <a:r>
              <a:rPr lang="en-US" dirty="0" smtClean="0"/>
              <a:t/>
            </a:r>
            <a:br>
              <a:rPr lang="en-US" dirty="0" smtClean="0"/>
            </a:br>
            <a:endParaRPr lang="ar-IQ"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11882"/>
          </a:xfrm>
        </p:spPr>
        <p:txBody>
          <a:bodyPr>
            <a:normAutofit/>
          </a:bodyPr>
          <a:lstStyle/>
          <a:p>
            <a:pPr algn="l" rtl="0"/>
            <a:r>
              <a:rPr lang="en-US" sz="2800" b="1" dirty="0" smtClean="0">
                <a:solidFill>
                  <a:srgbClr val="FF0000"/>
                </a:solidFill>
              </a:rPr>
              <a:t>Drug Metabolism (Biotransformation): </a:t>
            </a:r>
            <a:r>
              <a:rPr lang="en-US" sz="2000" b="1" i="1" dirty="0" smtClean="0"/>
              <a:t/>
            </a:r>
            <a:br>
              <a:rPr lang="en-US" sz="2000" b="1" i="1" dirty="0" smtClean="0"/>
            </a:br>
            <a:r>
              <a:rPr lang="en-US" sz="2000" dirty="0" smtClean="0"/>
              <a:t>Sites:</a:t>
            </a:r>
            <a:r>
              <a:rPr lang="en-US" sz="2000" b="1" i="1" dirty="0" smtClean="0"/>
              <a:t/>
            </a:r>
            <a:br>
              <a:rPr lang="en-US" sz="2000" b="1" i="1" dirty="0" smtClean="0"/>
            </a:br>
            <a:r>
              <a:rPr lang="en-US" sz="2000" dirty="0" smtClean="0"/>
              <a:t>Liver is the main organ. Others include GIT, lungs, kidneys, skin, adrenals and blood (plasma).</a:t>
            </a:r>
            <a:br>
              <a:rPr lang="en-US" sz="2000" dirty="0" smtClean="0"/>
            </a:br>
            <a:r>
              <a:rPr lang="en-US" sz="2000" dirty="0" smtClean="0"/>
              <a:t>Types of Biotransformation:</a:t>
            </a:r>
            <a:r>
              <a:rPr lang="en-US" sz="2000" b="1" i="1" dirty="0" smtClean="0"/>
              <a:t/>
            </a:r>
            <a:br>
              <a:rPr lang="en-US" sz="2000" b="1" i="1" dirty="0" smtClean="0"/>
            </a:br>
            <a:r>
              <a:rPr lang="en-US" sz="2000" b="1" dirty="0" smtClean="0"/>
              <a:t>1.      Enzymatic</a:t>
            </a:r>
            <a:r>
              <a:rPr lang="en-US" sz="2000" dirty="0" smtClean="0"/>
              <a:t> : a. </a:t>
            </a:r>
            <a:r>
              <a:rPr lang="en-US" sz="2000" dirty="0" err="1" smtClean="0"/>
              <a:t>Microsomal</a:t>
            </a:r>
            <a:r>
              <a:rPr lang="en-US" sz="2000" dirty="0" smtClean="0"/>
              <a:t>  and       b. Non-</a:t>
            </a:r>
            <a:r>
              <a:rPr lang="en-US" sz="2000" dirty="0" err="1" smtClean="0"/>
              <a:t>microsomal</a:t>
            </a:r>
            <a:r>
              <a:rPr lang="en-US" sz="2000" dirty="0" smtClean="0"/>
              <a:t>	</a:t>
            </a:r>
            <a:br>
              <a:rPr lang="en-US" sz="2000" dirty="0" smtClean="0"/>
            </a:br>
            <a:r>
              <a:rPr lang="en-US" sz="2000" b="1" dirty="0" smtClean="0"/>
              <a:t>2.      Non-enzymatic</a:t>
            </a:r>
            <a:r>
              <a:rPr lang="en-US" sz="2000" dirty="0" smtClean="0"/>
              <a:t/>
            </a:r>
            <a:br>
              <a:rPr lang="en-US" sz="2000" dirty="0" smtClean="0"/>
            </a:br>
            <a:r>
              <a:rPr lang="en-US" sz="2000" dirty="0" smtClean="0"/>
              <a:t>Non Enzymatic Elimination:</a:t>
            </a:r>
            <a:r>
              <a:rPr lang="en-US" sz="2000" b="1" i="1" dirty="0" smtClean="0"/>
              <a:t/>
            </a:r>
            <a:br>
              <a:rPr lang="en-US" sz="2000" b="1" i="1" dirty="0" smtClean="0"/>
            </a:br>
            <a:r>
              <a:rPr lang="en-US" sz="2000" dirty="0" smtClean="0"/>
              <a:t>Spontaneous, non-catalyzed and non-enzymatic type of biotransformation for highly active, unstable compounds taking place at physiological </a:t>
            </a:r>
            <a:r>
              <a:rPr lang="en-US" sz="2000" dirty="0" err="1" smtClean="0"/>
              <a:t>pH.</a:t>
            </a:r>
            <a:r>
              <a:rPr lang="en-US" sz="2000" dirty="0" smtClean="0"/>
              <a:t> Very few </a:t>
            </a:r>
            <a:r>
              <a:rPr lang="en-US" sz="2000" u="sng" dirty="0" smtClean="0">
                <a:hlinkClick r:id="rId2"/>
              </a:rPr>
              <a:t>drugs</a:t>
            </a:r>
            <a:r>
              <a:rPr lang="en-US" sz="2000" dirty="0" smtClean="0"/>
              <a:t> undergo non-enzymatic elimination. </a:t>
            </a:r>
            <a:br>
              <a:rPr lang="en-US" sz="2000" dirty="0" smtClean="0"/>
            </a:br>
            <a:r>
              <a:rPr lang="en-US" sz="2000" b="1" dirty="0" smtClean="0"/>
              <a:t> </a:t>
            </a:r>
            <a:r>
              <a:rPr lang="en-US" sz="2000" b="1" i="1" dirty="0" smtClean="0"/>
              <a:t/>
            </a:r>
            <a:br>
              <a:rPr lang="en-US" sz="2000" b="1" i="1" dirty="0" smtClean="0"/>
            </a:br>
            <a:r>
              <a:rPr lang="en-US" sz="2000" dirty="0" smtClean="0"/>
              <a:t>Enzymatic Elimination:</a:t>
            </a:r>
            <a:r>
              <a:rPr lang="en-US" sz="2000" b="1" i="1" dirty="0" smtClean="0"/>
              <a:t/>
            </a:r>
            <a:br>
              <a:rPr lang="en-US" sz="2000" b="1" i="1" dirty="0" smtClean="0"/>
            </a:br>
            <a:r>
              <a:rPr lang="en-US" sz="2000" dirty="0" smtClean="0"/>
              <a:t>Biotransformation taking place due to different enzymes present in the body/cells is known as enzymatic elimination.</a:t>
            </a:r>
            <a:br>
              <a:rPr lang="en-US" sz="2000" dirty="0" smtClean="0"/>
            </a:br>
            <a:endParaRPr lang="ar-IQ"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26196"/>
          </a:xfrm>
        </p:spPr>
        <p:txBody>
          <a:bodyPr>
            <a:normAutofit/>
          </a:bodyPr>
          <a:lstStyle/>
          <a:p>
            <a:pPr algn="l" rtl="0"/>
            <a:r>
              <a:rPr lang="en-US" sz="2000" dirty="0" smtClean="0"/>
              <a:t>Enzymatic Elimination:</a:t>
            </a:r>
            <a:r>
              <a:rPr lang="en-US" sz="2000" b="1" i="1" dirty="0" smtClean="0"/>
              <a:t/>
            </a:r>
            <a:br>
              <a:rPr lang="en-US" sz="2000" b="1" i="1" dirty="0" smtClean="0"/>
            </a:br>
            <a:r>
              <a:rPr lang="en-US" sz="2000" dirty="0" smtClean="0"/>
              <a:t>Biotransformation taking place due to different enzymes present in the body/cells is known as enzymatic elimination.</a:t>
            </a:r>
            <a:br>
              <a:rPr lang="en-US" sz="2000" dirty="0" smtClean="0"/>
            </a:br>
            <a:r>
              <a:rPr lang="en-US" sz="2000" dirty="0" smtClean="0"/>
              <a:t> </a:t>
            </a:r>
            <a:r>
              <a:rPr lang="en-US" sz="2000" b="1" dirty="0" smtClean="0"/>
              <a:t/>
            </a:r>
            <a:br>
              <a:rPr lang="en-US" sz="2000" b="1" dirty="0" smtClean="0"/>
            </a:br>
            <a:r>
              <a:rPr lang="en-US" sz="2000" b="1" dirty="0" smtClean="0"/>
              <a:t>Non-</a:t>
            </a:r>
            <a:r>
              <a:rPr lang="en-US" sz="2000" b="1" dirty="0" err="1" smtClean="0"/>
              <a:t>Microsomal</a:t>
            </a:r>
            <a:r>
              <a:rPr lang="en-US" sz="2000" b="1" dirty="0" smtClean="0"/>
              <a:t> Biotransformation:</a:t>
            </a:r>
            <a:br>
              <a:rPr lang="en-US" sz="2000" b="1" dirty="0" smtClean="0"/>
            </a:br>
            <a:r>
              <a:rPr lang="en-US" sz="2000" dirty="0" smtClean="0"/>
              <a:t>The type of biotransformation in which the enzymes taking part are soluble and present within the mitochondria. </a:t>
            </a:r>
            <a:r>
              <a:rPr lang="en-US" sz="2000" dirty="0" err="1" smtClean="0"/>
              <a:t>eg</a:t>
            </a:r>
            <a:r>
              <a:rPr lang="en-US" sz="2000" dirty="0" smtClean="0"/>
              <a:t>: </a:t>
            </a:r>
            <a:r>
              <a:rPr lang="en-US" sz="2000" b="1" dirty="0" err="1" smtClean="0"/>
              <a:t>Xanthine</a:t>
            </a:r>
            <a:r>
              <a:rPr lang="en-US" sz="2000" b="1" dirty="0" smtClean="0"/>
              <a:t> </a:t>
            </a:r>
            <a:r>
              <a:rPr lang="en-US" sz="2000" b="1" dirty="0" err="1" smtClean="0"/>
              <a:t>oxidase</a:t>
            </a:r>
            <a:r>
              <a:rPr lang="en-US" sz="2000" dirty="0" smtClean="0"/>
              <a:t> converting hypoxanthine into </a:t>
            </a:r>
            <a:r>
              <a:rPr lang="en-US" sz="2000" dirty="0" err="1" smtClean="0"/>
              <a:t>xanthine</a:t>
            </a:r>
            <a:r>
              <a:rPr lang="en-US" sz="2000" dirty="0" smtClean="0"/>
              <a:t>. </a:t>
            </a:r>
            <a:r>
              <a:rPr lang="en-US" sz="2000" b="1" dirty="0" smtClean="0"/>
              <a:t>Monoamine </a:t>
            </a:r>
            <a:r>
              <a:rPr lang="en-US" sz="2000" b="1" dirty="0" err="1" smtClean="0"/>
              <a:t>oxidase</a:t>
            </a:r>
            <a:r>
              <a:rPr lang="en-US" sz="2000" dirty="0" smtClean="0"/>
              <a:t> involved in non-</a:t>
            </a:r>
            <a:r>
              <a:rPr lang="en-US" sz="2000" dirty="0" err="1" smtClean="0"/>
              <a:t>microsomal</a:t>
            </a:r>
            <a:r>
              <a:rPr lang="en-US" sz="2000" dirty="0" smtClean="0"/>
              <a:t> metabolism of </a:t>
            </a:r>
            <a:r>
              <a:rPr lang="en-US" sz="2000" dirty="0" err="1" smtClean="0"/>
              <a:t>catecholamines</a:t>
            </a:r>
            <a:r>
              <a:rPr lang="en-US" sz="2000" dirty="0" smtClean="0"/>
              <a:t> and </a:t>
            </a:r>
            <a:r>
              <a:rPr lang="en-US" sz="2000" dirty="0" err="1" smtClean="0"/>
              <a:t>noradrenaline</a:t>
            </a:r>
            <a:r>
              <a:rPr lang="en-US" sz="2000" dirty="0" smtClean="0"/>
              <a:t>. </a:t>
            </a:r>
            <a:r>
              <a:rPr lang="en-US" sz="2000" b="1" dirty="0" smtClean="0"/>
              <a:t>Alcohol </a:t>
            </a:r>
            <a:r>
              <a:rPr lang="en-US" sz="2000" b="1" dirty="0" err="1" smtClean="0"/>
              <a:t>dehydrogenase</a:t>
            </a:r>
            <a:r>
              <a:rPr lang="en-US" sz="2000" dirty="0" smtClean="0"/>
              <a:t> responsible for metabolism of ethanol into acetaldehyde</a:t>
            </a:r>
            <a:br>
              <a:rPr lang="en-US" sz="2000" dirty="0" smtClean="0"/>
            </a:br>
            <a:r>
              <a:rPr lang="en-US" sz="2000" dirty="0" smtClean="0"/>
              <a:t> </a:t>
            </a:r>
            <a:r>
              <a:rPr lang="en-US" sz="2000" b="1" dirty="0" smtClean="0"/>
              <a:t/>
            </a:r>
            <a:br>
              <a:rPr lang="en-US" sz="2000" b="1" dirty="0" smtClean="0"/>
            </a:br>
            <a:r>
              <a:rPr lang="en-US" sz="2000" b="1" dirty="0" err="1" smtClean="0"/>
              <a:t>Microsomal</a:t>
            </a:r>
            <a:r>
              <a:rPr lang="en-US" sz="2000" b="1" dirty="0" smtClean="0"/>
              <a:t> Biotransformation:</a:t>
            </a:r>
            <a:br>
              <a:rPr lang="en-US" sz="2000" b="1" dirty="0" smtClean="0"/>
            </a:br>
            <a:r>
              <a:rPr lang="en-US" sz="2000" dirty="0" smtClean="0"/>
              <a:t>Enzymes responsible are present within the </a:t>
            </a:r>
            <a:r>
              <a:rPr lang="en-US" sz="2000" dirty="0" err="1" smtClean="0"/>
              <a:t>lipophilic</a:t>
            </a:r>
            <a:r>
              <a:rPr lang="en-US" sz="2000" dirty="0" smtClean="0"/>
              <a:t> membranes of endoplasmic reticulum. Enzymes isolated from ER possess enzymatic activity termed as </a:t>
            </a:r>
            <a:r>
              <a:rPr lang="en-US" sz="2000" b="1" dirty="0" err="1" smtClean="0"/>
              <a:t>microsomal</a:t>
            </a:r>
            <a:r>
              <a:rPr lang="en-US" sz="2000" b="1" dirty="0" smtClean="0"/>
              <a:t> mixed function </a:t>
            </a:r>
            <a:r>
              <a:rPr lang="en-US" sz="2000" b="1" dirty="0" err="1" smtClean="0"/>
              <a:t>oxidase</a:t>
            </a:r>
            <a:r>
              <a:rPr lang="en-US" sz="2000" b="1" dirty="0" smtClean="0"/>
              <a:t> system.</a:t>
            </a:r>
            <a:r>
              <a:rPr lang="en-US" sz="2000" dirty="0" smtClean="0"/>
              <a:t/>
            </a:r>
            <a:br>
              <a:rPr lang="en-US" sz="2000" dirty="0" smtClean="0"/>
            </a:br>
            <a:r>
              <a:rPr lang="en-US" sz="2000" b="1" dirty="0" smtClean="0"/>
              <a:t>Components:</a:t>
            </a:r>
            <a:r>
              <a:rPr lang="en-US" sz="2000" dirty="0" smtClean="0"/>
              <a:t/>
            </a:r>
            <a:br>
              <a:rPr lang="en-US" sz="2000" dirty="0" smtClean="0"/>
            </a:br>
            <a:r>
              <a:rPr lang="en-US" sz="2000" dirty="0" err="1" smtClean="0"/>
              <a:t>Cytochrome</a:t>
            </a:r>
            <a:r>
              <a:rPr lang="en-US" sz="2000" dirty="0" smtClean="0"/>
              <a:t> P450 (ferric, ferrous forms)</a:t>
            </a:r>
            <a:br>
              <a:rPr lang="en-US" sz="2000" dirty="0" smtClean="0"/>
            </a:br>
            <a:r>
              <a:rPr lang="en-US" sz="2000" dirty="0" smtClean="0"/>
              <a:t>NADPH (</a:t>
            </a:r>
            <a:r>
              <a:rPr lang="en-US" sz="2000" dirty="0" err="1" smtClean="0"/>
              <a:t>flavoprotein</a:t>
            </a:r>
            <a:r>
              <a:rPr lang="en-US" sz="2000" dirty="0" smtClean="0"/>
              <a:t>)</a:t>
            </a:r>
            <a:br>
              <a:rPr lang="en-US" sz="2000" dirty="0" smtClean="0"/>
            </a:br>
            <a:endParaRPr lang="ar-IQ"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357166"/>
            <a:ext cx="8658228" cy="6226196"/>
          </a:xfrm>
        </p:spPr>
        <p:txBody>
          <a:bodyPr>
            <a:normAutofit/>
          </a:bodyPr>
          <a:lstStyle/>
          <a:p>
            <a:pPr algn="l" rtl="0"/>
            <a:r>
              <a:rPr lang="en-US" sz="2800" b="1" dirty="0">
                <a:solidFill>
                  <a:srgbClr val="FF0000"/>
                </a:solidFill>
              </a:rPr>
              <a:t>Drugs formulations:</a:t>
            </a:r>
            <a:r>
              <a:rPr lang="en-US" sz="1600" dirty="0"/>
              <a:t/>
            </a:r>
            <a:br>
              <a:rPr lang="en-US" sz="1600" dirty="0"/>
            </a:br>
            <a:r>
              <a:rPr lang="en-US" sz="1600" b="1" dirty="0"/>
              <a:t>1- </a:t>
            </a:r>
            <a:r>
              <a:rPr lang="en-US" sz="1600" b="1" dirty="0" smtClean="0"/>
              <a:t>Injections ( Ampoules, vials)</a:t>
            </a:r>
            <a:r>
              <a:rPr lang="en-US" sz="1600" dirty="0"/>
              <a:t/>
            </a:r>
            <a:br>
              <a:rPr lang="en-US" sz="1600" dirty="0"/>
            </a:br>
            <a:r>
              <a:rPr lang="en-US" sz="1600" b="1" dirty="0"/>
              <a:t>2. </a:t>
            </a:r>
            <a:r>
              <a:rPr lang="en-US" sz="1600" b="1" dirty="0" smtClean="0"/>
              <a:t>Liquid ( SYRUP, SUSPENSION)</a:t>
            </a:r>
            <a:r>
              <a:rPr lang="en-US" sz="1600" dirty="0"/>
              <a:t/>
            </a:r>
            <a:br>
              <a:rPr lang="en-US" sz="1600" dirty="0"/>
            </a:br>
            <a:r>
              <a:rPr lang="en-US" sz="1600" b="1" dirty="0"/>
              <a:t>3. </a:t>
            </a:r>
            <a:r>
              <a:rPr lang="en-US" sz="1600" b="1" dirty="0" smtClean="0"/>
              <a:t>Tablets, capsule</a:t>
            </a:r>
            <a:r>
              <a:rPr lang="en-US" sz="1600" dirty="0"/>
              <a:t/>
            </a:r>
            <a:br>
              <a:rPr lang="en-US" sz="1600" dirty="0"/>
            </a:br>
            <a:r>
              <a:rPr lang="en-US" sz="1600" b="1" dirty="0"/>
              <a:t>4. </a:t>
            </a:r>
            <a:r>
              <a:rPr lang="en-US" sz="1600" b="1" dirty="0" smtClean="0"/>
              <a:t>Suppositories, </a:t>
            </a:r>
            <a:r>
              <a:rPr lang="en-US" sz="1600" b="1" dirty="0" err="1" smtClean="0"/>
              <a:t>pessaries</a:t>
            </a:r>
            <a:r>
              <a:rPr lang="en-US" sz="1600" dirty="0"/>
              <a:t/>
            </a:r>
            <a:br>
              <a:rPr lang="en-US" sz="1600" dirty="0"/>
            </a:br>
            <a:r>
              <a:rPr lang="en-US" sz="1600" b="1" dirty="0"/>
              <a:t>5. Sprays and inhalants</a:t>
            </a:r>
            <a:r>
              <a:rPr lang="en-US" sz="1600" dirty="0"/>
              <a:t/>
            </a:r>
            <a:br>
              <a:rPr lang="en-US" sz="1600" dirty="0"/>
            </a:br>
            <a:r>
              <a:rPr lang="en-US" sz="1600" b="1" dirty="0"/>
              <a:t>6. Ointments and creams</a:t>
            </a:r>
            <a:r>
              <a:rPr lang="en-US" sz="1600" dirty="0"/>
              <a:t/>
            </a:r>
            <a:br>
              <a:rPr lang="en-US" sz="1600" dirty="0"/>
            </a:br>
            <a:r>
              <a:rPr lang="en-US" sz="1600" b="1" dirty="0"/>
              <a:t>7. </a:t>
            </a:r>
            <a:r>
              <a:rPr lang="en-US" sz="1600" b="1" dirty="0" smtClean="0"/>
              <a:t>Trans dermal </a:t>
            </a:r>
            <a:r>
              <a:rPr lang="en-US" sz="1600" b="1" dirty="0"/>
              <a:t>patches</a:t>
            </a:r>
            <a:r>
              <a:rPr lang="en-US" sz="1600" dirty="0"/>
              <a:t/>
            </a:r>
            <a:br>
              <a:rPr lang="en-US" sz="1600" dirty="0"/>
            </a:br>
            <a:r>
              <a:rPr lang="en-US" sz="1600" b="1" dirty="0"/>
              <a:t>8. Drug implants</a:t>
            </a:r>
            <a:r>
              <a:rPr lang="en-US" sz="1600" dirty="0"/>
              <a:t/>
            </a:r>
            <a:br>
              <a:rPr lang="en-US" sz="1600" dirty="0"/>
            </a:br>
            <a:r>
              <a:rPr lang="en-US" sz="1600" b="1" dirty="0"/>
              <a:t>9. Micro and </a:t>
            </a:r>
            <a:r>
              <a:rPr lang="en-US" sz="1600" b="1" dirty="0" err="1"/>
              <a:t>nanoparticles</a:t>
            </a:r>
            <a:r>
              <a:rPr lang="en-US" sz="1600" dirty="0"/>
              <a:t/>
            </a:r>
            <a:br>
              <a:rPr lang="en-US" sz="1600" dirty="0"/>
            </a:br>
            <a:r>
              <a:rPr lang="en-US" sz="1600" b="1" dirty="0"/>
              <a:t>10. Targeted drug delivery</a:t>
            </a:r>
            <a:r>
              <a:rPr lang="en-US" sz="2800" dirty="0"/>
              <a:t/>
            </a:r>
            <a:br>
              <a:rPr lang="en-US" sz="2800" dirty="0"/>
            </a:br>
            <a:endParaRPr lang="ar-IQ" sz="2800" dirty="0"/>
          </a:p>
        </p:txBody>
      </p:sp>
      <p:pic>
        <p:nvPicPr>
          <p:cNvPr id="1062" name="صورة 4" descr="ampiclox-250mg5ml-syrup-100ml"/>
          <p:cNvPicPr>
            <a:picLocks noChangeAspect="1" noChangeArrowheads="1"/>
          </p:cNvPicPr>
          <p:nvPr/>
        </p:nvPicPr>
        <p:blipFill>
          <a:blip r:embed="rId2" cstate="print"/>
          <a:srcRect/>
          <a:stretch>
            <a:fillRect/>
          </a:stretch>
        </p:blipFill>
        <p:spPr bwMode="auto">
          <a:xfrm>
            <a:off x="7800975" y="500042"/>
            <a:ext cx="1343025" cy="1085850"/>
          </a:xfrm>
          <a:prstGeom prst="rect">
            <a:avLst/>
          </a:prstGeom>
          <a:noFill/>
        </p:spPr>
      </p:pic>
      <p:pic>
        <p:nvPicPr>
          <p:cNvPr id="1061" name="صورة 3" descr="images (5)"/>
          <p:cNvPicPr>
            <a:picLocks noChangeAspect="1" noChangeArrowheads="1"/>
          </p:cNvPicPr>
          <p:nvPr/>
        </p:nvPicPr>
        <p:blipFill>
          <a:blip r:embed="rId3" cstate="print"/>
          <a:srcRect/>
          <a:stretch>
            <a:fillRect/>
          </a:stretch>
        </p:blipFill>
        <p:spPr bwMode="auto">
          <a:xfrm>
            <a:off x="6429388" y="428604"/>
            <a:ext cx="1266825" cy="1076325"/>
          </a:xfrm>
          <a:prstGeom prst="rect">
            <a:avLst/>
          </a:prstGeom>
          <a:noFill/>
        </p:spPr>
      </p:pic>
      <p:pic>
        <p:nvPicPr>
          <p:cNvPr id="1060" name="صورة 2" descr="images (2)"/>
          <p:cNvPicPr>
            <a:picLocks noChangeAspect="1" noChangeArrowheads="1"/>
          </p:cNvPicPr>
          <p:nvPr/>
        </p:nvPicPr>
        <p:blipFill>
          <a:blip r:embed="rId4" cstate="print"/>
          <a:srcRect/>
          <a:stretch>
            <a:fillRect/>
          </a:stretch>
        </p:blipFill>
        <p:spPr bwMode="auto">
          <a:xfrm>
            <a:off x="4929190" y="500042"/>
            <a:ext cx="1343025" cy="1076325"/>
          </a:xfrm>
          <a:prstGeom prst="rect">
            <a:avLst/>
          </a:prstGeom>
          <a:noFill/>
        </p:spPr>
      </p:pic>
      <p:pic>
        <p:nvPicPr>
          <p:cNvPr id="1059" name="صورة 1" descr="images (1)"/>
          <p:cNvPicPr>
            <a:picLocks noChangeAspect="1" noChangeArrowheads="1"/>
          </p:cNvPicPr>
          <p:nvPr/>
        </p:nvPicPr>
        <p:blipFill>
          <a:blip r:embed="rId5" cstate="print"/>
          <a:srcRect/>
          <a:stretch>
            <a:fillRect/>
          </a:stretch>
        </p:blipFill>
        <p:spPr bwMode="auto">
          <a:xfrm>
            <a:off x="3286116" y="500042"/>
            <a:ext cx="1400175" cy="1143000"/>
          </a:xfrm>
          <a:prstGeom prst="rect">
            <a:avLst/>
          </a:prstGeom>
          <a:noFill/>
        </p:spPr>
      </p:pic>
      <p:pic>
        <p:nvPicPr>
          <p:cNvPr id="1058" name="صورة 8" descr="$_35"/>
          <p:cNvPicPr>
            <a:picLocks noChangeAspect="1" noChangeArrowheads="1"/>
          </p:cNvPicPr>
          <p:nvPr/>
        </p:nvPicPr>
        <p:blipFill>
          <a:blip r:embed="rId6" cstate="print"/>
          <a:srcRect/>
          <a:stretch>
            <a:fillRect/>
          </a:stretch>
        </p:blipFill>
        <p:spPr bwMode="auto">
          <a:xfrm>
            <a:off x="7515225" y="1857364"/>
            <a:ext cx="1628775" cy="1000125"/>
          </a:xfrm>
          <a:prstGeom prst="rect">
            <a:avLst/>
          </a:prstGeom>
          <a:noFill/>
        </p:spPr>
      </p:pic>
      <p:pic>
        <p:nvPicPr>
          <p:cNvPr id="1057" name="صورة 7" descr="images (3)"/>
          <p:cNvPicPr>
            <a:picLocks noChangeAspect="1" noChangeArrowheads="1"/>
          </p:cNvPicPr>
          <p:nvPr/>
        </p:nvPicPr>
        <p:blipFill>
          <a:blip r:embed="rId7" cstate="print"/>
          <a:srcRect/>
          <a:stretch>
            <a:fillRect/>
          </a:stretch>
        </p:blipFill>
        <p:spPr bwMode="auto">
          <a:xfrm>
            <a:off x="6357950" y="1785926"/>
            <a:ext cx="1114425" cy="1114425"/>
          </a:xfrm>
          <a:prstGeom prst="rect">
            <a:avLst/>
          </a:prstGeom>
          <a:noFill/>
        </p:spPr>
      </p:pic>
      <p:pic>
        <p:nvPicPr>
          <p:cNvPr id="1056" name="صورة 6" descr="download"/>
          <p:cNvPicPr>
            <a:picLocks noChangeAspect="1" noChangeArrowheads="1"/>
          </p:cNvPicPr>
          <p:nvPr/>
        </p:nvPicPr>
        <p:blipFill>
          <a:blip r:embed="rId8" cstate="print"/>
          <a:srcRect/>
          <a:stretch>
            <a:fillRect/>
          </a:stretch>
        </p:blipFill>
        <p:spPr bwMode="auto">
          <a:xfrm>
            <a:off x="4929190" y="1857364"/>
            <a:ext cx="1314450" cy="1171575"/>
          </a:xfrm>
          <a:prstGeom prst="rect">
            <a:avLst/>
          </a:prstGeom>
          <a:noFill/>
        </p:spPr>
      </p:pic>
      <p:pic>
        <p:nvPicPr>
          <p:cNvPr id="1055" name="صورة 5" descr="download (1)"/>
          <p:cNvPicPr>
            <a:picLocks noChangeAspect="1" noChangeArrowheads="1"/>
          </p:cNvPicPr>
          <p:nvPr/>
        </p:nvPicPr>
        <p:blipFill>
          <a:blip r:embed="rId9" cstate="print"/>
          <a:srcRect/>
          <a:stretch>
            <a:fillRect/>
          </a:stretch>
        </p:blipFill>
        <p:spPr bwMode="auto">
          <a:xfrm>
            <a:off x="3571868" y="1928802"/>
            <a:ext cx="1323975" cy="1104900"/>
          </a:xfrm>
          <a:prstGeom prst="rect">
            <a:avLst/>
          </a:prstGeom>
          <a:noFill/>
        </p:spPr>
      </p:pic>
      <p:pic>
        <p:nvPicPr>
          <p:cNvPr id="1054" name="صورة 13" descr="download (3)"/>
          <p:cNvPicPr>
            <a:picLocks noChangeAspect="1" noChangeArrowheads="1"/>
          </p:cNvPicPr>
          <p:nvPr/>
        </p:nvPicPr>
        <p:blipFill>
          <a:blip r:embed="rId10" cstate="print"/>
          <a:srcRect/>
          <a:stretch>
            <a:fillRect/>
          </a:stretch>
        </p:blipFill>
        <p:spPr bwMode="auto">
          <a:xfrm>
            <a:off x="4929190" y="3286124"/>
            <a:ext cx="1438275" cy="1381125"/>
          </a:xfrm>
          <a:prstGeom prst="rect">
            <a:avLst/>
          </a:prstGeom>
          <a:noFill/>
        </p:spPr>
      </p:pic>
      <p:pic>
        <p:nvPicPr>
          <p:cNvPr id="1053" name="صورة 12" descr="images (6)"/>
          <p:cNvPicPr>
            <a:picLocks noChangeAspect="1" noChangeArrowheads="1"/>
          </p:cNvPicPr>
          <p:nvPr/>
        </p:nvPicPr>
        <p:blipFill>
          <a:blip r:embed="rId11" cstate="print"/>
          <a:srcRect/>
          <a:stretch>
            <a:fillRect/>
          </a:stretch>
        </p:blipFill>
        <p:spPr bwMode="auto">
          <a:xfrm>
            <a:off x="3286116" y="3071810"/>
            <a:ext cx="1533525" cy="1600200"/>
          </a:xfrm>
          <a:prstGeom prst="rect">
            <a:avLst/>
          </a:prstGeom>
          <a:noFill/>
        </p:spPr>
      </p:pic>
      <p:pic>
        <p:nvPicPr>
          <p:cNvPr id="1052" name="صورة 10" descr="images (4)"/>
          <p:cNvPicPr>
            <a:picLocks noChangeAspect="1" noChangeArrowheads="1"/>
          </p:cNvPicPr>
          <p:nvPr/>
        </p:nvPicPr>
        <p:blipFill>
          <a:blip r:embed="rId12" cstate="print"/>
          <a:srcRect/>
          <a:stretch>
            <a:fillRect/>
          </a:stretch>
        </p:blipFill>
        <p:spPr bwMode="auto">
          <a:xfrm>
            <a:off x="7800975" y="3286124"/>
            <a:ext cx="1343025" cy="1343025"/>
          </a:xfrm>
          <a:prstGeom prst="rect">
            <a:avLst/>
          </a:prstGeom>
          <a:noFill/>
        </p:spPr>
      </p:pic>
      <p:pic>
        <p:nvPicPr>
          <p:cNvPr id="1051" name="صورة 9" descr="download (2)"/>
          <p:cNvPicPr>
            <a:picLocks noChangeAspect="1" noChangeArrowheads="1"/>
          </p:cNvPicPr>
          <p:nvPr/>
        </p:nvPicPr>
        <p:blipFill>
          <a:blip r:embed="rId13" cstate="print"/>
          <a:srcRect/>
          <a:stretch>
            <a:fillRect/>
          </a:stretch>
        </p:blipFill>
        <p:spPr bwMode="auto">
          <a:xfrm>
            <a:off x="6572264" y="3214686"/>
            <a:ext cx="1076325" cy="1562100"/>
          </a:xfrm>
          <a:prstGeom prst="rect">
            <a:avLst/>
          </a:prstGeom>
          <a:noFill/>
        </p:spPr>
      </p:pic>
      <p:pic>
        <p:nvPicPr>
          <p:cNvPr id="1050" name="صورة 17" descr="images (8)"/>
          <p:cNvPicPr>
            <a:picLocks noChangeAspect="1" noChangeArrowheads="1"/>
          </p:cNvPicPr>
          <p:nvPr/>
        </p:nvPicPr>
        <p:blipFill>
          <a:blip r:embed="rId14" cstate="print"/>
          <a:srcRect/>
          <a:stretch>
            <a:fillRect/>
          </a:stretch>
        </p:blipFill>
        <p:spPr bwMode="auto">
          <a:xfrm>
            <a:off x="5929322" y="5072074"/>
            <a:ext cx="1914525" cy="1247775"/>
          </a:xfrm>
          <a:prstGeom prst="rect">
            <a:avLst/>
          </a:prstGeom>
          <a:noFill/>
        </p:spPr>
      </p:pic>
      <p:pic>
        <p:nvPicPr>
          <p:cNvPr id="1049" name="صورة 16" descr="images (7)"/>
          <p:cNvPicPr>
            <a:picLocks noChangeAspect="1" noChangeArrowheads="1"/>
          </p:cNvPicPr>
          <p:nvPr/>
        </p:nvPicPr>
        <p:blipFill>
          <a:blip r:embed="rId15" cstate="print"/>
          <a:srcRect/>
          <a:stretch>
            <a:fillRect/>
          </a:stretch>
        </p:blipFill>
        <p:spPr bwMode="auto">
          <a:xfrm>
            <a:off x="4000496" y="4929198"/>
            <a:ext cx="1590675" cy="1190625"/>
          </a:xfrm>
          <a:prstGeom prst="rect">
            <a:avLst/>
          </a:prstGeom>
          <a:noFill/>
        </p:spPr>
      </p:pic>
      <p:sp>
        <p:nvSpPr>
          <p:cNvPr id="1063"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64" name="Rectangle 40"/>
          <p:cNvSpPr>
            <a:spLocks noChangeArrowheads="1"/>
          </p:cNvSpPr>
          <p:nvPr/>
        </p:nvSpPr>
        <p:spPr bwMode="auto">
          <a:xfrm>
            <a:off x="0" y="2619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5" name="Rectangle 41"/>
          <p:cNvSpPr>
            <a:spLocks noChangeArrowheads="1"/>
          </p:cNvSpPr>
          <p:nvPr/>
        </p:nvSpPr>
        <p:spPr bwMode="auto">
          <a:xfrm>
            <a:off x="0" y="3695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6" name="Rectangle 42"/>
          <p:cNvSpPr>
            <a:spLocks noChangeArrowheads="1"/>
          </p:cNvSpPr>
          <p:nvPr/>
        </p:nvSpPr>
        <p:spPr bwMode="auto">
          <a:xfrm>
            <a:off x="0" y="483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67" name="Rectangle 43"/>
          <p:cNvSpPr>
            <a:spLocks noChangeArrowheads="1"/>
          </p:cNvSpPr>
          <p:nvPr/>
        </p:nvSpPr>
        <p:spPr bwMode="auto">
          <a:xfrm>
            <a:off x="0" y="8124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8" name="Rectangle 44"/>
          <p:cNvSpPr>
            <a:spLocks noChangeArrowheads="1"/>
          </p:cNvSpPr>
          <p:nvPr/>
        </p:nvSpPr>
        <p:spPr bwMode="auto">
          <a:xfrm>
            <a:off x="0" y="9229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69" name="Rectangle 45"/>
          <p:cNvSpPr>
            <a:spLocks noChangeArrowheads="1"/>
          </p:cNvSpPr>
          <p:nvPr/>
        </p:nvSpPr>
        <p:spPr bwMode="auto">
          <a:xfrm>
            <a:off x="0" y="15116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0" name="Rectangle 46"/>
          <p:cNvSpPr>
            <a:spLocks noChangeArrowheads="1"/>
          </p:cNvSpPr>
          <p:nvPr/>
        </p:nvSpPr>
        <p:spPr bwMode="auto">
          <a:xfrm>
            <a:off x="0" y="17554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26196"/>
          </a:xfrm>
        </p:spPr>
        <p:txBody>
          <a:bodyPr>
            <a:noAutofit/>
          </a:bodyPr>
          <a:lstStyle/>
          <a:p>
            <a:pPr algn="l" rtl="0"/>
            <a:r>
              <a:rPr lang="en-US" sz="1800" dirty="0" smtClean="0"/>
              <a:t>Biochemical Reactions:</a:t>
            </a:r>
            <a:r>
              <a:rPr lang="en-US" sz="1800" b="1" i="1" dirty="0" smtClean="0"/>
              <a:t/>
            </a:r>
            <a:br>
              <a:rPr lang="en-US" sz="1800" b="1" i="1" dirty="0" smtClean="0"/>
            </a:br>
            <a:r>
              <a:rPr lang="en-US" sz="1800" b="1" dirty="0" smtClean="0"/>
              <a:t>Phase I reactions</a:t>
            </a:r>
            <a:r>
              <a:rPr lang="en-US" sz="1800" dirty="0" smtClean="0"/>
              <a:t/>
            </a:r>
            <a:br>
              <a:rPr lang="en-US" sz="1800" dirty="0" smtClean="0"/>
            </a:br>
            <a:r>
              <a:rPr lang="en-US" sz="1800" b="1" dirty="0" smtClean="0"/>
              <a:t>Phase II reactions</a:t>
            </a:r>
            <a:r>
              <a:rPr lang="en-US" sz="1800" dirty="0" smtClean="0"/>
              <a:t/>
            </a:r>
            <a:br>
              <a:rPr lang="en-US" sz="1800" dirty="0" smtClean="0"/>
            </a:br>
            <a:r>
              <a:rPr lang="en-US" sz="1800" b="1" dirty="0" smtClean="0"/>
              <a:t>Phase I reactions:</a:t>
            </a:r>
            <a:br>
              <a:rPr lang="en-US" sz="1800" b="1" dirty="0" smtClean="0"/>
            </a:br>
            <a:r>
              <a:rPr lang="en-US" sz="1800" dirty="0" smtClean="0"/>
              <a:t>Phase I reactions are non-synthetic chemical reactions occurring mainly within the ER. The parent drug is converted into more soluble agents by introduction or unmasking of functional component.</a:t>
            </a:r>
            <a:br>
              <a:rPr lang="en-US" sz="1800" dirty="0" smtClean="0"/>
            </a:br>
            <a:r>
              <a:rPr lang="en-US" sz="1800" b="1" dirty="0" smtClean="0"/>
              <a:t>Phase I reactions include</a:t>
            </a:r>
            <a:r>
              <a:rPr lang="en-US" sz="1800" dirty="0" smtClean="0"/>
              <a:t>: </a:t>
            </a:r>
            <a:br>
              <a:rPr lang="en-US" sz="1800" dirty="0" smtClean="0"/>
            </a:br>
            <a:r>
              <a:rPr lang="en-US" sz="1800" b="1" dirty="0" smtClean="0"/>
              <a:t>-Oxidation(Hydroxylation, </a:t>
            </a:r>
            <a:r>
              <a:rPr lang="en-US" sz="1800" b="1" dirty="0" err="1" smtClean="0"/>
              <a:t>Dealkylation</a:t>
            </a:r>
            <a:r>
              <a:rPr lang="en-US" sz="1800" b="1" dirty="0" smtClean="0"/>
              <a:t>, O-</a:t>
            </a:r>
            <a:r>
              <a:rPr lang="en-US" sz="1800" b="1" dirty="0" err="1" smtClean="0"/>
              <a:t>Dealkylation</a:t>
            </a:r>
            <a:r>
              <a:rPr lang="en-US" sz="1800" b="1" dirty="0" smtClean="0"/>
              <a:t>, N-oxidation, </a:t>
            </a:r>
            <a:r>
              <a:rPr lang="en-US" sz="1800" b="1" dirty="0" err="1" smtClean="0"/>
              <a:t>Sulfoxidation</a:t>
            </a:r>
            <a:r>
              <a:rPr lang="en-US" sz="1800" b="1" dirty="0" smtClean="0"/>
              <a:t>, </a:t>
            </a:r>
            <a:r>
              <a:rPr lang="en-US" sz="1800" b="1" dirty="0" err="1" smtClean="0"/>
              <a:t>Deamination</a:t>
            </a:r>
            <a:r>
              <a:rPr lang="en-US" sz="1800" b="1" dirty="0" smtClean="0"/>
              <a:t>, </a:t>
            </a:r>
            <a:r>
              <a:rPr lang="en-US" sz="1800" b="1" dirty="0" err="1" smtClean="0"/>
              <a:t>Desulfuration</a:t>
            </a:r>
            <a:r>
              <a:rPr lang="en-US" sz="1800" b="1" dirty="0" smtClean="0"/>
              <a:t>)</a:t>
            </a:r>
            <a:r>
              <a:rPr lang="en-US" sz="1800" dirty="0" smtClean="0"/>
              <a:t/>
            </a:r>
            <a:br>
              <a:rPr lang="en-US" sz="1800" dirty="0" smtClean="0"/>
            </a:br>
            <a:r>
              <a:rPr lang="en-US" sz="1800" dirty="0" smtClean="0"/>
              <a:t>- </a:t>
            </a:r>
            <a:r>
              <a:rPr lang="en-US" sz="1800" b="1" dirty="0" smtClean="0"/>
              <a:t>Reduction</a:t>
            </a:r>
            <a:r>
              <a:rPr lang="en-US" sz="1800" dirty="0" smtClean="0"/>
              <a:t> ( </a:t>
            </a:r>
            <a:r>
              <a:rPr lang="en-US" sz="1800" dirty="0" err="1" smtClean="0"/>
              <a:t>eg</a:t>
            </a:r>
            <a:r>
              <a:rPr lang="en-US" sz="1800" dirty="0" smtClean="0"/>
              <a:t>: </a:t>
            </a:r>
            <a:r>
              <a:rPr lang="en-US" sz="1800" dirty="0" err="1" smtClean="0"/>
              <a:t>Chloramphenicol</a:t>
            </a:r>
            <a:r>
              <a:rPr lang="en-US" sz="1800" dirty="0" smtClean="0"/>
              <a:t>).</a:t>
            </a:r>
            <a:br>
              <a:rPr lang="en-US" sz="1800" dirty="0" smtClean="0"/>
            </a:br>
            <a:r>
              <a:rPr lang="en-US" sz="1800" dirty="0" smtClean="0"/>
              <a:t>- </a:t>
            </a:r>
            <a:r>
              <a:rPr lang="en-US" sz="1800" b="1" dirty="0" smtClean="0"/>
              <a:t>Hydrolysis</a:t>
            </a:r>
            <a:r>
              <a:rPr lang="en-US" sz="1800" dirty="0" smtClean="0"/>
              <a:t> ( </a:t>
            </a:r>
            <a:r>
              <a:rPr lang="en-US" sz="1800" dirty="0" err="1" smtClean="0"/>
              <a:t>eg</a:t>
            </a:r>
            <a:r>
              <a:rPr lang="en-US" sz="1800" dirty="0" smtClean="0"/>
              <a:t>: Esters: and Amides</a:t>
            </a:r>
            <a:r>
              <a:rPr lang="en-US" sz="1800" b="1" dirty="0" smtClean="0"/>
              <a:t>).</a:t>
            </a:r>
            <a:r>
              <a:rPr lang="en-US" sz="1800" dirty="0" smtClean="0"/>
              <a:t/>
            </a:r>
            <a:br>
              <a:rPr lang="en-US" sz="1800" dirty="0" smtClean="0"/>
            </a:br>
            <a:r>
              <a:rPr lang="en-US" sz="1800" dirty="0" smtClean="0"/>
              <a:t> </a:t>
            </a:r>
            <a:br>
              <a:rPr lang="en-US" sz="1800" dirty="0" smtClean="0"/>
            </a:br>
            <a:r>
              <a:rPr lang="en-US" sz="1800" b="1" dirty="0" smtClean="0"/>
              <a:t>Consequences of Phase I reactions:</a:t>
            </a:r>
            <a:br>
              <a:rPr lang="en-US" sz="1800" b="1" dirty="0" smtClean="0"/>
            </a:br>
            <a:r>
              <a:rPr lang="en-US" sz="1800" dirty="0" smtClean="0"/>
              <a:t>1. Active drug may be converted into inactive metabolite ( mainly). </a:t>
            </a:r>
            <a:br>
              <a:rPr lang="en-US" sz="1800" dirty="0" smtClean="0"/>
            </a:br>
            <a:r>
              <a:rPr lang="en-US" sz="1800" dirty="0" smtClean="0"/>
              <a:t>2. Active drug may be converted into more active metabolite. </a:t>
            </a:r>
            <a:r>
              <a:rPr lang="en-US" sz="1800" dirty="0" err="1" smtClean="0"/>
              <a:t>Eg</a:t>
            </a:r>
            <a:r>
              <a:rPr lang="en-US" sz="1800" dirty="0" smtClean="0"/>
              <a:t>: morphine is converted into more active metabolite.</a:t>
            </a:r>
            <a:br>
              <a:rPr lang="en-US" sz="1800" dirty="0" smtClean="0"/>
            </a:br>
            <a:r>
              <a:rPr lang="en-US" sz="1800" dirty="0" smtClean="0"/>
              <a:t>3. </a:t>
            </a:r>
            <a:r>
              <a:rPr lang="en-US" sz="1800" dirty="0" err="1" smtClean="0"/>
              <a:t>Prodrug</a:t>
            </a:r>
            <a:r>
              <a:rPr lang="en-US" sz="1800" dirty="0" smtClean="0"/>
              <a:t> may be converted into active metabolite</a:t>
            </a:r>
            <a:br>
              <a:rPr lang="en-US" sz="1800" dirty="0" smtClean="0"/>
            </a:br>
            <a:r>
              <a:rPr lang="en-US" sz="1800" dirty="0" smtClean="0"/>
              <a:t>4. Active drug may be converted into toxic metabolite e.g. halothane used in general anesthesia, is converted into </a:t>
            </a:r>
            <a:r>
              <a:rPr lang="en-US" sz="1800" dirty="0" err="1" smtClean="0"/>
              <a:t>trifluoroacetylated</a:t>
            </a:r>
            <a:r>
              <a:rPr lang="en-US" sz="1800" dirty="0" smtClean="0"/>
              <a:t> compound or </a:t>
            </a:r>
            <a:r>
              <a:rPr lang="en-US" sz="1800" dirty="0" err="1" smtClean="0"/>
              <a:t>trifluoroacetic</a:t>
            </a:r>
            <a:r>
              <a:rPr lang="en-US" sz="1800" dirty="0" smtClean="0"/>
              <a:t> acid, leading to hepatic toxicity.</a:t>
            </a:r>
            <a:br>
              <a:rPr lang="en-US" sz="1800" dirty="0" smtClean="0"/>
            </a:br>
            <a:r>
              <a:rPr lang="en-US" sz="1800" dirty="0" smtClean="0"/>
              <a:t> </a:t>
            </a:r>
            <a:endParaRPr 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74638"/>
            <a:ext cx="8543956" cy="6369072"/>
          </a:xfrm>
        </p:spPr>
        <p:txBody>
          <a:bodyPr>
            <a:normAutofit/>
          </a:bodyPr>
          <a:lstStyle/>
          <a:p>
            <a:pPr algn="l" rtl="0"/>
            <a:r>
              <a:rPr lang="en-US" sz="2400" b="1" dirty="0" smtClean="0"/>
              <a:t>Phase II reactions ( conjugation Reaction):</a:t>
            </a:r>
            <a:r>
              <a:rPr lang="en-US" sz="2400" b="1" i="1" dirty="0" smtClean="0"/>
              <a:t/>
            </a:r>
            <a:br>
              <a:rPr lang="en-US" sz="2400" b="1" i="1" dirty="0" smtClean="0"/>
            </a:br>
            <a:r>
              <a:rPr lang="en-US" sz="2400" dirty="0" smtClean="0"/>
              <a:t>Phase II is a conjugation reaction followed the phase I reaction, the products of phase I were conjugated  with  endogenous substrates like </a:t>
            </a:r>
            <a:r>
              <a:rPr lang="en-US" sz="2400" dirty="0" err="1" smtClean="0"/>
              <a:t>glucuronic</a:t>
            </a:r>
            <a:r>
              <a:rPr lang="en-US" sz="2400" dirty="0" smtClean="0"/>
              <a:t> acid, </a:t>
            </a:r>
            <a:r>
              <a:rPr lang="en-US" sz="2400" dirty="0" err="1" smtClean="0"/>
              <a:t>sulphuric</a:t>
            </a:r>
            <a:r>
              <a:rPr lang="en-US" sz="2400" dirty="0" smtClean="0"/>
              <a:t> acid, amino acid or acetic acid, yielding more </a:t>
            </a:r>
            <a:r>
              <a:rPr lang="en-US" sz="2400" dirty="0" err="1" smtClean="0"/>
              <a:t>excretable</a:t>
            </a:r>
            <a:r>
              <a:rPr lang="en-US" sz="2400" dirty="0" smtClean="0"/>
              <a:t> drug conjugates which are excreted by the kidneys. </a:t>
            </a:r>
            <a:br>
              <a:rPr lang="en-US" sz="2400" dirty="0" smtClean="0"/>
            </a:br>
            <a:r>
              <a:rPr lang="en-US" sz="2400" b="1" dirty="0" smtClean="0"/>
              <a:t>Phase II reactions lead to :</a:t>
            </a:r>
            <a:r>
              <a:rPr lang="en-US" sz="2400" dirty="0" smtClean="0"/>
              <a:t/>
            </a:r>
            <a:br>
              <a:rPr lang="en-US" sz="2400" dirty="0" smtClean="0"/>
            </a:br>
            <a:r>
              <a:rPr lang="en-US" sz="2400" dirty="0" smtClean="0"/>
              <a:t>-Usually inactivation of </a:t>
            </a:r>
            <a:r>
              <a:rPr lang="en-US" sz="2400" u="sng" dirty="0" smtClean="0">
                <a:hlinkClick r:id="rId2"/>
              </a:rPr>
              <a:t>drug</a:t>
            </a:r>
            <a:r>
              <a:rPr lang="en-US" sz="2400" dirty="0" smtClean="0"/>
              <a:t/>
            </a:r>
            <a:br>
              <a:rPr lang="en-US" sz="2400" dirty="0" smtClean="0"/>
            </a:br>
            <a:r>
              <a:rPr lang="en-US" sz="2400" dirty="0" smtClean="0"/>
              <a:t>- Production of water soluble metabolites, which is the main aim of biotransformation.</a:t>
            </a:r>
            <a:br>
              <a:rPr lang="en-US" sz="2400" dirty="0" smtClean="0"/>
            </a:br>
            <a:r>
              <a:rPr lang="en-US" sz="2400" dirty="0" smtClean="0"/>
              <a:t>- Usually detoxification reaction , with some  exception ( producing of toxic conjugates </a:t>
            </a:r>
            <a:r>
              <a:rPr lang="en-US" sz="2400" dirty="0" err="1" smtClean="0"/>
              <a:t>eg</a:t>
            </a:r>
            <a:r>
              <a:rPr lang="en-US" sz="2400" dirty="0" smtClean="0"/>
              <a:t>: methanol is converted into formaldehyde, which is toxic) </a:t>
            </a:r>
            <a:br>
              <a:rPr lang="en-US" sz="2400" dirty="0" smtClean="0"/>
            </a:br>
            <a:endParaRPr lang="ar-IQ"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Autofit/>
          </a:bodyPr>
          <a:lstStyle/>
          <a:p>
            <a:pPr algn="l" rtl="0"/>
            <a:r>
              <a:rPr lang="en-US" sz="3200" b="1" dirty="0" smtClean="0">
                <a:solidFill>
                  <a:srgbClr val="FF0000"/>
                </a:solidFill>
              </a:rPr>
              <a:t>Factors Affecting Biotransformation</a:t>
            </a:r>
            <a:r>
              <a:rPr lang="en-US" sz="1800" b="1" dirty="0" smtClean="0"/>
              <a:t/>
            </a:r>
            <a:br>
              <a:rPr lang="en-US" sz="1800" b="1" dirty="0" smtClean="0"/>
            </a:br>
            <a:r>
              <a:rPr lang="en-US" sz="1800" dirty="0" smtClean="0">
                <a:hlinkClick r:id="rId2"/>
              </a:rPr>
              <a:t>Biotransformation</a:t>
            </a:r>
            <a:r>
              <a:rPr lang="en-US" sz="1800" dirty="0" smtClean="0"/>
              <a:t> is significantly affected by a number of factors, these include:</a:t>
            </a:r>
            <a:br>
              <a:rPr lang="en-US" sz="1800" dirty="0" smtClean="0"/>
            </a:br>
            <a:r>
              <a:rPr lang="en-US" sz="1800" dirty="0" smtClean="0"/>
              <a:t>1. Enzyme Induction:</a:t>
            </a:r>
            <a:r>
              <a:rPr lang="en-US" sz="1800" b="1" i="1" dirty="0" smtClean="0"/>
              <a:t/>
            </a:r>
            <a:br>
              <a:rPr lang="en-US" sz="1800" b="1" i="1" dirty="0" smtClean="0"/>
            </a:br>
            <a:r>
              <a:rPr lang="en-US" sz="1800" dirty="0" smtClean="0"/>
              <a:t>When </a:t>
            </a:r>
            <a:r>
              <a:rPr lang="en-US" sz="1800" dirty="0" smtClean="0">
                <a:hlinkClick r:id="rId3"/>
              </a:rPr>
              <a:t>drugs</a:t>
            </a:r>
            <a:r>
              <a:rPr lang="en-US" sz="1800" dirty="0" smtClean="0"/>
              <a:t> given over prolonged period of time, </a:t>
            </a:r>
            <a:r>
              <a:rPr lang="en-US" sz="1800" dirty="0" err="1" smtClean="0"/>
              <a:t>upregulation</a:t>
            </a:r>
            <a:r>
              <a:rPr lang="en-US" sz="1800" dirty="0" smtClean="0"/>
              <a:t> of enzymes takes place. The rate of metabolism increases as enzyme induction takes place. The </a:t>
            </a:r>
            <a:r>
              <a:rPr lang="en-US" sz="1800" dirty="0" smtClean="0">
                <a:hlinkClick r:id="rId3"/>
              </a:rPr>
              <a:t>drugs</a:t>
            </a:r>
            <a:r>
              <a:rPr lang="en-US" sz="1800" dirty="0" smtClean="0"/>
              <a:t> which bring about these changes are known as enzyme inducers. Some examples include anticonvulsants like </a:t>
            </a:r>
            <a:r>
              <a:rPr lang="en-US" sz="1800" dirty="0" err="1" smtClean="0"/>
              <a:t>phenytoin</a:t>
            </a:r>
            <a:r>
              <a:rPr lang="en-US" sz="1800" dirty="0" smtClean="0"/>
              <a:t>, </a:t>
            </a:r>
            <a:r>
              <a:rPr lang="en-US" sz="1800" dirty="0" err="1" smtClean="0"/>
              <a:t>carbomycin</a:t>
            </a:r>
            <a:r>
              <a:rPr lang="en-US" sz="1800" dirty="0" smtClean="0"/>
              <a:t>, chronic alcoholism. various sedatives, hypnotics and  tranquilizers. </a:t>
            </a:r>
            <a:br>
              <a:rPr lang="en-US" sz="1800" dirty="0" smtClean="0"/>
            </a:br>
            <a:r>
              <a:rPr lang="en-US" sz="1800" b="1" dirty="0" err="1" smtClean="0"/>
              <a:t>Consequencs</a:t>
            </a:r>
            <a:r>
              <a:rPr lang="en-US" sz="1800" b="1" dirty="0" smtClean="0"/>
              <a:t> of </a:t>
            </a:r>
            <a:r>
              <a:rPr lang="en-US" sz="1800" b="1" dirty="0" err="1" smtClean="0"/>
              <a:t>Microsomal</a:t>
            </a:r>
            <a:r>
              <a:rPr lang="en-US" sz="1800" b="1" dirty="0" smtClean="0"/>
              <a:t> Enzyme Induction</a:t>
            </a:r>
            <a:br>
              <a:rPr lang="en-US" sz="1800" b="1" dirty="0" smtClean="0"/>
            </a:br>
            <a:r>
              <a:rPr lang="en-US" sz="1800" dirty="0" smtClean="0"/>
              <a:t>Decreased intensity and duration of action of </a:t>
            </a:r>
            <a:r>
              <a:rPr lang="en-US" sz="1800" dirty="0" smtClean="0">
                <a:hlinkClick r:id="rId3"/>
              </a:rPr>
              <a:t>drugs</a:t>
            </a:r>
            <a:r>
              <a:rPr lang="en-US" sz="1800" dirty="0" smtClean="0"/>
              <a:t> e.g. failure of contraceptives</a:t>
            </a:r>
            <a:br>
              <a:rPr lang="en-US" sz="1800" dirty="0" smtClean="0"/>
            </a:br>
            <a:r>
              <a:rPr lang="en-US" sz="1800" dirty="0" smtClean="0"/>
              <a:t>Increased intensity of action of </a:t>
            </a:r>
            <a:r>
              <a:rPr lang="en-US" sz="1800" dirty="0" smtClean="0">
                <a:hlinkClick r:id="rId3"/>
              </a:rPr>
              <a:t>drugs</a:t>
            </a:r>
            <a:r>
              <a:rPr lang="en-US" sz="1800" dirty="0" smtClean="0"/>
              <a:t> activated by metabolism. E.g. acute </a:t>
            </a:r>
            <a:r>
              <a:rPr lang="en-US" sz="1800" dirty="0" err="1" smtClean="0"/>
              <a:t>paracetamol</a:t>
            </a:r>
            <a:r>
              <a:rPr lang="en-US" sz="1800" dirty="0" smtClean="0"/>
              <a:t> toxicity is due to one of its metabolites.</a:t>
            </a:r>
            <a:br>
              <a:rPr lang="en-US" sz="1800" dirty="0" smtClean="0"/>
            </a:br>
            <a:r>
              <a:rPr lang="en-US" sz="1800" dirty="0" smtClean="0"/>
              <a:t>If </a:t>
            </a:r>
            <a:r>
              <a:rPr lang="en-US" sz="1800" dirty="0" smtClean="0">
                <a:hlinkClick r:id="rId3"/>
              </a:rPr>
              <a:t>drug</a:t>
            </a:r>
            <a:r>
              <a:rPr lang="en-US" sz="1800" dirty="0" smtClean="0"/>
              <a:t> induces its own metabolism e.g. </a:t>
            </a:r>
            <a:r>
              <a:rPr lang="en-US" sz="1800" dirty="0" err="1" smtClean="0"/>
              <a:t>cicobarbitone</a:t>
            </a:r>
            <a:r>
              <a:rPr lang="en-US" sz="1800" dirty="0" smtClean="0"/>
              <a:t> it develops tolerance so effects are not produced.</a:t>
            </a:r>
            <a:br>
              <a:rPr lang="en-US" sz="1800" dirty="0" smtClean="0"/>
            </a:br>
            <a:r>
              <a:rPr lang="en-US" sz="1800" dirty="0" smtClean="0"/>
              <a:t>Precipitation of acute intermittent </a:t>
            </a:r>
            <a:r>
              <a:rPr lang="en-US" sz="1800" dirty="0" err="1" smtClean="0"/>
              <a:t>porphyria</a:t>
            </a:r>
            <a:r>
              <a:rPr lang="en-US" sz="1800" dirty="0" smtClean="0"/>
              <a:t>. Enzyme induction might increase </a:t>
            </a:r>
            <a:r>
              <a:rPr lang="en-US" sz="1800" dirty="0" err="1" smtClean="0"/>
              <a:t>porphyrin</a:t>
            </a:r>
            <a:r>
              <a:rPr lang="en-US" sz="1800" dirty="0" smtClean="0"/>
              <a:t> synthesis.</a:t>
            </a:r>
            <a:br>
              <a:rPr lang="en-US" sz="1800" dirty="0" smtClean="0"/>
            </a:br>
            <a:r>
              <a:rPr lang="en-US" sz="1800" dirty="0" smtClean="0"/>
              <a:t>Intermittent use of an inducer might interfere adjustment of dose of another </a:t>
            </a:r>
            <a:r>
              <a:rPr lang="en-US" sz="1800" dirty="0" smtClean="0">
                <a:hlinkClick r:id="rId3"/>
              </a:rPr>
              <a:t>drug</a:t>
            </a:r>
            <a:r>
              <a:rPr lang="en-US" sz="1800" dirty="0" smtClean="0"/>
              <a:t> e.g. oral anti coagulants, oral hypoglycemic, </a:t>
            </a:r>
            <a:r>
              <a:rPr lang="en-US" sz="1800" dirty="0" err="1" smtClean="0"/>
              <a:t>antiepileptics</a:t>
            </a:r>
            <a:r>
              <a:rPr lang="en-US" sz="1800" dirty="0" smtClean="0"/>
              <a:t> and </a:t>
            </a:r>
            <a:r>
              <a:rPr lang="en-US" sz="1800" dirty="0" err="1" smtClean="0"/>
              <a:t>antihypertensives</a:t>
            </a:r>
            <a:r>
              <a:rPr lang="en-US" sz="1800" dirty="0" smtClean="0"/>
              <a:t>.</a:t>
            </a:r>
            <a:br>
              <a:rPr lang="en-US" sz="1800" dirty="0" smtClean="0"/>
            </a:br>
            <a:r>
              <a:rPr lang="en-US" sz="1800" b="1" dirty="0" smtClean="0"/>
              <a:t>Auto induction: The phenomenon in which a </a:t>
            </a:r>
            <a:r>
              <a:rPr lang="en-US" sz="1800" b="1" dirty="0" smtClean="0">
                <a:hlinkClick r:id="rId3"/>
              </a:rPr>
              <a:t>drug</a:t>
            </a:r>
            <a:r>
              <a:rPr lang="en-US" sz="1800" b="1" dirty="0" smtClean="0"/>
              <a:t> induces metabolism of other drugs as well as its own. </a:t>
            </a:r>
            <a:r>
              <a:rPr lang="en-US" sz="1800" b="1" dirty="0" err="1" smtClean="0"/>
              <a:t>eg</a:t>
            </a:r>
            <a:r>
              <a:rPr lang="en-US" sz="1800" b="1" dirty="0" smtClean="0"/>
              <a:t>. </a:t>
            </a:r>
            <a:r>
              <a:rPr lang="en-US" sz="1800" b="1" dirty="0" err="1" smtClean="0"/>
              <a:t>carbamazepine</a:t>
            </a:r>
            <a:r>
              <a:rPr lang="en-US" sz="1800" b="1" dirty="0" smtClean="0"/>
              <a:t>-antiepileptic.</a:t>
            </a:r>
            <a:br>
              <a:rPr lang="en-US" sz="1800" b="1" dirty="0" smtClean="0"/>
            </a:br>
            <a:endParaRPr lang="ar-IQ" sz="1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rmAutofit fontScale="90000"/>
          </a:bodyPr>
          <a:lstStyle/>
          <a:p>
            <a:pPr algn="l" rtl="0"/>
            <a:r>
              <a:rPr lang="en-US" sz="2000" dirty="0" smtClean="0"/>
              <a:t>2. Enzyme Inhibition</a:t>
            </a:r>
            <a:r>
              <a:rPr lang="en-US" sz="2000" b="1" i="1" dirty="0" smtClean="0"/>
              <a:t/>
            </a:r>
            <a:br>
              <a:rPr lang="en-US" sz="2000" b="1" i="1" dirty="0" smtClean="0"/>
            </a:br>
            <a:r>
              <a:rPr lang="en-US" sz="2000" dirty="0" smtClean="0"/>
              <a:t>The process in which  drug metabolizing capacity of </a:t>
            </a:r>
            <a:r>
              <a:rPr lang="en-US" sz="2000" dirty="0" err="1" smtClean="0"/>
              <a:t>cytochrome</a:t>
            </a:r>
            <a:r>
              <a:rPr lang="en-US" sz="2000" dirty="0" smtClean="0"/>
              <a:t> is decreased is known as enzyme inhibition. The rate of metabolism is decreased. Drugs bringing about these changes are known as enzyme inhibitors. Examples include </a:t>
            </a:r>
            <a:r>
              <a:rPr lang="en-US" sz="2000" dirty="0" err="1" smtClean="0"/>
              <a:t>ketoconazole</a:t>
            </a:r>
            <a:r>
              <a:rPr lang="en-US" sz="2000" dirty="0" smtClean="0"/>
              <a:t>- antifungal drug, </a:t>
            </a:r>
            <a:r>
              <a:rPr lang="en-US" sz="2000" dirty="0" err="1" smtClean="0"/>
              <a:t>cimetidine</a:t>
            </a:r>
            <a:r>
              <a:rPr lang="en-US" sz="2000" dirty="0" smtClean="0"/>
              <a:t> and </a:t>
            </a:r>
            <a:r>
              <a:rPr lang="en-US" sz="2000" dirty="0" err="1" smtClean="0"/>
              <a:t>verapamil</a:t>
            </a:r>
            <a:r>
              <a:rPr lang="en-US" sz="2000" dirty="0" smtClean="0"/>
              <a:t>- calcium channel blocker.</a:t>
            </a:r>
            <a:br>
              <a:rPr lang="en-US" sz="2000" dirty="0" smtClean="0"/>
            </a:br>
            <a:r>
              <a:rPr lang="en-US" sz="2000" dirty="0" smtClean="0"/>
              <a:t>3. </a:t>
            </a:r>
            <a:r>
              <a:rPr lang="en-US" sz="2000" dirty="0" err="1" smtClean="0"/>
              <a:t>Presystemic</a:t>
            </a:r>
            <a:r>
              <a:rPr lang="en-US" sz="2000" dirty="0" smtClean="0"/>
              <a:t> Metabolism/First pass effect/Route of Administration</a:t>
            </a:r>
            <a:r>
              <a:rPr lang="en-US" sz="2000" b="1" i="1" dirty="0" smtClean="0"/>
              <a:t/>
            </a:r>
            <a:br>
              <a:rPr lang="en-US" sz="2000" b="1" i="1" dirty="0" smtClean="0"/>
            </a:br>
            <a:r>
              <a:rPr lang="en-US" sz="2000" u="sng" dirty="0" smtClean="0">
                <a:hlinkClick r:id="rId2"/>
              </a:rPr>
              <a:t>Drug</a:t>
            </a:r>
            <a:r>
              <a:rPr lang="en-US" sz="2000" dirty="0" smtClean="0"/>
              <a:t>s following first pass metabolism have decreased </a:t>
            </a:r>
            <a:r>
              <a:rPr lang="en-US" sz="2000" u="sng" dirty="0" smtClean="0">
                <a:hlinkClick r:id="rId3"/>
              </a:rPr>
              <a:t>bioavailability</a:t>
            </a:r>
            <a:r>
              <a:rPr lang="en-US" sz="2000" dirty="0" smtClean="0"/>
              <a:t>. Most of the drugs are metabolized within the liver. Changing the route of administration might change the first pass metabolism.</a:t>
            </a:r>
            <a:br>
              <a:rPr lang="en-US" sz="2000" dirty="0" smtClean="0"/>
            </a:br>
            <a:r>
              <a:rPr lang="en-US" sz="2000" dirty="0" err="1" smtClean="0"/>
              <a:t>Propanolol</a:t>
            </a:r>
            <a:r>
              <a:rPr lang="en-US" sz="2000" dirty="0" smtClean="0"/>
              <a:t> is 80% metabolized before reaching systemic circulation.</a:t>
            </a:r>
            <a:br>
              <a:rPr lang="en-US" sz="2000" dirty="0" smtClean="0"/>
            </a:br>
            <a:r>
              <a:rPr lang="en-US" sz="2000" dirty="0" smtClean="0"/>
              <a:t>4. Genetic Variations:</a:t>
            </a:r>
            <a:r>
              <a:rPr lang="en-US" sz="2000" b="1" i="1" dirty="0" smtClean="0"/>
              <a:t/>
            </a:r>
            <a:br>
              <a:rPr lang="en-US" sz="2000" b="1" i="1" dirty="0" smtClean="0"/>
            </a:br>
            <a:r>
              <a:rPr lang="en-US" sz="2000" dirty="0" smtClean="0"/>
              <a:t>Inter individual variations might occur, as drugs behave differently in different individuals due to genetic variations resulting in absent or malformed enzymes due to absent or malformed genes. </a:t>
            </a:r>
            <a:r>
              <a:rPr lang="en-US" sz="2000" dirty="0" err="1" smtClean="0"/>
              <a:t>eg</a:t>
            </a:r>
            <a:r>
              <a:rPr lang="en-US" sz="2000" dirty="0" smtClean="0"/>
              <a:t>: fast </a:t>
            </a:r>
            <a:r>
              <a:rPr lang="en-US" sz="2000" dirty="0" err="1" smtClean="0"/>
              <a:t>acetylators</a:t>
            </a:r>
            <a:r>
              <a:rPr lang="en-US" sz="2000" dirty="0" smtClean="0"/>
              <a:t> and slow </a:t>
            </a:r>
            <a:r>
              <a:rPr lang="en-US" sz="2000" dirty="0" err="1" smtClean="0"/>
              <a:t>acetylatorst</a:t>
            </a:r>
            <a:r>
              <a:rPr lang="en-US" sz="2000" dirty="0" smtClean="0"/>
              <a:t>. </a:t>
            </a:r>
            <a:br>
              <a:rPr lang="en-US" sz="2000" dirty="0" smtClean="0"/>
            </a:br>
            <a:r>
              <a:rPr lang="en-US" sz="2000" dirty="0" smtClean="0"/>
              <a:t>5. Environmental factors:</a:t>
            </a:r>
            <a:r>
              <a:rPr lang="en-US" sz="2000" b="1" i="1" dirty="0" smtClean="0"/>
              <a:t/>
            </a:r>
            <a:br>
              <a:rPr lang="en-US" sz="2000" b="1" i="1" dirty="0" smtClean="0"/>
            </a:br>
            <a:r>
              <a:rPr lang="en-US" sz="2000" b="1" dirty="0" smtClean="0"/>
              <a:t>Cigarette smokers, </a:t>
            </a:r>
            <a:r>
              <a:rPr lang="en-US" sz="2000" dirty="0" smtClean="0"/>
              <a:t> </a:t>
            </a:r>
            <a:r>
              <a:rPr lang="en-US" sz="2000" b="1" dirty="0" smtClean="0"/>
              <a:t>Chronic alcoholism</a:t>
            </a:r>
            <a:r>
              <a:rPr lang="en-US" sz="2000" dirty="0" smtClean="0"/>
              <a:t> and </a:t>
            </a:r>
            <a:r>
              <a:rPr lang="en-US" sz="2000" b="1" dirty="0" smtClean="0"/>
              <a:t>pesticides</a:t>
            </a:r>
            <a:r>
              <a:rPr lang="en-US" sz="2000" dirty="0" smtClean="0"/>
              <a:t> might lead to enzyme </a:t>
            </a:r>
            <a:br>
              <a:rPr lang="en-US" sz="2000" dirty="0" smtClean="0"/>
            </a:br>
            <a:r>
              <a:rPr lang="en-US" sz="2000" dirty="0" smtClean="0"/>
              <a:t>In hot and </a:t>
            </a:r>
            <a:r>
              <a:rPr lang="en-US" sz="2000" b="1" dirty="0" smtClean="0"/>
              <a:t>humid climate </a:t>
            </a:r>
            <a:r>
              <a:rPr lang="en-US" sz="2000" b="1" u="sng" dirty="0" smtClean="0">
                <a:hlinkClick r:id="rId4"/>
              </a:rPr>
              <a:t>biotransformation</a:t>
            </a:r>
            <a:r>
              <a:rPr lang="en-US" sz="2000" b="1" dirty="0" smtClean="0"/>
              <a:t> is decreased</a:t>
            </a:r>
            <a:r>
              <a:rPr lang="en-US" sz="2000" dirty="0" smtClean="0"/>
              <a:t> and vice versa. At high altitude, decreased </a:t>
            </a:r>
            <a:r>
              <a:rPr lang="en-US" sz="2000" u="sng" dirty="0" smtClean="0">
                <a:hlinkClick r:id="rId4"/>
              </a:rPr>
              <a:t>biotransformation</a:t>
            </a:r>
            <a:r>
              <a:rPr lang="en-US" sz="2000" dirty="0" smtClean="0"/>
              <a:t> occurs due to decreased oxygen leading to decreased oxidation of </a:t>
            </a:r>
            <a:r>
              <a:rPr lang="en-US" sz="2000" u="sng" dirty="0" smtClean="0">
                <a:hlinkClick r:id="rId2"/>
              </a:rPr>
              <a:t>drugs</a:t>
            </a:r>
            <a:r>
              <a:rPr lang="en-US" sz="2000" dirty="0" smtClean="0"/>
              <a:t>.</a:t>
            </a:r>
            <a:br>
              <a:rPr lang="en-US" sz="2000" dirty="0" smtClean="0"/>
            </a:br>
            <a:r>
              <a:rPr lang="en-US" sz="2000" dirty="0" smtClean="0"/>
              <a:t/>
            </a:r>
            <a:br>
              <a:rPr lang="en-US" sz="2000" dirty="0" smtClean="0"/>
            </a:br>
            <a:endParaRPr lang="ar-IQ"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69072"/>
          </a:xfrm>
        </p:spPr>
        <p:txBody>
          <a:bodyPr>
            <a:noAutofit/>
          </a:bodyPr>
          <a:lstStyle/>
          <a:p>
            <a:pPr algn="l" rtl="0"/>
            <a:r>
              <a:rPr lang="en-US" sz="1800" b="1" dirty="0" smtClean="0"/>
              <a:t>6</a:t>
            </a:r>
            <a:r>
              <a:rPr lang="en-US" sz="1800" dirty="0" smtClean="0"/>
              <a:t>. Age</a:t>
            </a:r>
            <a:r>
              <a:rPr lang="en-US" sz="1800" b="1" i="1" dirty="0" smtClean="0"/>
              <a:t/>
            </a:r>
            <a:br>
              <a:rPr lang="en-US" sz="1800" b="1" i="1" dirty="0" smtClean="0"/>
            </a:br>
            <a:r>
              <a:rPr lang="en-US" sz="1800" dirty="0" smtClean="0"/>
              <a:t>Extreme age groups (infants and geriatrics) associated with slow metabolic process. </a:t>
            </a:r>
            <a:br>
              <a:rPr lang="en-US" sz="1800" dirty="0" smtClean="0"/>
            </a:br>
            <a:r>
              <a:rPr lang="en-US" sz="1800" dirty="0" err="1" smtClean="0"/>
              <a:t>Chloramphenicol</a:t>
            </a:r>
            <a:r>
              <a:rPr lang="en-US" sz="1800" dirty="0" smtClean="0"/>
              <a:t> (antimicrobial drug) when administered in infant, does not have great efficacy. Toxic effects in the form of grey baby syndrome might occur. The baby may be cyanosed, hypothermic, flaccid and grey in color. Shock and even death might occur if toxic levels get accumulated.</a:t>
            </a:r>
            <a:br>
              <a:rPr lang="en-US" sz="1800" dirty="0" smtClean="0"/>
            </a:br>
            <a:r>
              <a:rPr lang="en-US" sz="1800" dirty="0" smtClean="0"/>
              <a:t>Diazepam (sedative hypnotic) may result in floppy baby syndrome in which flaccidity of the baby is seen.</a:t>
            </a:r>
            <a:br>
              <a:rPr lang="en-US" sz="1800" dirty="0" smtClean="0"/>
            </a:br>
            <a:r>
              <a:rPr lang="en-US" sz="1800" b="1" dirty="0" smtClean="0"/>
              <a:t>In elderly</a:t>
            </a:r>
            <a:r>
              <a:rPr lang="en-US" sz="1800" dirty="0" smtClean="0"/>
              <a:t>, most  metabolic processes  were slow down because of decreased liver functions and decreased blood flow through the liver. The drug doses should be decreased in the elderly.</a:t>
            </a:r>
            <a:br>
              <a:rPr lang="en-US" sz="1800" dirty="0" smtClean="0"/>
            </a:br>
            <a:r>
              <a:rPr lang="en-US" sz="1800" b="1" dirty="0" smtClean="0"/>
              <a:t>7</a:t>
            </a:r>
            <a:r>
              <a:rPr lang="en-US" sz="1800" dirty="0" smtClean="0"/>
              <a:t>. Sex</a:t>
            </a:r>
            <a:r>
              <a:rPr lang="en-US" sz="1800" b="1" i="1" dirty="0" smtClean="0"/>
              <a:t/>
            </a:r>
            <a:br>
              <a:rPr lang="en-US" sz="1800" b="1" i="1" dirty="0" smtClean="0"/>
            </a:br>
            <a:r>
              <a:rPr lang="en-US" sz="1800" dirty="0" smtClean="0"/>
              <a:t>Male have a higher BMR as compared to the females, thus can metabolize drugs more efficiently, e.g. </a:t>
            </a:r>
            <a:r>
              <a:rPr lang="en-US" sz="1800" dirty="0" err="1" smtClean="0"/>
              <a:t>salicylates</a:t>
            </a:r>
            <a:r>
              <a:rPr lang="en-US" sz="1800" dirty="0" smtClean="0"/>
              <a:t>. Females, during pregnancy, have an increased rate of metabolism. Thus, the drug dose has to be increased. After the pregnancy is over, the dosage is decreased back to normal levels. Example includes </a:t>
            </a:r>
            <a:r>
              <a:rPr lang="en-US" sz="1800" dirty="0" err="1" smtClean="0"/>
              <a:t>phenytoin</a:t>
            </a:r>
            <a:r>
              <a:rPr lang="en-US" sz="1800" dirty="0" smtClean="0"/>
              <a:t>, whose dose has to be increased during pregnancy (specially second and third trimester).</a:t>
            </a:r>
            <a:br>
              <a:rPr lang="en-US" sz="1800" dirty="0" smtClean="0"/>
            </a:br>
            <a:r>
              <a:rPr lang="en-US" sz="1800" b="1" dirty="0" smtClean="0"/>
              <a:t>8</a:t>
            </a:r>
            <a:r>
              <a:rPr lang="en-US" sz="1800" dirty="0" smtClean="0"/>
              <a:t>. Drug-Drug Interaction</a:t>
            </a:r>
            <a:r>
              <a:rPr lang="en-US" sz="1800" b="1" i="1" dirty="0" smtClean="0"/>
              <a:t/>
            </a:r>
            <a:br>
              <a:rPr lang="en-US" sz="1800" b="1" i="1" dirty="0" smtClean="0"/>
            </a:br>
            <a:r>
              <a:rPr lang="en-US" sz="1800" b="1" dirty="0" smtClean="0"/>
              <a:t>9</a:t>
            </a:r>
            <a:r>
              <a:rPr lang="en-US" sz="1800" dirty="0" smtClean="0"/>
              <a:t>. Nutrition </a:t>
            </a:r>
            <a:r>
              <a:rPr lang="en-US" sz="1800" b="1" i="1" dirty="0" smtClean="0"/>
              <a:t/>
            </a:r>
            <a:br>
              <a:rPr lang="en-US" sz="1800" b="1" i="1" dirty="0" smtClean="0"/>
            </a:br>
            <a:r>
              <a:rPr lang="en-US" sz="1800" dirty="0" smtClean="0"/>
              <a:t>1</a:t>
            </a:r>
            <a:r>
              <a:rPr lang="en-US" sz="1800" b="1" dirty="0" smtClean="0"/>
              <a:t>0</a:t>
            </a:r>
            <a:r>
              <a:rPr lang="en-US" sz="1800" dirty="0" smtClean="0"/>
              <a:t>. Pathological Conditions ( hepatic , cardiovascular, hypothyroidism)</a:t>
            </a:r>
            <a:r>
              <a:rPr lang="en-US" sz="1800" b="1" i="1" dirty="0" smtClean="0"/>
              <a:t/>
            </a:r>
            <a:br>
              <a:rPr lang="en-US" sz="1800" b="1" i="1" dirty="0" smtClean="0"/>
            </a:br>
            <a:r>
              <a:rPr lang="en-US" sz="1800" dirty="0" smtClean="0"/>
              <a:t>1</a:t>
            </a:r>
            <a:r>
              <a:rPr lang="en-US" sz="1800" b="1" dirty="0" smtClean="0"/>
              <a:t>1</a:t>
            </a:r>
            <a:r>
              <a:rPr lang="en-US" sz="1800" dirty="0" smtClean="0"/>
              <a:t>. Circadian rhythm</a:t>
            </a:r>
            <a:r>
              <a:rPr lang="en-US" sz="1800" b="1" i="1" dirty="0" smtClean="0"/>
              <a:t/>
            </a:r>
            <a:br>
              <a:rPr lang="en-US" sz="1800" b="1" i="1" dirty="0" smtClean="0"/>
            </a:br>
            <a:endParaRPr lang="ar-IQ"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26196"/>
          </a:xfrm>
        </p:spPr>
        <p:txBody>
          <a:bodyPr>
            <a:normAutofit/>
          </a:bodyPr>
          <a:lstStyle/>
          <a:p>
            <a:pPr algn="l" rtl="0"/>
            <a:r>
              <a:rPr lang="en-US" sz="1800" b="1" dirty="0" smtClean="0"/>
              <a:t>Elimination of drug</a:t>
            </a:r>
            <a:br>
              <a:rPr lang="en-US" sz="1800" b="1" dirty="0" smtClean="0"/>
            </a:br>
            <a:r>
              <a:rPr lang="en-US" sz="1800" dirty="0" smtClean="0"/>
              <a:t>The irreversible shift of a </a:t>
            </a:r>
            <a:r>
              <a:rPr lang="en-US" sz="1800" u="sng" dirty="0" smtClean="0">
                <a:hlinkClick r:id="rId2"/>
              </a:rPr>
              <a:t>drug</a:t>
            </a:r>
            <a:r>
              <a:rPr lang="en-US" sz="1800" dirty="0" smtClean="0"/>
              <a:t> from one part of the body to other part of system is known as elimination. It is from the more </a:t>
            </a:r>
            <a:r>
              <a:rPr lang="en-US" sz="1800" dirty="0" err="1" smtClean="0"/>
              <a:t>perfused</a:t>
            </a:r>
            <a:r>
              <a:rPr lang="en-US" sz="1800" dirty="0" smtClean="0"/>
              <a:t> parts to the lesser </a:t>
            </a:r>
            <a:r>
              <a:rPr lang="en-US" sz="1800" dirty="0" err="1" smtClean="0"/>
              <a:t>perfused</a:t>
            </a:r>
            <a:r>
              <a:rPr lang="en-US" sz="1800" dirty="0" smtClean="0"/>
              <a:t> parts. Elimination may be by:</a:t>
            </a:r>
            <a:br>
              <a:rPr lang="en-US" sz="1800" dirty="0" smtClean="0"/>
            </a:br>
            <a:r>
              <a:rPr lang="en-US" sz="1800" b="1" u="sng" dirty="0" smtClean="0">
                <a:hlinkClick r:id="rId3"/>
              </a:rPr>
              <a:t>Biotransformation</a:t>
            </a:r>
            <a:r>
              <a:rPr lang="en-US" sz="1800" dirty="0" smtClean="0"/>
              <a:t/>
            </a:r>
            <a:br>
              <a:rPr lang="en-US" sz="1800" dirty="0" smtClean="0"/>
            </a:br>
            <a:r>
              <a:rPr lang="en-US" sz="1800" b="1" dirty="0" smtClean="0"/>
              <a:t>Excretion</a:t>
            </a:r>
            <a:r>
              <a:rPr lang="en-US" sz="1800" dirty="0" smtClean="0"/>
              <a:t/>
            </a:r>
            <a:br>
              <a:rPr lang="en-US" sz="1800" dirty="0" smtClean="0"/>
            </a:br>
            <a:r>
              <a:rPr lang="en-US" sz="1800" b="1" dirty="0" smtClean="0"/>
              <a:t>Elimination Kinetics </a:t>
            </a:r>
            <a:r>
              <a:rPr lang="en-US" sz="1800" dirty="0" smtClean="0"/>
              <a:t/>
            </a:r>
            <a:br>
              <a:rPr lang="en-US" sz="1800" dirty="0" smtClean="0"/>
            </a:br>
            <a:r>
              <a:rPr lang="en-US" sz="1800" b="1" dirty="0" smtClean="0"/>
              <a:t>First-order kinetics (the most common type) </a:t>
            </a:r>
            <a:r>
              <a:rPr lang="en-US" sz="1800" dirty="0" smtClean="0"/>
              <a:t/>
            </a:r>
            <a:br>
              <a:rPr lang="en-US" sz="1800" dirty="0" smtClean="0"/>
            </a:br>
            <a:r>
              <a:rPr lang="en-US" sz="1800" dirty="0" smtClean="0"/>
              <a:t>- a constant fraction of drug is eliminated per unit time</a:t>
            </a:r>
            <a:r>
              <a:rPr lang="ar-IQ" sz="1800" dirty="0" smtClean="0"/>
              <a:t>   </a:t>
            </a:r>
            <a:r>
              <a:rPr lang="en-US" sz="1800" dirty="0" smtClean="0"/>
              <a:t/>
            </a:r>
            <a:br>
              <a:rPr lang="en-US" sz="1800" dirty="0" smtClean="0"/>
            </a:br>
            <a:r>
              <a:rPr lang="en-US" sz="1800" dirty="0" smtClean="0"/>
              <a:t> - the amount of drug eliminated is based on the concentration of drug present   </a:t>
            </a:r>
            <a:br>
              <a:rPr lang="en-US" sz="1800" dirty="0" smtClean="0"/>
            </a:br>
            <a:r>
              <a:rPr lang="en-US" sz="1800" dirty="0" smtClean="0"/>
              <a:t>   - this relationship is linear and predictable </a:t>
            </a:r>
            <a:br>
              <a:rPr lang="en-US" sz="1800" dirty="0" smtClean="0"/>
            </a:br>
            <a:r>
              <a:rPr lang="en-US" sz="1800" dirty="0" smtClean="0"/>
              <a:t> </a:t>
            </a:r>
            <a:br>
              <a:rPr lang="en-US" sz="1800" dirty="0" smtClean="0"/>
            </a:br>
            <a:r>
              <a:rPr lang="en-US" sz="1800" b="1" dirty="0" smtClean="0"/>
              <a:t>Zero-order kinetics (less common, associated with toxicities)</a:t>
            </a:r>
            <a:r>
              <a:rPr lang="en-US" sz="1800" dirty="0" smtClean="0"/>
              <a:t/>
            </a:r>
            <a:br>
              <a:rPr lang="en-US" sz="1800" dirty="0" smtClean="0"/>
            </a:br>
            <a:r>
              <a:rPr lang="en-US" sz="1800" dirty="0" smtClean="0"/>
              <a:t> - non-linear kinetics</a:t>
            </a:r>
            <a:br>
              <a:rPr lang="en-US" sz="1800" dirty="0" smtClean="0"/>
            </a:br>
            <a:r>
              <a:rPr lang="en-US" sz="1800" dirty="0" smtClean="0"/>
              <a:t> - a constant amount (number of molecules) of drug is eliminated per unit time</a:t>
            </a:r>
            <a:br>
              <a:rPr lang="en-US" sz="1800" dirty="0" smtClean="0"/>
            </a:br>
            <a:r>
              <a:rPr lang="en-US" sz="1800" dirty="0" smtClean="0"/>
              <a:t> - clearance slows as drug concentration rises</a:t>
            </a:r>
            <a:br>
              <a:rPr lang="en-US" sz="1800" dirty="0" smtClean="0"/>
            </a:br>
            <a:r>
              <a:rPr lang="en-US" sz="1800" dirty="0" smtClean="0"/>
              <a:t> - some drugs can follow first order kinetics until elimination is saturated (usually at large doses) and the clearance decreases</a:t>
            </a:r>
            <a:br>
              <a:rPr lang="en-US" sz="1800" dirty="0" smtClean="0"/>
            </a:br>
            <a:r>
              <a:rPr lang="en-US" sz="1800" dirty="0" smtClean="0"/>
              <a:t> - some drugs follow non-linear kinetics at therapeutic levels e.g. </a:t>
            </a:r>
            <a:r>
              <a:rPr lang="en-US" sz="1800" dirty="0" err="1" smtClean="0"/>
              <a:t>phenytoin</a:t>
            </a:r>
            <a:r>
              <a:rPr lang="en-US" sz="1800" dirty="0" smtClean="0"/>
              <a:t/>
            </a:r>
            <a:br>
              <a:rPr lang="en-US" sz="1800" dirty="0" smtClean="0"/>
            </a:br>
            <a:endParaRPr lang="ar-IQ"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69072"/>
          </a:xfrm>
        </p:spPr>
        <p:txBody>
          <a:bodyPr>
            <a:normAutofit/>
          </a:bodyPr>
          <a:lstStyle/>
          <a:p>
            <a:pPr algn="l"/>
            <a:r>
              <a:rPr lang="en-US" sz="2400" b="1" dirty="0" smtClean="0">
                <a:solidFill>
                  <a:srgbClr val="FF0000"/>
                </a:solidFill>
              </a:rPr>
              <a:t>Excretion</a:t>
            </a:r>
            <a:r>
              <a:rPr lang="en-US" sz="1800" b="1" dirty="0" smtClean="0"/>
              <a:t> </a:t>
            </a:r>
            <a:br>
              <a:rPr lang="en-US" sz="1800" b="1" dirty="0" smtClean="0"/>
            </a:br>
            <a:r>
              <a:rPr lang="en-US" sz="1800" b="1" dirty="0" err="1" smtClean="0"/>
              <a:t>Excretion</a:t>
            </a:r>
            <a:r>
              <a:rPr lang="en-US" sz="1800" b="1" dirty="0" smtClean="0"/>
              <a:t> </a:t>
            </a:r>
            <a:r>
              <a:rPr lang="en-US" sz="1800" dirty="0" smtClean="0"/>
              <a:t>is the process of removing a drug and its metabolites from the body. This usually happens in the kidneys via urine produced in them. Other possible routes include bile, saliva, sweat, tears and </a:t>
            </a:r>
            <a:r>
              <a:rPr lang="en-US" sz="1800" dirty="0" err="1" smtClean="0"/>
              <a:t>faeces</a:t>
            </a:r>
            <a:r>
              <a:rPr lang="en-US" sz="1800" dirty="0" smtClean="0"/>
              <a:t>. Most drugs are insufficiently polar (and, therefore, water soluble) to be excreted directly. Instead they need to </a:t>
            </a:r>
            <a:r>
              <a:rPr lang="en-US" sz="1800" dirty="0" err="1" smtClean="0"/>
              <a:t>metabolise</a:t>
            </a:r>
            <a:r>
              <a:rPr lang="en-US" sz="1800" dirty="0" smtClean="0"/>
              <a:t> to produce more polar, water-soluble molecules. </a:t>
            </a:r>
            <a:br>
              <a:rPr lang="en-US" sz="1800" dirty="0" smtClean="0"/>
            </a:br>
            <a:r>
              <a:rPr lang="en-US" sz="1800" b="1" dirty="0" smtClean="0"/>
              <a:t> </a:t>
            </a:r>
            <a:r>
              <a:rPr lang="en-US" sz="1800" dirty="0" smtClean="0"/>
              <a:t/>
            </a:r>
            <a:br>
              <a:rPr lang="en-US" sz="1800" dirty="0" smtClean="0"/>
            </a:br>
            <a:r>
              <a:rPr lang="en-US" sz="1800" b="1" dirty="0" smtClean="0"/>
              <a:t>Excretory system</a:t>
            </a:r>
            <a:r>
              <a:rPr lang="en-US" sz="1800" dirty="0" smtClean="0"/>
              <a:t/>
            </a:r>
            <a:br>
              <a:rPr lang="en-US" sz="1800" dirty="0" smtClean="0"/>
            </a:br>
            <a:r>
              <a:rPr lang="en-US" sz="1800" dirty="0" smtClean="0"/>
              <a:t> The excretory system is made up from the two kidneys, </a:t>
            </a:r>
            <a:r>
              <a:rPr lang="en-US" sz="1800" dirty="0" err="1" smtClean="0"/>
              <a:t>ureters</a:t>
            </a:r>
            <a:r>
              <a:rPr lang="en-US" sz="1800" dirty="0" smtClean="0"/>
              <a:t>, bladder and urethra, together with the branches of the two renal arteries and veins. Blood passes into the kidney’s </a:t>
            </a:r>
            <a:r>
              <a:rPr lang="en-US" sz="1800" dirty="0" err="1" smtClean="0"/>
              <a:t>nephron</a:t>
            </a:r>
            <a:r>
              <a:rPr lang="en-US" sz="1800" dirty="0" smtClean="0"/>
              <a:t> (kidney tubule) where three processes can happen: </a:t>
            </a:r>
            <a:br>
              <a:rPr lang="en-US" sz="1800" dirty="0" smtClean="0"/>
            </a:br>
            <a:r>
              <a:rPr lang="ar-IQ" sz="1800" dirty="0" smtClean="0"/>
              <a:t> </a:t>
            </a:r>
            <a:r>
              <a:rPr lang="en-US" sz="1800" b="1" dirty="0" err="1" smtClean="0"/>
              <a:t>Glomerular</a:t>
            </a:r>
            <a:r>
              <a:rPr lang="en-US" sz="1800" b="1" dirty="0" smtClean="0"/>
              <a:t> filtration: </a:t>
            </a:r>
            <a:r>
              <a:rPr lang="en-US" sz="1800" dirty="0" smtClean="0"/>
              <a:t>small drug and metabolite molecules and those not bound to plasma protein are filtered from the blood. Large molecules or those bound to plasma protein are poorly excreted by </a:t>
            </a:r>
            <a:r>
              <a:rPr lang="en-US" sz="1800" dirty="0" err="1" smtClean="0"/>
              <a:t>glomerular</a:t>
            </a:r>
            <a:r>
              <a:rPr lang="en-US" sz="1800" dirty="0" smtClean="0"/>
              <a:t> filtration. </a:t>
            </a:r>
            <a:br>
              <a:rPr lang="en-US" sz="1800" dirty="0" smtClean="0"/>
            </a:br>
            <a:r>
              <a:rPr lang="ar-IQ" sz="1800" dirty="0" smtClean="0"/>
              <a:t> </a:t>
            </a:r>
            <a:r>
              <a:rPr lang="en-US" sz="1800" b="1" dirty="0" smtClean="0"/>
              <a:t>Tubular secretion: </a:t>
            </a:r>
            <a:r>
              <a:rPr lang="en-US" sz="1800" dirty="0" smtClean="0"/>
              <a:t>most drugs enter the kidney tubule by tubule secretion rather than </a:t>
            </a:r>
            <a:r>
              <a:rPr lang="en-US" sz="1800" dirty="0" err="1" smtClean="0"/>
              <a:t>glomerular</a:t>
            </a:r>
            <a:r>
              <a:rPr lang="en-US" sz="1800" dirty="0" smtClean="0"/>
              <a:t> filtration. The process involves active transport against a concentration gradient and, therefore, requires energy and carriers to transport basic drugs such as dopamine and histamine, and carriers for acidic drugs such as </a:t>
            </a:r>
            <a:r>
              <a:rPr lang="en-US" sz="1800" dirty="0" err="1" smtClean="0"/>
              <a:t>frusemide</a:t>
            </a:r>
            <a:r>
              <a:rPr lang="en-US" sz="1800" dirty="0" smtClean="0"/>
              <a:t> and penicillin. </a:t>
            </a:r>
            <a:br>
              <a:rPr lang="en-US" sz="1800" dirty="0" smtClean="0"/>
            </a:br>
            <a:r>
              <a:rPr lang="ar-IQ" sz="1800" dirty="0" smtClean="0"/>
              <a:t> </a:t>
            </a:r>
            <a:r>
              <a:rPr lang="en-US" sz="1800" b="1" dirty="0" smtClean="0"/>
              <a:t>Tubule </a:t>
            </a:r>
            <a:r>
              <a:rPr lang="en-US" sz="1800" b="1" dirty="0" err="1" smtClean="0"/>
              <a:t>reabsorption</a:t>
            </a:r>
            <a:r>
              <a:rPr lang="en-US" sz="1800" b="1" dirty="0" smtClean="0"/>
              <a:t>: </a:t>
            </a:r>
            <a:r>
              <a:rPr lang="en-US" sz="1800" dirty="0" smtClean="0"/>
              <a:t>Some drugs and metabolites are absorbed back into the bloodstream.</a:t>
            </a:r>
            <a:br>
              <a:rPr lang="en-US" sz="1800" dirty="0" smtClean="0"/>
            </a:br>
            <a:r>
              <a:rPr lang="en-US" sz="1800" dirty="0" smtClean="0"/>
              <a:t>This does not require energy. It is passive transport.</a:t>
            </a:r>
            <a:endParaRPr lang="ar-IQ"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26196"/>
          </a:xfrm>
        </p:spPr>
        <p:txBody>
          <a:bodyPr>
            <a:normAutofit/>
          </a:bodyPr>
          <a:lstStyle/>
          <a:p>
            <a:pPr algn="l"/>
            <a:r>
              <a:rPr lang="en-US" sz="1800" b="1" dirty="0" smtClean="0"/>
              <a:t>Elimination by Liver</a:t>
            </a:r>
            <a:r>
              <a:rPr lang="en-US" sz="1800" b="1" i="1" dirty="0" smtClean="0"/>
              <a:t/>
            </a:r>
            <a:br>
              <a:rPr lang="en-US" sz="1800" b="1" i="1" dirty="0" smtClean="0"/>
            </a:br>
            <a:r>
              <a:rPr lang="en-US" sz="1800" b="1" dirty="0" smtClean="0"/>
              <a:t>Liver</a:t>
            </a:r>
            <a:r>
              <a:rPr lang="en-US" sz="1800" dirty="0" smtClean="0"/>
              <a:t> is the major site for metabolism. It converts </a:t>
            </a:r>
            <a:r>
              <a:rPr lang="en-US" sz="1800" dirty="0" err="1" smtClean="0"/>
              <a:t>lipophilic</a:t>
            </a:r>
            <a:r>
              <a:rPr lang="en-US" sz="1800" dirty="0" smtClean="0"/>
              <a:t> compounds into hydrophilic compounds by </a:t>
            </a:r>
            <a:r>
              <a:rPr lang="en-US" sz="1800" u="sng" dirty="0" smtClean="0">
                <a:hlinkClick r:id="rId2"/>
              </a:rPr>
              <a:t>phase I and II reactions</a:t>
            </a:r>
            <a:r>
              <a:rPr lang="en-US" sz="1800" dirty="0" smtClean="0"/>
              <a:t>, which makes the </a:t>
            </a:r>
            <a:r>
              <a:rPr lang="en-US" sz="1800" u="sng" dirty="0" smtClean="0">
                <a:hlinkClick r:id="rId3"/>
              </a:rPr>
              <a:t>drugs</a:t>
            </a:r>
            <a:r>
              <a:rPr lang="en-US" sz="1800" dirty="0" smtClean="0"/>
              <a:t> more </a:t>
            </a:r>
            <a:r>
              <a:rPr lang="en-US" sz="1800" dirty="0" err="1" smtClean="0"/>
              <a:t>excretable</a:t>
            </a:r>
            <a:r>
              <a:rPr lang="en-US" sz="1800" dirty="0" smtClean="0"/>
              <a:t>. In membranes of </a:t>
            </a:r>
            <a:r>
              <a:rPr lang="en-US" sz="1800" dirty="0" err="1" smtClean="0"/>
              <a:t>canaliculi</a:t>
            </a:r>
            <a:r>
              <a:rPr lang="en-US" sz="1800" dirty="0" smtClean="0"/>
              <a:t>, transporters for active secretion of drugs or metabolites are present as well. </a:t>
            </a:r>
            <a:br>
              <a:rPr lang="en-US" sz="1800" dirty="0" smtClean="0"/>
            </a:br>
            <a:r>
              <a:rPr lang="en-US" sz="1800" b="1" dirty="0" smtClean="0"/>
              <a:t> Elimination by Lungs</a:t>
            </a:r>
            <a:r>
              <a:rPr lang="en-US" sz="1800" b="1" i="1" dirty="0" smtClean="0"/>
              <a:t/>
            </a:r>
            <a:br>
              <a:rPr lang="en-US" sz="1800" b="1" i="1" dirty="0" smtClean="0"/>
            </a:br>
            <a:r>
              <a:rPr lang="en-US" sz="1800" b="1" dirty="0" smtClean="0"/>
              <a:t>Lungs</a:t>
            </a:r>
            <a:r>
              <a:rPr lang="en-US" sz="1800" dirty="0" smtClean="0"/>
              <a:t> constitute the most different route of drug elimination. This is the only route by which </a:t>
            </a:r>
            <a:r>
              <a:rPr lang="en-US" sz="1800" dirty="0" err="1" smtClean="0"/>
              <a:t>lipophilic</a:t>
            </a:r>
            <a:r>
              <a:rPr lang="en-US" sz="1800" dirty="0" smtClean="0"/>
              <a:t> drugs are excreted because they are absorbed through the alveolar membrane. Examples include general anesthetics, which are gases pumped through the </a:t>
            </a:r>
            <a:r>
              <a:rPr lang="en-US" sz="1800" dirty="0" err="1" smtClean="0"/>
              <a:t>endotracheal</a:t>
            </a:r>
            <a:r>
              <a:rPr lang="en-US" sz="1800" dirty="0" smtClean="0"/>
              <a:t> tubes and diffuse across the alveolar membrane. When stop their administration, pure oxygen is supplied. The body acts as a reservoir and transport occurs in reverse. Thus </a:t>
            </a:r>
            <a:r>
              <a:rPr lang="en-US" sz="1800" dirty="0" err="1" smtClean="0"/>
              <a:t>lipophilic</a:t>
            </a:r>
            <a:r>
              <a:rPr lang="en-US" sz="1800" dirty="0" smtClean="0"/>
              <a:t> compounds are lost through the lungs. Alcohol breadth is another example which can be tested by alcohol breath test, by which alcohol in the excreted air is measured.</a:t>
            </a:r>
            <a:br>
              <a:rPr lang="en-US" sz="1800" dirty="0" smtClean="0"/>
            </a:br>
            <a:r>
              <a:rPr lang="en-US" sz="1800" dirty="0" smtClean="0"/>
              <a:t>Intestines</a:t>
            </a:r>
            <a:r>
              <a:rPr lang="en-US" sz="1800" b="1" i="1" dirty="0" smtClean="0"/>
              <a:t/>
            </a:r>
            <a:br>
              <a:rPr lang="en-US" sz="1800" b="1" i="1" dirty="0" smtClean="0"/>
            </a:br>
            <a:r>
              <a:rPr lang="en-US" sz="1800" dirty="0" smtClean="0"/>
              <a:t>Drugs are mostly absorbed in the small intestine. </a:t>
            </a:r>
            <a:r>
              <a:rPr lang="en-US" sz="1800" dirty="0" err="1" smtClean="0"/>
              <a:t>Anthracene</a:t>
            </a:r>
            <a:r>
              <a:rPr lang="en-US" sz="1800" dirty="0" smtClean="0"/>
              <a:t> purgatives, which act mainly on the large bowel, are partly excreted in to that area from the blood stream after absorption from small intestine. Heavy metals are also excreted through the intestine and can produce intestinal ulcerations.</a:t>
            </a:r>
            <a:br>
              <a:rPr lang="en-US" sz="1800" dirty="0" smtClean="0"/>
            </a:br>
            <a:endParaRPr lang="ar-IQ"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940444"/>
          </a:xfrm>
        </p:spPr>
        <p:txBody>
          <a:bodyPr>
            <a:normAutofit/>
          </a:bodyPr>
          <a:lstStyle/>
          <a:p>
            <a:pPr algn="l"/>
            <a:r>
              <a:rPr lang="en-US" sz="1800" dirty="0" smtClean="0"/>
              <a:t>Minor Sources</a:t>
            </a:r>
            <a:r>
              <a:rPr lang="en-US" sz="1800" b="1" dirty="0" smtClean="0"/>
              <a:t/>
            </a:r>
            <a:br>
              <a:rPr lang="en-US" sz="1800" b="1" dirty="0" smtClean="0"/>
            </a:br>
            <a:r>
              <a:rPr lang="en-US" sz="1800" b="1" dirty="0" smtClean="0"/>
              <a:t>Breast milk </a:t>
            </a:r>
            <a:r>
              <a:rPr lang="en-US" sz="1800" dirty="0" smtClean="0"/>
              <a:t>is important because many drugs are excreted in it. Some effects of the drugs may be transferred to the baby, which may prove harmful. It is important to know which drugs are not to be used during breast feeding. Milk being slightly acidic than plasma, weak bases get ionized and have equal or higher concentration in milk than in plasma. Non electrolytes like ethanol and urea readily enter the milk independent of </a:t>
            </a:r>
            <a:r>
              <a:rPr lang="en-US" sz="1800" dirty="0" err="1" smtClean="0"/>
              <a:t>pH.</a:t>
            </a:r>
            <a:r>
              <a:rPr lang="en-US" sz="1800" dirty="0" smtClean="0"/>
              <a:t>  70% of plasma concentration of </a:t>
            </a:r>
            <a:r>
              <a:rPr lang="en-US" sz="1800" dirty="0" err="1" smtClean="0"/>
              <a:t>tetracyclines</a:t>
            </a:r>
            <a:r>
              <a:rPr lang="en-US" sz="1800" dirty="0" smtClean="0"/>
              <a:t> may enter milk, prolonged usage of which might cause permanent staining of teeth and weak bones in the baby. </a:t>
            </a:r>
            <a:r>
              <a:rPr lang="en-US" sz="1800" dirty="0" err="1" smtClean="0"/>
              <a:t>Ampicillin</a:t>
            </a:r>
            <a:r>
              <a:rPr lang="en-US" sz="1800" dirty="0" smtClean="0"/>
              <a:t> may lead to diarrhea and allergic sensitizations. </a:t>
            </a:r>
            <a:r>
              <a:rPr lang="en-US" sz="1800" dirty="0" err="1" smtClean="0"/>
              <a:t>Chloramphenicol</a:t>
            </a:r>
            <a:r>
              <a:rPr lang="en-US" sz="1800" dirty="0" smtClean="0"/>
              <a:t> might lead to </a:t>
            </a:r>
            <a:r>
              <a:rPr lang="en-US" sz="1800" dirty="0" err="1" smtClean="0"/>
              <a:t>aplastic</a:t>
            </a:r>
            <a:r>
              <a:rPr lang="en-US" sz="1800" dirty="0" smtClean="0"/>
              <a:t> anemia in baby, bone marrow suppression and grey syndrome. Morphine, </a:t>
            </a:r>
            <a:r>
              <a:rPr lang="en-US" sz="1800" dirty="0" err="1" smtClean="0"/>
              <a:t>opoids</a:t>
            </a:r>
            <a:r>
              <a:rPr lang="en-US" sz="1800" dirty="0" smtClean="0"/>
              <a:t> and smoking may cause lethargic baby.</a:t>
            </a:r>
            <a:br>
              <a:rPr lang="en-US" sz="1800" dirty="0" smtClean="0"/>
            </a:br>
            <a:r>
              <a:rPr lang="en-US" sz="1800" dirty="0" smtClean="0"/>
              <a:t>If the mother is taking drugs, she should lactate the baby a few hours after taking </a:t>
            </a:r>
            <a:r>
              <a:rPr lang="ar-IQ" sz="1800" dirty="0" smtClean="0"/>
              <a:t/>
            </a:r>
            <a:br>
              <a:rPr lang="ar-IQ" sz="1800" dirty="0" smtClean="0"/>
            </a:br>
            <a:r>
              <a:rPr lang="ar-IQ" sz="1800" dirty="0" smtClean="0"/>
              <a:t> </a:t>
            </a:r>
            <a:r>
              <a:rPr lang="en-US" sz="1800" dirty="0" smtClean="0"/>
              <a:t>drugs or most preferably half an hour before intake. </a:t>
            </a:r>
            <a:br>
              <a:rPr lang="en-US" sz="1800" dirty="0" smtClean="0"/>
            </a:br>
            <a:r>
              <a:rPr lang="en-US" sz="1800" b="1" dirty="0" smtClean="0"/>
              <a:t>Sweat glands.</a:t>
            </a:r>
            <a:endParaRPr lang="en-US"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83320"/>
          </a:xfrm>
        </p:spPr>
        <p:txBody>
          <a:bodyPr>
            <a:normAutofit/>
          </a:bodyPr>
          <a:lstStyle/>
          <a:p>
            <a:pPr algn="l" rtl="0"/>
            <a:r>
              <a:rPr lang="en-US" sz="2000" b="1" dirty="0" smtClean="0">
                <a:solidFill>
                  <a:srgbClr val="FF0000"/>
                </a:solidFill>
              </a:rPr>
              <a:t>Clearance of drug</a:t>
            </a:r>
            <a:r>
              <a:rPr lang="en-US" sz="2000" b="1" dirty="0" smtClean="0"/>
              <a:t/>
            </a:r>
            <a:br>
              <a:rPr lang="en-US" sz="2000" b="1" dirty="0" smtClean="0"/>
            </a:br>
            <a:r>
              <a:rPr lang="en-US" sz="2000" dirty="0" smtClean="0"/>
              <a:t>Unit volume of blood which is cleared off a </a:t>
            </a:r>
            <a:r>
              <a:rPr lang="en-US" sz="2000" u="sng" dirty="0" smtClean="0">
                <a:hlinkClick r:id="rId2"/>
              </a:rPr>
              <a:t>drug</a:t>
            </a:r>
            <a:r>
              <a:rPr lang="en-US" sz="2000" dirty="0" smtClean="0"/>
              <a:t> per unit time is known as clearance.</a:t>
            </a:r>
            <a:br>
              <a:rPr lang="en-US" sz="2000" dirty="0" smtClean="0"/>
            </a:br>
            <a:r>
              <a:rPr lang="en-US" sz="2000" dirty="0" smtClean="0"/>
              <a:t>Clearance is not a measure of how much </a:t>
            </a:r>
            <a:r>
              <a:rPr lang="en-US" sz="2000" u="sng" dirty="0" smtClean="0">
                <a:hlinkClick r:id="rId2"/>
              </a:rPr>
              <a:t>drug</a:t>
            </a:r>
            <a:r>
              <a:rPr lang="en-US" sz="2000" dirty="0" smtClean="0"/>
              <a:t> is being </a:t>
            </a:r>
            <a:r>
              <a:rPr lang="en-US" sz="2000" u="sng" dirty="0" smtClean="0">
                <a:hlinkClick r:id="rId3"/>
              </a:rPr>
              <a:t>eliminated</a:t>
            </a:r>
            <a:r>
              <a:rPr lang="en-US" sz="2000" dirty="0" smtClean="0"/>
              <a:t>; it is only a measure of how much plasma is cleared of it per minute. Units are ml/min, sometimes ml/min/kg body weight are used.</a:t>
            </a:r>
            <a:br>
              <a:rPr lang="en-US" sz="2000" dirty="0" smtClean="0"/>
            </a:br>
            <a:r>
              <a:rPr lang="en-US" sz="2000" b="1" dirty="0" smtClean="0"/>
              <a:t> </a:t>
            </a:r>
            <a:r>
              <a:rPr lang="en-US" sz="2000" dirty="0" smtClean="0"/>
              <a:t/>
            </a:r>
            <a:br>
              <a:rPr lang="en-US" sz="2000" dirty="0" smtClean="0"/>
            </a:br>
            <a:r>
              <a:rPr lang="en-US" sz="2000" b="1" dirty="0" smtClean="0"/>
              <a:t>Rate of elimination = Quantity or volume of urine measured (ml/min) X conc. substances in urine (mg/ml)</a:t>
            </a:r>
            <a:r>
              <a:rPr lang="en-US" sz="2000" dirty="0" smtClean="0"/>
              <a:t/>
            </a:r>
            <a:br>
              <a:rPr lang="en-US" sz="2000" dirty="0" smtClean="0"/>
            </a:br>
            <a:r>
              <a:rPr lang="en-US" sz="2000" b="1" dirty="0" smtClean="0"/>
              <a:t>Rate of elimination = ml/min x mg/ml = mg/min</a:t>
            </a:r>
            <a:r>
              <a:rPr lang="en-US" sz="2000" dirty="0" smtClean="0"/>
              <a:t/>
            </a:r>
            <a:br>
              <a:rPr lang="en-US" sz="2000" dirty="0" smtClean="0"/>
            </a:br>
            <a:r>
              <a:rPr lang="en-US" sz="2000" b="1" dirty="0" smtClean="0"/>
              <a:t> </a:t>
            </a:r>
            <a:r>
              <a:rPr lang="en-US" sz="2000" dirty="0" smtClean="0"/>
              <a:t/>
            </a:r>
            <a:br>
              <a:rPr lang="en-US" sz="2000" dirty="0" smtClean="0"/>
            </a:br>
            <a:r>
              <a:rPr lang="en-US" sz="2000" b="1" dirty="0" smtClean="0"/>
              <a:t>Clearance= rate of elimination of substance in urine/ concentration of the drug in the blood.</a:t>
            </a:r>
            <a:r>
              <a:rPr lang="en-US" sz="2000" dirty="0" smtClean="0"/>
              <a:t/>
            </a:r>
            <a:br>
              <a:rPr lang="en-US" sz="2000" dirty="0" smtClean="0"/>
            </a:br>
            <a:r>
              <a:rPr lang="en-US" sz="2000" b="1" dirty="0" smtClean="0"/>
              <a:t>Clearance = mg/min / mg/ml = ml/min</a:t>
            </a:r>
            <a:r>
              <a:rPr lang="en-US" sz="2000" dirty="0" smtClean="0"/>
              <a:t/>
            </a:r>
            <a:br>
              <a:rPr lang="en-US" sz="2000" dirty="0" smtClean="0"/>
            </a:br>
            <a:r>
              <a:rPr lang="en-US" sz="2000" b="1" dirty="0" smtClean="0"/>
              <a:t>Total clearance = CL kidney + CL liver + CL…..</a:t>
            </a:r>
            <a:r>
              <a:rPr lang="en-US" sz="2000" dirty="0" smtClean="0"/>
              <a:t/>
            </a:r>
            <a:br>
              <a:rPr lang="en-US" sz="2000" dirty="0" smtClean="0"/>
            </a:br>
            <a:r>
              <a:rPr lang="en-US" sz="2000" b="1" dirty="0" smtClean="0"/>
              <a:t> </a:t>
            </a:r>
            <a:r>
              <a:rPr lang="en-US" sz="2000" dirty="0" smtClean="0"/>
              <a:t/>
            </a:r>
            <a:br>
              <a:rPr lang="en-US" sz="2000" dirty="0" smtClean="0"/>
            </a:br>
            <a:endParaRPr lang="ar-IQ"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225800"/>
          </a:xfrm>
        </p:spPr>
        <p:txBody>
          <a:bodyPr>
            <a:normAutofit/>
          </a:bodyPr>
          <a:lstStyle/>
          <a:p>
            <a:pPr algn="l" rtl="0"/>
            <a:r>
              <a:rPr lang="en-US" sz="1800" b="1" dirty="0"/>
              <a:t>Drug Nomenclature:</a:t>
            </a:r>
            <a:r>
              <a:rPr lang="en-US" sz="1800" dirty="0"/>
              <a:t/>
            </a:r>
            <a:br>
              <a:rPr lang="en-US" sz="1800" dirty="0"/>
            </a:br>
            <a:r>
              <a:rPr lang="en-US" sz="1800" dirty="0"/>
              <a:t> Every drug has at least three names </a:t>
            </a:r>
            <a:br>
              <a:rPr lang="en-US" sz="1800" dirty="0"/>
            </a:br>
            <a:r>
              <a:rPr lang="en-US" sz="1800" dirty="0"/>
              <a:t>- </a:t>
            </a:r>
            <a:r>
              <a:rPr lang="en-US" sz="1800" dirty="0">
                <a:solidFill>
                  <a:srgbClr val="FF0000"/>
                </a:solidFill>
              </a:rPr>
              <a:t>a chemical name </a:t>
            </a:r>
            <a:r>
              <a:rPr lang="en-US" sz="1800" dirty="0"/>
              <a:t>(e.g. 6-dimethylamino-4,4-diphenyl-3-heptanone hydrochloride),</a:t>
            </a:r>
            <a:br>
              <a:rPr lang="en-US" sz="1800" dirty="0"/>
            </a:br>
            <a:r>
              <a:rPr lang="en-US" sz="1800" dirty="0"/>
              <a:t>- </a:t>
            </a:r>
            <a:r>
              <a:rPr lang="en-US" sz="1800" dirty="0">
                <a:solidFill>
                  <a:srgbClr val="FF0000"/>
                </a:solidFill>
              </a:rPr>
              <a:t>a generic name </a:t>
            </a:r>
            <a:r>
              <a:rPr lang="en-US" sz="1800" dirty="0"/>
              <a:t>(e.g., methadone hydrochloride) and </a:t>
            </a:r>
            <a:br>
              <a:rPr lang="en-US" sz="1800" dirty="0"/>
            </a:br>
            <a:r>
              <a:rPr lang="en-US" sz="1800" dirty="0"/>
              <a:t>-</a:t>
            </a:r>
            <a:r>
              <a:rPr lang="en-US" sz="1800" dirty="0">
                <a:solidFill>
                  <a:srgbClr val="FF0000"/>
                </a:solidFill>
              </a:rPr>
              <a:t>a proprietary (or trade) name </a:t>
            </a:r>
            <a:r>
              <a:rPr lang="en-US" sz="1800" dirty="0"/>
              <a:t>(e.g., </a:t>
            </a:r>
            <a:r>
              <a:rPr lang="en-US" sz="1800" dirty="0" err="1"/>
              <a:t>Dolophine</a:t>
            </a:r>
            <a:r>
              <a:rPr lang="en-US" sz="1800" dirty="0"/>
              <a:t>). </a:t>
            </a:r>
            <a:br>
              <a:rPr lang="en-US" sz="1800" dirty="0"/>
            </a:br>
            <a:r>
              <a:rPr lang="en-US" sz="1800" dirty="0"/>
              <a:t>Chemical and generic names are written in lower case whereas trade names are capitalized</a:t>
            </a:r>
            <a:r>
              <a:rPr lang="en-US" sz="1800" dirty="0" smtClean="0"/>
              <a:t>. </a:t>
            </a:r>
            <a:r>
              <a:rPr lang="en-US" sz="1800" dirty="0"/>
              <a:t/>
            </a:r>
            <a:br>
              <a:rPr lang="en-US" sz="1800" dirty="0"/>
            </a:br>
            <a:r>
              <a:rPr lang="en-US" sz="1800" dirty="0"/>
              <a:t>If drug is marketed by more than one pharmaceutical company, then the same drug may have several trade names but only one official generic name.</a:t>
            </a:r>
            <a:br>
              <a:rPr lang="en-US" sz="1800" dirty="0"/>
            </a:br>
            <a:endParaRPr lang="ar-IQ" sz="1800" dirty="0"/>
          </a:p>
        </p:txBody>
      </p:sp>
      <p:pic>
        <p:nvPicPr>
          <p:cNvPr id="4" name="صورة 3" descr="tumblr_mrh7edbSpw1qdjbb7o1_1280.jpg"/>
          <p:cNvPicPr>
            <a:picLocks noChangeAspect="1"/>
          </p:cNvPicPr>
          <p:nvPr/>
        </p:nvPicPr>
        <p:blipFill>
          <a:blip r:embed="rId2" cstate="print"/>
          <a:stretch>
            <a:fillRect/>
          </a:stretch>
        </p:blipFill>
        <p:spPr>
          <a:xfrm>
            <a:off x="714348" y="3071810"/>
            <a:ext cx="3571900" cy="2857520"/>
          </a:xfrm>
          <a:prstGeom prst="rect">
            <a:avLst/>
          </a:prstGeom>
        </p:spPr>
      </p:pic>
      <p:pic>
        <p:nvPicPr>
          <p:cNvPr id="5" name="صورة 4" descr="Sumamed_tablete_091208.jpg"/>
          <p:cNvPicPr>
            <a:picLocks noChangeAspect="1"/>
          </p:cNvPicPr>
          <p:nvPr/>
        </p:nvPicPr>
        <p:blipFill>
          <a:blip r:embed="rId3" cstate="print"/>
          <a:stretch>
            <a:fillRect/>
          </a:stretch>
        </p:blipFill>
        <p:spPr>
          <a:xfrm>
            <a:off x="4643438" y="3071810"/>
            <a:ext cx="3857652" cy="285752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928670"/>
          </a:xfrm>
        </p:spPr>
        <p:txBody>
          <a:bodyPr>
            <a:normAutofit fontScale="90000"/>
          </a:bodyPr>
          <a:lstStyle/>
          <a:p>
            <a:r>
              <a:rPr lang="en-US" b="1" dirty="0" smtClean="0"/>
              <a:t/>
            </a:r>
            <a:br>
              <a:rPr lang="en-US" b="1" dirty="0" smtClean="0"/>
            </a:br>
            <a:r>
              <a:rPr lang="en-US" b="1" dirty="0" err="1" smtClean="0">
                <a:solidFill>
                  <a:srgbClr val="FF0000"/>
                </a:solidFill>
              </a:rPr>
              <a:t>Pharmacodynamics</a:t>
            </a:r>
            <a:r>
              <a:rPr lang="en-US" b="1" dirty="0" smtClean="0">
                <a:solidFill>
                  <a:srgbClr val="FF0000"/>
                </a:solidFill>
              </a:rPr>
              <a:t>:</a:t>
            </a:r>
            <a:r>
              <a:rPr lang="en-US" dirty="0" smtClean="0"/>
              <a:t/>
            </a:r>
            <a:br>
              <a:rPr lang="en-US" dirty="0" smtClean="0"/>
            </a:br>
            <a:endParaRPr lang="ar-IQ" dirty="0"/>
          </a:p>
        </p:txBody>
      </p:sp>
      <p:sp>
        <p:nvSpPr>
          <p:cNvPr id="3" name="مربع نص 2"/>
          <p:cNvSpPr txBox="1"/>
          <p:nvPr/>
        </p:nvSpPr>
        <p:spPr>
          <a:xfrm>
            <a:off x="214282" y="928670"/>
            <a:ext cx="8715436" cy="5539978"/>
          </a:xfrm>
          <a:prstGeom prst="rect">
            <a:avLst/>
          </a:prstGeom>
          <a:noFill/>
        </p:spPr>
        <p:txBody>
          <a:bodyPr wrap="square" rtlCol="1">
            <a:spAutoFit/>
          </a:bodyPr>
          <a:lstStyle/>
          <a:p>
            <a:pPr algn="l"/>
            <a:r>
              <a:rPr lang="en-US" sz="2800" b="1" dirty="0" smtClean="0"/>
              <a:t>The mechanisms of action of  drugs</a:t>
            </a:r>
            <a:endParaRPr lang="en-US" sz="2800" dirty="0" smtClean="0"/>
          </a:p>
          <a:p>
            <a:pPr lvl="0" algn="l"/>
            <a:r>
              <a:rPr lang="en-US" sz="2800" b="1" dirty="0" smtClean="0"/>
              <a:t>Non receptor mechanism: </a:t>
            </a:r>
            <a:r>
              <a:rPr lang="en-US" sz="2800" dirty="0" smtClean="0"/>
              <a:t>Some of drugs act by non receptor mechanisms</a:t>
            </a:r>
            <a:r>
              <a:rPr lang="en-US" sz="2800" b="1" dirty="0" smtClean="0"/>
              <a:t>:</a:t>
            </a:r>
            <a:endParaRPr lang="en-US" sz="2800" dirty="0" smtClean="0"/>
          </a:p>
          <a:p>
            <a:pPr lvl="0" algn="l"/>
            <a:r>
              <a:rPr lang="en-US" sz="2800" dirty="0" smtClean="0"/>
              <a:t>-Enzymes stimulation or inhibition ( MAO- inhibitors , ACE-inhibitors)</a:t>
            </a:r>
          </a:p>
          <a:p>
            <a:pPr lvl="0" algn="l"/>
            <a:r>
              <a:rPr lang="en-US" sz="2800" dirty="0" smtClean="0"/>
              <a:t>-Physical effect ( osmotic diuretic, bulk laxatives)</a:t>
            </a:r>
          </a:p>
          <a:p>
            <a:pPr lvl="0" algn="l"/>
            <a:r>
              <a:rPr lang="en-US" sz="2800" dirty="0" smtClean="0"/>
              <a:t>-Chemical effects ( Antacids)</a:t>
            </a:r>
          </a:p>
          <a:p>
            <a:pPr lvl="0" algn="l"/>
            <a:r>
              <a:rPr lang="en-US" sz="2800" dirty="0" smtClean="0"/>
              <a:t>-Local effects     ( counter irritants)</a:t>
            </a:r>
          </a:p>
          <a:p>
            <a:pPr algn="l"/>
            <a:r>
              <a:rPr lang="en-US" sz="2800" b="1" dirty="0" smtClean="0"/>
              <a:t>B- Receptors mechanism: </a:t>
            </a:r>
            <a:r>
              <a:rPr lang="en-US" sz="2800" dirty="0" smtClean="0"/>
              <a:t>Most of the drugs act by occupying specific receptors, which is a  macromolecular component ( usually proteins) located  on the l membrane, cytoplasm or nucleus of the cell.</a:t>
            </a:r>
          </a:p>
          <a:p>
            <a:endParaRPr lang="ar-IQ"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43042" y="2071678"/>
            <a:ext cx="5857916" cy="4500594"/>
          </a:xfrm>
        </p:spPr>
        <p:txBody>
          <a:bodyPr/>
          <a:lstStyle/>
          <a:p>
            <a:endParaRPr lang="ar-IQ" dirty="0"/>
          </a:p>
        </p:txBody>
      </p:sp>
      <p:sp>
        <p:nvSpPr>
          <p:cNvPr id="3" name="عنصر نائب للنص 2"/>
          <p:cNvSpPr>
            <a:spLocks noGrp="1"/>
          </p:cNvSpPr>
          <p:nvPr>
            <p:ph type="body" idx="1"/>
          </p:nvPr>
        </p:nvSpPr>
        <p:spPr>
          <a:xfrm>
            <a:off x="571472" y="357166"/>
            <a:ext cx="7772400" cy="1714513"/>
          </a:xfrm>
        </p:spPr>
        <p:txBody>
          <a:bodyPr>
            <a:noAutofit/>
          </a:bodyPr>
          <a:lstStyle/>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r>
              <a:rPr lang="en-US" sz="2400" b="1" dirty="0" smtClean="0">
                <a:solidFill>
                  <a:srgbClr val="FF0000"/>
                </a:solidFill>
              </a:rPr>
              <a:t>Potency: </a:t>
            </a:r>
            <a:r>
              <a:rPr lang="en-US" sz="2400" b="1" dirty="0" smtClean="0">
                <a:solidFill>
                  <a:schemeClr val="tx1"/>
                </a:solidFill>
              </a:rPr>
              <a:t>It is the amount of drug required to produce a certain response </a:t>
            </a:r>
          </a:p>
          <a:p>
            <a:pPr algn="l"/>
            <a:r>
              <a:rPr lang="en-US" sz="2400" b="1" dirty="0" smtClean="0">
                <a:solidFill>
                  <a:srgbClr val="FF0000"/>
                </a:solidFill>
              </a:rPr>
              <a:t>Efficacy: </a:t>
            </a:r>
            <a:r>
              <a:rPr lang="en-US" sz="2400" b="1" dirty="0" smtClean="0">
                <a:solidFill>
                  <a:schemeClr val="tx1"/>
                </a:solidFill>
              </a:rPr>
              <a:t>Maximal response that can be elicited by a drug</a:t>
            </a:r>
          </a:p>
          <a:p>
            <a:pPr algn="l"/>
            <a:endParaRPr lang="ar-IQ" sz="2400" dirty="0"/>
          </a:p>
        </p:txBody>
      </p:sp>
      <p:pic>
        <p:nvPicPr>
          <p:cNvPr id="4" name="صورة 3" descr="C:\Users\Media\Desktop\New folder\W8W-xjdni-UzTq_ueR_13g_m.jpg"/>
          <p:cNvPicPr/>
          <p:nvPr/>
        </p:nvPicPr>
        <p:blipFill>
          <a:blip r:embed="rId2" cstate="print"/>
          <a:srcRect/>
          <a:stretch>
            <a:fillRect/>
          </a:stretch>
        </p:blipFill>
        <p:spPr bwMode="auto">
          <a:xfrm>
            <a:off x="1571604" y="2000240"/>
            <a:ext cx="5929353" cy="450059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rmAutofit/>
          </a:bodyPr>
          <a:lstStyle/>
          <a:p>
            <a:pPr algn="l"/>
            <a:r>
              <a:rPr lang="en-US" sz="2800" b="1" dirty="0" smtClean="0"/>
              <a:t>Agonist: </a:t>
            </a:r>
            <a:r>
              <a:rPr lang="en-US" sz="2800" dirty="0" smtClean="0"/>
              <a:t>An agent which activates a receptor to produce an effect similar to a that of the physiological signal molecule, e.g. </a:t>
            </a:r>
            <a:r>
              <a:rPr lang="en-US" sz="2800" dirty="0" err="1" smtClean="0"/>
              <a:t>Muscarine</a:t>
            </a:r>
            <a:r>
              <a:rPr lang="en-US" sz="2800" dirty="0" smtClean="0"/>
              <a:t> and Nicotine) </a:t>
            </a:r>
            <a:br>
              <a:rPr lang="en-US" sz="2800" dirty="0" smtClean="0"/>
            </a:br>
            <a:r>
              <a:rPr lang="en-US" sz="2800" b="1" dirty="0" smtClean="0"/>
              <a:t>Inverse agonist: </a:t>
            </a:r>
            <a:r>
              <a:rPr lang="en-US" sz="2800" dirty="0" smtClean="0"/>
              <a:t>an agent which activates receptors to produce an effect in the opposite direction to that of the agonist, e.g. DMCM </a:t>
            </a:r>
            <a:br>
              <a:rPr lang="en-US" sz="2800" dirty="0" smtClean="0"/>
            </a:br>
            <a:r>
              <a:rPr lang="en-US" sz="2800" b="1" dirty="0" smtClean="0"/>
              <a:t>Partial agonist</a:t>
            </a:r>
            <a:r>
              <a:rPr lang="en-US" sz="2800" dirty="0" smtClean="0"/>
              <a:t>: An agent which activates a receptor to produce </a:t>
            </a:r>
            <a:r>
              <a:rPr lang="en-US" sz="2800" dirty="0" err="1" smtClean="0"/>
              <a:t>submaximal</a:t>
            </a:r>
            <a:r>
              <a:rPr lang="en-US" sz="2800" dirty="0" smtClean="0"/>
              <a:t> effect but antagonizes the action of a full agonist, e.g. </a:t>
            </a:r>
            <a:r>
              <a:rPr lang="en-US" sz="2800" dirty="0" err="1" smtClean="0"/>
              <a:t>pentazocine</a:t>
            </a:r>
            <a:r>
              <a:rPr lang="en-US" sz="2800" dirty="0" smtClean="0"/>
              <a:t/>
            </a:r>
            <a:br>
              <a:rPr lang="en-US" sz="2800" dirty="0" smtClean="0"/>
            </a:br>
            <a:r>
              <a:rPr lang="en-US" sz="2800" b="1" dirty="0" smtClean="0"/>
              <a:t>Antagonist: </a:t>
            </a:r>
            <a:r>
              <a:rPr lang="en-US" sz="2800" dirty="0" smtClean="0"/>
              <a:t>an agent which prevents the action of an agonist on a receptor or the subsequent response, but does not have an effect of its own, e.g. atropine and </a:t>
            </a:r>
            <a:r>
              <a:rPr lang="en-US" sz="2800" dirty="0" err="1" smtClean="0"/>
              <a:t>muscarine</a:t>
            </a:r>
            <a:r>
              <a:rPr lang="en-US" sz="2800" dirty="0" smtClean="0"/>
              <a:t> </a:t>
            </a:r>
            <a:endParaRPr lang="ar-IQ"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Autofit/>
          </a:bodyPr>
          <a:lstStyle/>
          <a:p>
            <a:pPr algn="l"/>
            <a:r>
              <a:rPr lang="en-US" sz="2000" b="1" dirty="0" smtClean="0"/>
              <a:t>Antagonist could be:</a:t>
            </a:r>
            <a:r>
              <a:rPr lang="en-US" sz="2000" dirty="0" smtClean="0"/>
              <a:t/>
            </a:r>
            <a:br>
              <a:rPr lang="en-US" sz="2000" dirty="0" smtClean="0"/>
            </a:br>
            <a:r>
              <a:rPr lang="en-US" sz="2000" b="1" dirty="0" smtClean="0"/>
              <a:t>Physiologic (Functional) Antagonists </a:t>
            </a:r>
            <a:r>
              <a:rPr lang="en-US" sz="2000" dirty="0" smtClean="0"/>
              <a:t/>
            </a:r>
            <a:br>
              <a:rPr lang="en-US" sz="2000" dirty="0" smtClean="0"/>
            </a:br>
            <a:r>
              <a:rPr lang="en-US" sz="2000" dirty="0" smtClean="0"/>
              <a:t> Physiologic antagonists represent another type of antagonism in which the antagonist does not interact directly with the actions of the agonist at its molecular target.   The agonist and antagonist each act on different molecular targets, but the responses elicited by these interactions are diametrically opposed and negate each other.  Epinephrine and histamine are good examples of physiologic antagonists.</a:t>
            </a:r>
            <a:br>
              <a:rPr lang="en-US" sz="2000" dirty="0" smtClean="0"/>
            </a:br>
            <a:r>
              <a:rPr lang="en-US" sz="2000" b="1" dirty="0" smtClean="0"/>
              <a:t>Pharmacokinetic Antagonists </a:t>
            </a:r>
            <a:r>
              <a:rPr lang="en-US" sz="2000" dirty="0" smtClean="0"/>
              <a:t/>
            </a:r>
            <a:br>
              <a:rPr lang="en-US" sz="2000" dirty="0" smtClean="0"/>
            </a:br>
            <a:r>
              <a:rPr lang="en-US" sz="2000" dirty="0" smtClean="0"/>
              <a:t> One drug attenuates the action of another drug by decreasing its concentration at the site of action. This may occur through changes in absorption, distribution, metabolism, or excretion. An example is activated charcoal used in acute treatment of poisonings. Ingestion of activated charcoal binds drug in the intestine and reduces or prevents its absorption.</a:t>
            </a:r>
            <a:br>
              <a:rPr lang="en-US" sz="2000" dirty="0" smtClean="0"/>
            </a:br>
            <a:r>
              <a:rPr lang="en-US" sz="2000" b="1" dirty="0" smtClean="0"/>
              <a:t> Pharmacologic Antagonists</a:t>
            </a:r>
            <a:r>
              <a:rPr lang="en-US" sz="2000" dirty="0" smtClean="0"/>
              <a:t/>
            </a:r>
            <a:br>
              <a:rPr lang="en-US" sz="2000" dirty="0" smtClean="0"/>
            </a:br>
            <a:r>
              <a:rPr lang="en-US" sz="2000" dirty="0" smtClean="0"/>
              <a:t> The majority of antagonists used as drug therapy are pharmacologic antagonists that act by directly interfering with an agonist’s ability to activate its molecular target. The antagonist prevents agonist binding or agonist activation of the receptor and inhibits the biologic effects generated by the agonist. </a:t>
            </a:r>
            <a:br>
              <a:rPr lang="en-US" sz="2000" dirty="0" smtClean="0"/>
            </a:br>
            <a:endParaRPr lang="ar-IQ"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011486"/>
          </a:xfrm>
        </p:spPr>
        <p:txBody>
          <a:bodyPr>
            <a:normAutofit/>
          </a:bodyPr>
          <a:lstStyle/>
          <a:p>
            <a:pPr algn="l"/>
            <a:r>
              <a:rPr lang="en-US" sz="1800" dirty="0" smtClean="0"/>
              <a:t>The interaction between antagonist and agonist can take several forms, including competitive and noncompetitive antagonism.</a:t>
            </a:r>
            <a:br>
              <a:rPr lang="en-US" sz="1800" dirty="0" smtClean="0"/>
            </a:br>
            <a:r>
              <a:rPr lang="en-US" sz="1800" b="1" dirty="0" smtClean="0"/>
              <a:t>Competitive Antagonists</a:t>
            </a:r>
            <a:r>
              <a:rPr lang="en-US" sz="1800" dirty="0" smtClean="0"/>
              <a:t>: Compete with agonist for receptor binding =&gt; Agonist appears less potent, but can still achieve 100% effect (but at higher concentrations)</a:t>
            </a:r>
            <a:br>
              <a:rPr lang="en-US" sz="1800" dirty="0" smtClean="0"/>
            </a:br>
            <a:r>
              <a:rPr lang="en-US" sz="1800" b="1" dirty="0" smtClean="0"/>
              <a:t>Non-competitive Antagonists:</a:t>
            </a:r>
            <a:r>
              <a:rPr lang="en-US" sz="1800" dirty="0" smtClean="0"/>
              <a:t> Bind to receptor at different site and either prevent agonist binding or the agonist effect =&gt; maximal achievable response reduced </a:t>
            </a:r>
            <a:r>
              <a:rPr lang="en-US" sz="1800" b="1" dirty="0" smtClean="0"/>
              <a:t>Inverse Agonists:</a:t>
            </a:r>
            <a:r>
              <a:rPr lang="en-US" sz="1800" dirty="0" smtClean="0"/>
              <a:t> Not the same as antagonists! Inverse agonists trigger a negative response (= reduce baseline) (e.g. diazepam = full agonist = anticonvulsant BUT inverse agonists of </a:t>
            </a:r>
            <a:r>
              <a:rPr lang="ar-IQ" sz="1800" dirty="0" smtClean="0"/>
              <a:t> </a:t>
            </a:r>
            <a:r>
              <a:rPr lang="en-US" sz="1800" dirty="0" err="1" smtClean="0"/>
              <a:t>benzodiazepin</a:t>
            </a:r>
            <a:r>
              <a:rPr lang="en-US" sz="1800" dirty="0" smtClean="0"/>
              <a:t> receptor are </a:t>
            </a:r>
            <a:r>
              <a:rPr lang="en-US" sz="1800" dirty="0" err="1" smtClean="0"/>
              <a:t>anticovulsants</a:t>
            </a:r>
            <a:r>
              <a:rPr lang="en-US" sz="1800" dirty="0" smtClean="0"/>
              <a:t>)</a:t>
            </a:r>
            <a:br>
              <a:rPr lang="en-US" sz="1800" dirty="0" smtClean="0"/>
            </a:br>
            <a:endParaRPr lang="ar-IQ" sz="1800" dirty="0"/>
          </a:p>
        </p:txBody>
      </p:sp>
      <p:pic>
        <p:nvPicPr>
          <p:cNvPr id="6" name="صورة 5" descr="C:\Users\Media\Desktop\tumblr_mlirmwHFG51rqgwpio1_400.png"/>
          <p:cNvPicPr/>
          <p:nvPr/>
        </p:nvPicPr>
        <p:blipFill>
          <a:blip r:embed="rId2" cstate="print"/>
          <a:srcRect/>
          <a:stretch>
            <a:fillRect/>
          </a:stretch>
        </p:blipFill>
        <p:spPr bwMode="auto">
          <a:xfrm>
            <a:off x="2357422" y="3286124"/>
            <a:ext cx="4033845" cy="328614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54758"/>
          </a:xfrm>
        </p:spPr>
        <p:txBody>
          <a:bodyPr>
            <a:noAutofit/>
          </a:bodyPr>
          <a:lstStyle/>
          <a:p>
            <a:pPr algn="l" rtl="0"/>
            <a:r>
              <a:rPr lang="en-US" sz="3200" b="1" dirty="0" smtClean="0"/>
              <a:t>Dose Response relationship</a:t>
            </a:r>
            <a:r>
              <a:rPr lang="en-US" sz="3200" dirty="0" smtClean="0"/>
              <a:t/>
            </a:r>
            <a:br>
              <a:rPr lang="en-US" sz="3200" dirty="0" smtClean="0"/>
            </a:br>
            <a:r>
              <a:rPr lang="en-US" sz="3200" dirty="0" smtClean="0"/>
              <a:t>The exact relationship between the dose and the response depends on the biological object under observation and the drug employed.</a:t>
            </a:r>
            <a:br>
              <a:rPr lang="en-US" sz="3200" dirty="0" smtClean="0"/>
            </a:br>
            <a:r>
              <a:rPr lang="en-US" sz="3200" b="1" dirty="0" smtClean="0"/>
              <a:t>- If the concentration of the drug too low to produce the pharmacological effect, it means (no response) </a:t>
            </a:r>
            <a:r>
              <a:rPr lang="en-US" sz="3200" b="1" dirty="0" err="1" smtClean="0"/>
              <a:t>ie</a:t>
            </a:r>
            <a:r>
              <a:rPr lang="en-US" sz="3200" b="1" dirty="0" smtClean="0"/>
              <a:t>: sub-therapeutic dose.</a:t>
            </a:r>
            <a:r>
              <a:rPr lang="en-US" sz="3200" dirty="0" smtClean="0"/>
              <a:t/>
            </a:r>
            <a:br>
              <a:rPr lang="en-US" sz="3200" dirty="0" smtClean="0"/>
            </a:br>
            <a:r>
              <a:rPr lang="en-US" sz="3200" b="1" dirty="0" smtClean="0"/>
              <a:t>The lowest concentration of a drug that elicits a response is minimal dose </a:t>
            </a:r>
            <a:r>
              <a:rPr lang="ar-IQ" sz="3200" b="1" dirty="0" smtClean="0"/>
              <a:t>-</a:t>
            </a:r>
            <a:r>
              <a:rPr lang="en-US" sz="3200" dirty="0" smtClean="0"/>
              <a:t/>
            </a:r>
            <a:br>
              <a:rPr lang="en-US" sz="3200" dirty="0" smtClean="0"/>
            </a:br>
            <a:r>
              <a:rPr lang="en-US" sz="3200" b="1" dirty="0" smtClean="0"/>
              <a:t>-The largest concentration after which further increase in concentration will not change the response is the maximal dose. </a:t>
            </a:r>
            <a:r>
              <a:rPr lang="en-US" sz="3200" dirty="0" smtClean="0"/>
              <a:t/>
            </a:r>
            <a:br>
              <a:rPr lang="en-US" sz="3200" dirty="0" smtClean="0"/>
            </a:br>
            <a:endParaRPr lang="ar-IQ" sz="3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rmAutofit/>
          </a:bodyPr>
          <a:lstStyle/>
          <a:p>
            <a:pPr algn="l"/>
            <a:r>
              <a:rPr lang="en-US" sz="1800" b="1" dirty="0" smtClean="0"/>
              <a:t>Major Receptor families: </a:t>
            </a:r>
            <a:r>
              <a:rPr lang="en-US" sz="1800" dirty="0" smtClean="0"/>
              <a:t/>
            </a:r>
            <a:br>
              <a:rPr lang="en-US" sz="1800" dirty="0" smtClean="0"/>
            </a:br>
            <a:r>
              <a:rPr lang="en-US" sz="1800" b="1" dirty="0" smtClean="0"/>
              <a:t>A) </a:t>
            </a:r>
            <a:r>
              <a:rPr lang="en-US" sz="1800" b="1" dirty="0" err="1" smtClean="0"/>
              <a:t>Ligand</a:t>
            </a:r>
            <a:r>
              <a:rPr lang="en-US" sz="1800" b="1" dirty="0" smtClean="0"/>
              <a:t>-gated ion channel </a:t>
            </a:r>
            <a:r>
              <a:rPr lang="en-US" sz="1800" dirty="0" smtClean="0"/>
              <a:t/>
            </a:r>
            <a:br>
              <a:rPr lang="en-US" sz="1800" dirty="0" smtClean="0"/>
            </a:br>
            <a:r>
              <a:rPr lang="en-US" sz="1800" b="1" dirty="0" smtClean="0"/>
              <a:t>B) G protein-coupled receptor </a:t>
            </a:r>
            <a:r>
              <a:rPr lang="en-US" sz="1800" dirty="0" smtClean="0"/>
              <a:t/>
            </a:r>
            <a:br>
              <a:rPr lang="en-US" sz="1800" dirty="0" smtClean="0"/>
            </a:br>
            <a:r>
              <a:rPr lang="en-US" sz="1800" b="1" dirty="0" smtClean="0"/>
              <a:t>C) Enzyme-linked receptors </a:t>
            </a:r>
            <a:r>
              <a:rPr lang="en-US" sz="1800" dirty="0" smtClean="0"/>
              <a:t/>
            </a:r>
            <a:br>
              <a:rPr lang="en-US" sz="1800" dirty="0" smtClean="0"/>
            </a:br>
            <a:r>
              <a:rPr lang="en-US" sz="1800" b="1" dirty="0" smtClean="0"/>
              <a:t>D) Intracellular receptors</a:t>
            </a:r>
            <a:r>
              <a:rPr lang="en-US" sz="1800" dirty="0" smtClean="0"/>
              <a:t/>
            </a:r>
            <a:br>
              <a:rPr lang="en-US" sz="1800" dirty="0" smtClean="0"/>
            </a:br>
            <a:r>
              <a:rPr lang="en-US" sz="1800" b="1" dirty="0" smtClean="0"/>
              <a:t>A) </a:t>
            </a:r>
            <a:r>
              <a:rPr lang="en-US" sz="1800" b="1" dirty="0" err="1" smtClean="0"/>
              <a:t>Ligand</a:t>
            </a:r>
            <a:r>
              <a:rPr lang="en-US" sz="1800" b="1" dirty="0" smtClean="0"/>
              <a:t>-gated ion channel </a:t>
            </a:r>
            <a:r>
              <a:rPr lang="en-US" sz="1800" dirty="0" smtClean="0"/>
              <a:t/>
            </a:r>
            <a:br>
              <a:rPr lang="en-US" sz="1800" dirty="0" smtClean="0"/>
            </a:br>
            <a:r>
              <a:rPr lang="en-US" sz="1800" dirty="0" smtClean="0"/>
              <a:t>The most rapid cellular responses to receptor activation are mediated via </a:t>
            </a:r>
            <a:r>
              <a:rPr lang="en-US" sz="1800" dirty="0" err="1" smtClean="0"/>
              <a:t>ligand</a:t>
            </a:r>
            <a:r>
              <a:rPr lang="en-US" sz="1800" dirty="0" smtClean="0"/>
              <a:t>-gated ion channels. These kind of </a:t>
            </a:r>
            <a:r>
              <a:rPr lang="en-US" sz="1800" dirty="0" err="1" smtClean="0"/>
              <a:t>transmembrane</a:t>
            </a:r>
            <a:r>
              <a:rPr lang="en-US" sz="1800" dirty="0" smtClean="0"/>
              <a:t> receptors composed of multiple peptide subunits. The </a:t>
            </a:r>
            <a:r>
              <a:rPr lang="en-US" sz="1800" dirty="0" err="1" smtClean="0"/>
              <a:t>ligand</a:t>
            </a:r>
            <a:r>
              <a:rPr lang="en-US" sz="1800" dirty="0" smtClean="0"/>
              <a:t> binding causes conformational changes of receptor and opening of ion channel. </a:t>
            </a:r>
            <a:r>
              <a:rPr lang="en-US" sz="1800" dirty="0" err="1" smtClean="0"/>
              <a:t>Eg</a:t>
            </a:r>
            <a:r>
              <a:rPr lang="en-US" sz="1800" dirty="0" smtClean="0"/>
              <a:t>: nicotinic  receptors</a:t>
            </a:r>
            <a:br>
              <a:rPr lang="en-US" sz="1800" dirty="0" smtClean="0"/>
            </a:br>
            <a:r>
              <a:rPr lang="en-US" sz="1800" b="1" dirty="0" smtClean="0"/>
              <a:t>B) G protein-coupled receptor: </a:t>
            </a:r>
            <a:r>
              <a:rPr lang="en-US" sz="1800" dirty="0" smtClean="0"/>
              <a:t/>
            </a:r>
            <a:br>
              <a:rPr lang="en-US" sz="1800" dirty="0" smtClean="0"/>
            </a:br>
            <a:r>
              <a:rPr lang="en-US" sz="1800" dirty="0" smtClean="0"/>
              <a:t>It comprised of a single peptide that has seven membrane-spanning </a:t>
            </a:r>
            <a:r>
              <a:rPr lang="en-US" sz="1800" dirty="0" smtClean="0"/>
              <a:t>r </a:t>
            </a:r>
            <a:r>
              <a:rPr lang="en-US" sz="1800" dirty="0" err="1" smtClean="0"/>
              <a:t>egions</a:t>
            </a:r>
            <a:r>
              <a:rPr lang="en-US" sz="1800" dirty="0" smtClean="0"/>
              <a:t>.</a:t>
            </a:r>
            <a:br>
              <a:rPr lang="en-US" sz="1800" dirty="0" smtClean="0"/>
            </a:br>
            <a:r>
              <a:rPr lang="en-US" sz="1800" dirty="0" smtClean="0"/>
              <a:t>- These receptors are linked to a G Protein (Gs and others) having three subunits, alpha (α) subunit (binds </a:t>
            </a:r>
            <a:r>
              <a:rPr lang="en-US" sz="1800" dirty="0" err="1" smtClean="0"/>
              <a:t>guanosine</a:t>
            </a:r>
            <a:r>
              <a:rPr lang="en-US" sz="1800" dirty="0" smtClean="0"/>
              <a:t> </a:t>
            </a:r>
            <a:r>
              <a:rPr lang="en-US" sz="1800" dirty="0" err="1" smtClean="0"/>
              <a:t>triphosphate</a:t>
            </a:r>
            <a:r>
              <a:rPr lang="en-US" sz="1800" dirty="0" smtClean="0"/>
              <a:t> GTP) and a beta-gamma (</a:t>
            </a:r>
            <a:r>
              <a:rPr lang="en-US" sz="1800" dirty="0" err="1" smtClean="0"/>
              <a:t>βY</a:t>
            </a:r>
            <a:r>
              <a:rPr lang="en-US" sz="1800" dirty="0" smtClean="0"/>
              <a:t>) subunit.</a:t>
            </a:r>
            <a:br>
              <a:rPr lang="en-US" sz="1800" dirty="0" smtClean="0"/>
            </a:br>
            <a:r>
              <a:rPr lang="en-US" sz="1800" dirty="0" smtClean="0"/>
              <a:t>- Binding of appropriate </a:t>
            </a:r>
            <a:r>
              <a:rPr lang="en-US" sz="1800" dirty="0" err="1" smtClean="0"/>
              <a:t>ligand</a:t>
            </a:r>
            <a:r>
              <a:rPr lang="en-US" sz="1800" dirty="0" smtClean="0"/>
              <a:t> to extracellular region of the receptor activates the G Protein, so that GTP replaces </a:t>
            </a:r>
            <a:r>
              <a:rPr lang="en-US" sz="1800" dirty="0" err="1" smtClean="0"/>
              <a:t>guanosine</a:t>
            </a:r>
            <a:r>
              <a:rPr lang="en-US" sz="1800" dirty="0" smtClean="0"/>
              <a:t> </a:t>
            </a:r>
            <a:r>
              <a:rPr lang="en-US" sz="1800" dirty="0" err="1" smtClean="0"/>
              <a:t>diphosphate</a:t>
            </a:r>
            <a:r>
              <a:rPr lang="en-US" sz="1800" dirty="0" smtClean="0"/>
              <a:t> GDP on the alpha subunit.</a:t>
            </a:r>
            <a:br>
              <a:rPr lang="en-US" sz="1800" dirty="0" smtClean="0"/>
            </a:br>
            <a:r>
              <a:rPr lang="en-US" sz="1800" dirty="0" smtClean="0"/>
              <a:t>-Dissociation of G Protein occurs, and both the alpha-GTP subunit and the </a:t>
            </a:r>
            <a:r>
              <a:rPr lang="en-US" sz="1800" dirty="0" err="1" smtClean="0"/>
              <a:t>βY</a:t>
            </a:r>
            <a:r>
              <a:rPr lang="en-US" sz="1800" dirty="0" smtClean="0"/>
              <a:t> subunit interact with other cellular effectors (an enzyme or an ion channel). </a:t>
            </a:r>
            <a:br>
              <a:rPr lang="en-US" sz="1800" dirty="0" smtClean="0"/>
            </a:br>
            <a:r>
              <a:rPr lang="en-US" sz="1800" dirty="0" smtClean="0"/>
              <a:t>- Effectors then change the concentration of the 2 </a:t>
            </a:r>
            <a:r>
              <a:rPr lang="en-US" sz="1800" baseline="30000" dirty="0" err="1" smtClean="0"/>
              <a:t>nd</a:t>
            </a:r>
            <a:r>
              <a:rPr lang="en-US" sz="1800" dirty="0" smtClean="0"/>
              <a:t> messenger that are responsible for further actions within the cell.</a:t>
            </a:r>
            <a:br>
              <a:rPr lang="en-US" sz="1800" dirty="0" smtClean="0"/>
            </a:br>
            <a:r>
              <a:rPr lang="en-US" sz="1800" dirty="0" smtClean="0"/>
              <a:t>-Stimulation of these receptors results in responses last several seconds to minutes</a:t>
            </a:r>
            <a:endParaRPr lang="ar-IQ" sz="1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214290"/>
            <a:ext cx="8229600" cy="3571900"/>
          </a:xfrm>
        </p:spPr>
        <p:txBody>
          <a:bodyPr>
            <a:normAutofit/>
          </a:bodyPr>
          <a:lstStyle/>
          <a:p>
            <a:pPr algn="l" rtl="0"/>
            <a:r>
              <a:rPr lang="en-US" sz="1800" b="1" dirty="0" smtClean="0"/>
              <a:t>C) Enzyme-linked receptors: </a:t>
            </a:r>
            <a:r>
              <a:rPr lang="en-US" sz="1800" dirty="0" smtClean="0"/>
              <a:t/>
            </a:r>
            <a:br>
              <a:rPr lang="en-US" sz="1800" dirty="0" smtClean="0"/>
            </a:br>
            <a:r>
              <a:rPr lang="en-US" sz="1800" dirty="0" smtClean="0"/>
              <a:t>These receptors have </a:t>
            </a:r>
            <a:r>
              <a:rPr lang="en-US" sz="1800" dirty="0" err="1" smtClean="0"/>
              <a:t>cytosolic</a:t>
            </a:r>
            <a:r>
              <a:rPr lang="en-US" sz="1800" dirty="0" smtClean="0"/>
              <a:t> enzyme activity as an integral component of their structure or function. - Binding of a </a:t>
            </a:r>
            <a:r>
              <a:rPr lang="en-US" sz="1800" dirty="0" err="1" smtClean="0"/>
              <a:t>ligand</a:t>
            </a:r>
            <a:r>
              <a:rPr lang="en-US" sz="1800" dirty="0" smtClean="0"/>
              <a:t> to an extracellular domain activates or inhibits this </a:t>
            </a:r>
            <a:r>
              <a:rPr lang="en-US" sz="1800" dirty="0" err="1" smtClean="0"/>
              <a:t>cytosolic</a:t>
            </a:r>
            <a:r>
              <a:rPr lang="en-US" sz="1800" dirty="0" smtClean="0"/>
              <a:t> enzyme activity. - Duration of responses to stimulation of these receptors is in order of "minutes to hours".</a:t>
            </a:r>
            <a:br>
              <a:rPr lang="en-US" sz="1800" dirty="0" smtClean="0"/>
            </a:br>
            <a:r>
              <a:rPr lang="en-US" sz="1800" dirty="0" smtClean="0"/>
              <a:t> </a:t>
            </a:r>
            <a:r>
              <a:rPr lang="en-US" sz="1800" b="1" dirty="0" smtClean="0"/>
              <a:t>Intracellular (cytoplasm or nucleus) receptors:</a:t>
            </a:r>
            <a:r>
              <a:rPr lang="en-US" sz="1800" dirty="0" smtClean="0"/>
              <a:t/>
            </a:r>
            <a:br>
              <a:rPr lang="en-US" sz="1800" dirty="0" smtClean="0"/>
            </a:br>
            <a:r>
              <a:rPr lang="en-US" sz="1800" dirty="0" smtClean="0"/>
              <a:t> Those receptors are not associated with cell membrane. </a:t>
            </a:r>
            <a:r>
              <a:rPr lang="en-US" sz="1800" dirty="0" err="1" smtClean="0"/>
              <a:t>Ligands</a:t>
            </a:r>
            <a:r>
              <a:rPr lang="en-US" sz="1800" dirty="0" smtClean="0"/>
              <a:t> are mostly lipid soluble and passively pass cell membrane. </a:t>
            </a:r>
            <a:r>
              <a:rPr lang="en-US" sz="1800" dirty="0" err="1" smtClean="0"/>
              <a:t>Ligand</a:t>
            </a:r>
            <a:r>
              <a:rPr lang="en-US" sz="1800" dirty="0" smtClean="0"/>
              <a:t> binding activates receptor the complex then </a:t>
            </a:r>
            <a:r>
              <a:rPr lang="en-US" sz="1800" dirty="0" err="1" smtClean="0"/>
              <a:t>translocates</a:t>
            </a:r>
            <a:r>
              <a:rPr lang="en-US" sz="1800" dirty="0" smtClean="0"/>
              <a:t> to nucleus and bind to specific DNA sequences mostly located in gene promoter region. This kind of signal </a:t>
            </a:r>
            <a:r>
              <a:rPr lang="en-US" sz="1800" dirty="0" err="1" smtClean="0"/>
              <a:t>tranduction</a:t>
            </a:r>
            <a:r>
              <a:rPr lang="en-US" sz="1800" dirty="0" smtClean="0"/>
              <a:t> is slow, but duration of response can last long. </a:t>
            </a:r>
            <a:r>
              <a:rPr lang="en-US" sz="1800" dirty="0" err="1" smtClean="0"/>
              <a:t>Eg</a:t>
            </a:r>
            <a:r>
              <a:rPr lang="en-US" sz="1800" dirty="0" smtClean="0"/>
              <a:t>: receptors for </a:t>
            </a:r>
            <a:r>
              <a:rPr lang="en-US" sz="1800" dirty="0" err="1" smtClean="0"/>
              <a:t>glucocorticoides</a:t>
            </a:r>
            <a:r>
              <a:rPr lang="en-US" sz="1800" dirty="0" smtClean="0"/>
              <a:t> and </a:t>
            </a:r>
            <a:r>
              <a:rPr lang="en-US" sz="1800" dirty="0" err="1" smtClean="0"/>
              <a:t>gonadal</a:t>
            </a:r>
            <a:r>
              <a:rPr lang="en-US" sz="1800" dirty="0" smtClean="0"/>
              <a:t> steroids.</a:t>
            </a:r>
            <a:br>
              <a:rPr lang="en-US" sz="1800" dirty="0" smtClean="0"/>
            </a:br>
            <a:endParaRPr lang="ar-IQ" sz="1800" dirty="0"/>
          </a:p>
        </p:txBody>
      </p:sp>
      <p:pic>
        <p:nvPicPr>
          <p:cNvPr id="4" name="صورة 3" descr="http://1.bp.blogspot.com/-FMmt8FbNrr4/Ua0VJCtpoII/AAAAAAAAA2k/a0s9c15JgCc/s1600/image.jpg"/>
          <p:cNvPicPr/>
          <p:nvPr/>
        </p:nvPicPr>
        <p:blipFill>
          <a:blip r:embed="rId2" cstate="print"/>
          <a:srcRect/>
          <a:stretch>
            <a:fillRect/>
          </a:stretch>
        </p:blipFill>
        <p:spPr bwMode="auto">
          <a:xfrm>
            <a:off x="785786" y="3500438"/>
            <a:ext cx="7643866" cy="307183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214290"/>
            <a:ext cx="8229600" cy="2928958"/>
          </a:xfrm>
        </p:spPr>
        <p:txBody>
          <a:bodyPr>
            <a:noAutofit/>
          </a:bodyPr>
          <a:lstStyle/>
          <a:p>
            <a:pPr algn="l" rtl="0"/>
            <a:r>
              <a:rPr lang="en-US" sz="1800" b="1" dirty="0" smtClean="0"/>
              <a:t>Different G-alpha proteins activate different second messenger pathways</a:t>
            </a:r>
            <a:r>
              <a:rPr lang="en-US" sz="1800" dirty="0" smtClean="0"/>
              <a:t/>
            </a:r>
            <a:br>
              <a:rPr lang="en-US" sz="1800" dirty="0" smtClean="0"/>
            </a:br>
            <a:r>
              <a:rPr lang="en-US" sz="1800" dirty="0" smtClean="0"/>
              <a:t>1-There are several different classes of </a:t>
            </a:r>
            <a:r>
              <a:rPr lang="en-US" sz="1800" dirty="0" err="1" smtClean="0"/>
              <a:t>trimeric</a:t>
            </a:r>
            <a:r>
              <a:rPr lang="en-US" sz="1800" dirty="0" smtClean="0"/>
              <a:t> G-proteins that are defined by their different G-alpha subunits. One type of G-alpha activates the enzyme </a:t>
            </a:r>
            <a:r>
              <a:rPr lang="en-US" sz="1800" b="1" dirty="0" err="1" smtClean="0"/>
              <a:t>adenylyl</a:t>
            </a:r>
            <a:r>
              <a:rPr lang="en-US" sz="1800" b="1" dirty="0" smtClean="0"/>
              <a:t> </a:t>
            </a:r>
            <a:r>
              <a:rPr lang="en-US" sz="1800" b="1" dirty="0" err="1" smtClean="0"/>
              <a:t>cyclase</a:t>
            </a:r>
            <a:r>
              <a:rPr lang="en-US" sz="1800" dirty="0" smtClean="0"/>
              <a:t>, which catalyzes the formation of the second messenger </a:t>
            </a:r>
            <a:r>
              <a:rPr lang="en-US" sz="1800" b="1" dirty="0" smtClean="0"/>
              <a:t>cyclic AMP</a:t>
            </a:r>
            <a:r>
              <a:rPr lang="en-US" sz="1800" dirty="0" smtClean="0"/>
              <a:t>  (</a:t>
            </a:r>
            <a:r>
              <a:rPr lang="en-US" sz="1800" b="1" dirty="0" err="1" smtClean="0"/>
              <a:t>cAMP</a:t>
            </a:r>
            <a:r>
              <a:rPr lang="en-US" sz="1800" dirty="0" smtClean="0"/>
              <a:t>).  Because an activated </a:t>
            </a:r>
            <a:r>
              <a:rPr lang="en-US" sz="1800" dirty="0" err="1" smtClean="0"/>
              <a:t>adenylyl</a:t>
            </a:r>
            <a:r>
              <a:rPr lang="en-US" sz="1800" dirty="0" smtClean="0"/>
              <a:t> </a:t>
            </a:r>
            <a:r>
              <a:rPr lang="en-US" sz="1800" dirty="0" err="1" smtClean="0"/>
              <a:t>cyclase</a:t>
            </a:r>
            <a:r>
              <a:rPr lang="en-US" sz="1800" dirty="0" smtClean="0"/>
              <a:t> can generate many molecules of </a:t>
            </a:r>
            <a:r>
              <a:rPr lang="en-US" sz="1800" dirty="0" err="1" smtClean="0"/>
              <a:t>cAMP</a:t>
            </a:r>
            <a:r>
              <a:rPr lang="en-US" sz="1800" dirty="0" smtClean="0"/>
              <a:t>, this is a means to </a:t>
            </a:r>
            <a:r>
              <a:rPr lang="en-US" sz="1800" b="1" dirty="0" smtClean="0"/>
              <a:t>amplify</a:t>
            </a:r>
            <a:r>
              <a:rPr lang="en-US" sz="1800" dirty="0" smtClean="0"/>
              <a:t> the signal. </a:t>
            </a:r>
            <a:r>
              <a:rPr lang="en-US" sz="1800" dirty="0" err="1" smtClean="0"/>
              <a:t>cAMP</a:t>
            </a:r>
            <a:r>
              <a:rPr lang="en-US" sz="1800" dirty="0" smtClean="0"/>
              <a:t> can have several effects, but a major effect is to bind to and activate </a:t>
            </a:r>
            <a:r>
              <a:rPr lang="en-US" sz="1800" b="1" dirty="0" smtClean="0"/>
              <a:t>protein </a:t>
            </a:r>
            <a:r>
              <a:rPr lang="en-US" sz="1800" b="1" dirty="0" err="1" smtClean="0"/>
              <a:t>kinase</a:t>
            </a:r>
            <a:r>
              <a:rPr lang="en-US" sz="1800" b="1" dirty="0" smtClean="0"/>
              <a:t> A </a:t>
            </a:r>
            <a:r>
              <a:rPr lang="en-US" sz="1800" dirty="0" smtClean="0"/>
              <a:t>(</a:t>
            </a:r>
            <a:r>
              <a:rPr lang="en-US" sz="1800" b="1" dirty="0" smtClean="0"/>
              <a:t>PKA</a:t>
            </a:r>
            <a:r>
              <a:rPr lang="en-US" sz="1800" dirty="0" smtClean="0"/>
              <a:t>; also known as </a:t>
            </a:r>
            <a:r>
              <a:rPr lang="en-US" sz="1800" b="1" dirty="0" err="1" smtClean="0"/>
              <a:t>cAMP</a:t>
            </a:r>
            <a:r>
              <a:rPr lang="en-US" sz="1800" b="1" dirty="0" smtClean="0"/>
              <a:t>-dependent </a:t>
            </a:r>
            <a:r>
              <a:rPr lang="en-US" sz="1800" b="1" dirty="0" err="1" smtClean="0"/>
              <a:t>kinase</a:t>
            </a:r>
            <a:r>
              <a:rPr lang="en-US" sz="1800" dirty="0" smtClean="0"/>
              <a:t>). PKA then </a:t>
            </a:r>
            <a:r>
              <a:rPr lang="en-US" sz="1800" dirty="0" err="1" smtClean="0"/>
              <a:t>phosphorylates</a:t>
            </a:r>
            <a:r>
              <a:rPr lang="en-US" sz="1800" dirty="0" smtClean="0"/>
              <a:t> target proteins in the cell. </a:t>
            </a:r>
            <a:r>
              <a:rPr lang="en-US" sz="1800" dirty="0" err="1" smtClean="0"/>
              <a:t>cAMP</a:t>
            </a:r>
            <a:r>
              <a:rPr lang="en-US" sz="1800" dirty="0" smtClean="0"/>
              <a:t> is rapidly broken down </a:t>
            </a:r>
            <a:r>
              <a:rPr lang="en-US" sz="1800" dirty="0" err="1" smtClean="0"/>
              <a:t>by</a:t>
            </a:r>
            <a:r>
              <a:rPr lang="en-US" sz="1800" b="1" dirty="0" err="1" smtClean="0"/>
              <a:t>phosphodiesterases</a:t>
            </a:r>
            <a:r>
              <a:rPr lang="en-US" sz="1800" dirty="0" smtClean="0"/>
              <a:t>, limiting the length of the signal.</a:t>
            </a:r>
            <a:br>
              <a:rPr lang="en-US" sz="1800" dirty="0" smtClean="0"/>
            </a:br>
            <a:endParaRPr lang="ar-IQ" sz="1800" dirty="0"/>
          </a:p>
        </p:txBody>
      </p:sp>
      <p:pic>
        <p:nvPicPr>
          <p:cNvPr id="4" name="صورة 3"/>
          <p:cNvPicPr/>
          <p:nvPr/>
        </p:nvPicPr>
        <p:blipFill>
          <a:blip r:embed="rId2" cstate="print"/>
          <a:srcRect/>
          <a:stretch>
            <a:fillRect/>
          </a:stretch>
        </p:blipFill>
        <p:spPr bwMode="auto">
          <a:xfrm>
            <a:off x="1571604" y="2928934"/>
            <a:ext cx="5715040" cy="3143272"/>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229600" cy="2797172"/>
          </a:xfrm>
        </p:spPr>
        <p:txBody>
          <a:bodyPr>
            <a:noAutofit/>
          </a:bodyPr>
          <a:lstStyle/>
          <a:p>
            <a:pPr algn="l"/>
            <a:r>
              <a:rPr lang="en-US" sz="1800" dirty="0" smtClean="0"/>
              <a:t/>
            </a:r>
            <a:br>
              <a:rPr lang="en-US" sz="1800" dirty="0" smtClean="0"/>
            </a:br>
            <a:r>
              <a:rPr lang="en-US" sz="1800" dirty="0" smtClean="0"/>
              <a:t>2-Another type of G-alpha activates the enzyme </a:t>
            </a:r>
            <a:r>
              <a:rPr lang="en-US" sz="1800" b="1" dirty="0" err="1" smtClean="0"/>
              <a:t>phospholipase</a:t>
            </a:r>
            <a:r>
              <a:rPr lang="en-US" sz="1800" b="1" dirty="0" smtClean="0"/>
              <a:t> C</a:t>
            </a:r>
            <a:r>
              <a:rPr lang="en-US" sz="1800" dirty="0" smtClean="0"/>
              <a:t>.  </a:t>
            </a:r>
            <a:r>
              <a:rPr lang="en-US" sz="1800" dirty="0" err="1" smtClean="0"/>
              <a:t>Phospholipase</a:t>
            </a:r>
            <a:r>
              <a:rPr lang="en-US" sz="1800" dirty="0" smtClean="0"/>
              <a:t> C cleaves </a:t>
            </a:r>
            <a:r>
              <a:rPr lang="en-US" sz="1800" b="1" dirty="0" smtClean="0"/>
              <a:t>PIP2</a:t>
            </a:r>
            <a:r>
              <a:rPr lang="en-US" sz="1800" dirty="0" smtClean="0"/>
              <a:t>, a membrane </a:t>
            </a:r>
            <a:r>
              <a:rPr lang="en-US" sz="1800" dirty="0" err="1" smtClean="0"/>
              <a:t>phospholipid</a:t>
            </a:r>
            <a:r>
              <a:rPr lang="en-US" sz="1800" dirty="0" smtClean="0"/>
              <a:t>, to generate two second  messengers,  </a:t>
            </a:r>
            <a:r>
              <a:rPr lang="en-US" sz="1800" b="1" dirty="0" smtClean="0"/>
              <a:t>IP</a:t>
            </a:r>
            <a:r>
              <a:rPr lang="en-US" sz="1800" b="1" baseline="-25000" dirty="0" smtClean="0"/>
              <a:t>3</a:t>
            </a:r>
            <a:r>
              <a:rPr lang="en-US" sz="1800" dirty="0" smtClean="0"/>
              <a:t>  and  </a:t>
            </a:r>
            <a:r>
              <a:rPr lang="en-US" sz="1800" b="1" dirty="0" err="1" smtClean="0"/>
              <a:t>diacylglycerol</a:t>
            </a:r>
            <a:r>
              <a:rPr lang="en-US" sz="1800" dirty="0" smtClean="0"/>
              <a:t> (</a:t>
            </a:r>
            <a:r>
              <a:rPr lang="en-US" sz="1800" b="1" dirty="0" smtClean="0"/>
              <a:t>DAG</a:t>
            </a:r>
            <a:r>
              <a:rPr lang="en-US" sz="1800" dirty="0" smtClean="0"/>
              <a:t>).  IP</a:t>
            </a:r>
            <a:r>
              <a:rPr lang="en-US" sz="1800" baseline="-25000" dirty="0" smtClean="0"/>
              <a:t>3</a:t>
            </a:r>
            <a:r>
              <a:rPr lang="en-US" sz="1800" dirty="0" smtClean="0"/>
              <a:t> is water soluble, diffusing through the </a:t>
            </a:r>
            <a:r>
              <a:rPr lang="en-US" sz="1800" dirty="0" err="1" smtClean="0"/>
              <a:t>cytosol</a:t>
            </a:r>
            <a:r>
              <a:rPr lang="en-US" sz="1800" dirty="0" smtClean="0"/>
              <a:t> to bind to and open a </a:t>
            </a:r>
            <a:r>
              <a:rPr lang="en-US" sz="1800" b="1" dirty="0" err="1" smtClean="0"/>
              <a:t>ligand</a:t>
            </a:r>
            <a:r>
              <a:rPr lang="en-US" sz="1800" b="1" dirty="0" smtClean="0"/>
              <a:t>-gated Ca</a:t>
            </a:r>
            <a:r>
              <a:rPr lang="en-US" sz="1800" b="1" baseline="30000" dirty="0" smtClean="0"/>
              <a:t>++</a:t>
            </a:r>
            <a:r>
              <a:rPr lang="en-US" sz="1800" b="1" dirty="0" smtClean="0"/>
              <a:t> channel</a:t>
            </a:r>
            <a:r>
              <a:rPr lang="en-US" sz="1800" dirty="0" smtClean="0"/>
              <a:t> in the endoplasmic reticulum (or </a:t>
            </a:r>
            <a:r>
              <a:rPr lang="en-US" sz="1800" dirty="0" err="1" smtClean="0"/>
              <a:t>sarcoplasmic</a:t>
            </a:r>
            <a:r>
              <a:rPr lang="en-US" sz="1800" dirty="0" smtClean="0"/>
              <a:t> reticulum in muscle cells).  Thus, stimulation of a receptor linked to this G-alpha is a way to increase Ca</a:t>
            </a:r>
            <a:r>
              <a:rPr lang="en-US" sz="1800" baseline="30000" dirty="0" smtClean="0"/>
              <a:t>++</a:t>
            </a:r>
            <a:r>
              <a:rPr lang="en-US" sz="1800" dirty="0" smtClean="0"/>
              <a:t> inside the </a:t>
            </a:r>
            <a:r>
              <a:rPr lang="en-US" sz="1800" dirty="0" err="1" smtClean="0"/>
              <a:t>cytosol</a:t>
            </a:r>
            <a:r>
              <a:rPr lang="en-US" sz="1800" dirty="0" smtClean="0"/>
              <a:t>.  Ca</a:t>
            </a:r>
            <a:r>
              <a:rPr lang="en-US" sz="1800" baseline="30000" dirty="0" smtClean="0"/>
              <a:t>++</a:t>
            </a:r>
            <a:r>
              <a:rPr lang="en-US" sz="1800" dirty="0" smtClean="0"/>
              <a:t> in the </a:t>
            </a:r>
            <a:r>
              <a:rPr lang="en-US" sz="1800" dirty="0" err="1" smtClean="0"/>
              <a:t>cytosol</a:t>
            </a:r>
            <a:r>
              <a:rPr lang="en-US" sz="1800" dirty="0" smtClean="0"/>
              <a:t> exerts its effects by binding to Ca</a:t>
            </a:r>
            <a:r>
              <a:rPr lang="en-US" sz="1800" baseline="30000" dirty="0" smtClean="0"/>
              <a:t>++</a:t>
            </a:r>
            <a:r>
              <a:rPr lang="en-US" sz="1800" dirty="0" smtClean="0"/>
              <a:t>-binding proteins such </a:t>
            </a:r>
            <a:r>
              <a:rPr lang="en-US" sz="1800" dirty="0" err="1" smtClean="0"/>
              <a:t>as</a:t>
            </a:r>
            <a:r>
              <a:rPr lang="en-US" sz="1800" b="1" dirty="0" err="1" smtClean="0"/>
              <a:t>calmodulin</a:t>
            </a:r>
            <a:r>
              <a:rPr lang="en-US" sz="1800" dirty="0" smtClean="0"/>
              <a:t>. </a:t>
            </a:r>
            <a:br>
              <a:rPr lang="en-US" sz="1800" dirty="0" smtClean="0"/>
            </a:br>
            <a:r>
              <a:rPr lang="en-US" sz="1800" dirty="0" smtClean="0"/>
              <a:t>DAG is lipid soluble and stays in the membrane.  It activates </a:t>
            </a:r>
            <a:r>
              <a:rPr lang="en-US" sz="1800" b="1" dirty="0" smtClean="0"/>
              <a:t>protein </a:t>
            </a:r>
            <a:r>
              <a:rPr lang="en-US" sz="1800" b="1" dirty="0" err="1" smtClean="0"/>
              <a:t>kinase</a:t>
            </a:r>
            <a:r>
              <a:rPr lang="en-US" sz="1800" b="1" dirty="0" smtClean="0"/>
              <a:t> C</a:t>
            </a:r>
            <a:r>
              <a:rPr lang="en-US" sz="1800" dirty="0" smtClean="0"/>
              <a:t> (</a:t>
            </a:r>
            <a:r>
              <a:rPr lang="en-US" sz="1800" b="1" dirty="0" smtClean="0"/>
              <a:t>PKC</a:t>
            </a:r>
            <a:r>
              <a:rPr lang="en-US" sz="1800" dirty="0" smtClean="0"/>
              <a:t>), which, like PKA </a:t>
            </a:r>
            <a:r>
              <a:rPr lang="en-US" sz="1800" dirty="0" err="1" smtClean="0"/>
              <a:t>phosphorylates</a:t>
            </a:r>
            <a:r>
              <a:rPr lang="en-US" sz="1800" dirty="0" smtClean="0"/>
              <a:t> particular target proteins.</a:t>
            </a:r>
            <a:br>
              <a:rPr lang="en-US" sz="1800" dirty="0" smtClean="0"/>
            </a:br>
            <a:endParaRPr lang="ar-IQ" sz="1800" dirty="0"/>
          </a:p>
        </p:txBody>
      </p:sp>
      <p:pic>
        <p:nvPicPr>
          <p:cNvPr id="4" name="صورة 3" descr="http://courses.washington.edu/conj/bess/gpcr/phospholipaseC.png"/>
          <p:cNvPicPr/>
          <p:nvPr/>
        </p:nvPicPr>
        <p:blipFill>
          <a:blip r:embed="rId2" cstate="print"/>
          <a:srcRect/>
          <a:stretch>
            <a:fillRect/>
          </a:stretch>
        </p:blipFill>
        <p:spPr bwMode="auto">
          <a:xfrm>
            <a:off x="1643042" y="3357562"/>
            <a:ext cx="5572164" cy="327185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lstStyle/>
          <a:p>
            <a:endParaRPr lang="ar-IQ" dirty="0"/>
          </a:p>
        </p:txBody>
      </p:sp>
      <p:pic>
        <p:nvPicPr>
          <p:cNvPr id="1026" name="Picture 2" descr="C:\Users\Media\Desktop\New folder\02.jpg"/>
          <p:cNvPicPr>
            <a:picLocks noChangeAspect="1" noChangeArrowheads="1"/>
          </p:cNvPicPr>
          <p:nvPr/>
        </p:nvPicPr>
        <p:blipFill>
          <a:blip r:embed="rId2" cstate="print"/>
          <a:srcRect/>
          <a:stretch>
            <a:fillRect/>
          </a:stretch>
        </p:blipFill>
        <p:spPr bwMode="auto">
          <a:xfrm>
            <a:off x="500034" y="357166"/>
            <a:ext cx="4000528" cy="17145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7" name="Picture 3" descr="C:\Users\Media\Desktop\New folder\05 (1).jpg"/>
          <p:cNvPicPr>
            <a:picLocks noChangeAspect="1" noChangeArrowheads="1"/>
          </p:cNvPicPr>
          <p:nvPr/>
        </p:nvPicPr>
        <p:blipFill>
          <a:blip r:embed="rId3" cstate="print"/>
          <a:srcRect/>
          <a:stretch>
            <a:fillRect/>
          </a:stretch>
        </p:blipFill>
        <p:spPr bwMode="auto">
          <a:xfrm>
            <a:off x="4714876" y="357166"/>
            <a:ext cx="3857652" cy="17145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8" name="Picture 4"/>
          <p:cNvPicPr>
            <a:picLocks noChangeAspect="1" noChangeArrowheads="1"/>
          </p:cNvPicPr>
          <p:nvPr/>
        </p:nvPicPr>
        <p:blipFill>
          <a:blip r:embed="rId4" cstate="print"/>
          <a:srcRect/>
          <a:stretch>
            <a:fillRect/>
          </a:stretch>
        </p:blipFill>
        <p:spPr bwMode="auto">
          <a:xfrm>
            <a:off x="500034" y="2357430"/>
            <a:ext cx="3929090" cy="2000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9" name="Picture 5" descr="C:\Users\Media\Desktop\New folder\01.jpg"/>
          <p:cNvPicPr>
            <a:picLocks noChangeAspect="1" noChangeArrowheads="1"/>
          </p:cNvPicPr>
          <p:nvPr/>
        </p:nvPicPr>
        <p:blipFill>
          <a:blip r:embed="rId5" cstate="print"/>
          <a:srcRect/>
          <a:stretch>
            <a:fillRect/>
          </a:stretch>
        </p:blipFill>
        <p:spPr bwMode="auto">
          <a:xfrm>
            <a:off x="4643438" y="2428868"/>
            <a:ext cx="4025908" cy="2000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30" name="Picture 6" descr="C:\Users\Media\Desktop\New folder\download (1).jpg"/>
          <p:cNvPicPr>
            <a:picLocks noChangeAspect="1" noChangeArrowheads="1"/>
          </p:cNvPicPr>
          <p:nvPr/>
        </p:nvPicPr>
        <p:blipFill>
          <a:blip r:embed="rId6" cstate="print"/>
          <a:srcRect/>
          <a:stretch>
            <a:fillRect/>
          </a:stretch>
        </p:blipFill>
        <p:spPr bwMode="auto">
          <a:xfrm>
            <a:off x="571472" y="4500570"/>
            <a:ext cx="3714776" cy="20717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31" name="Picture 7" descr="C:\Users\Media\Desktop\New folder\download.jpg"/>
          <p:cNvPicPr>
            <a:picLocks noChangeAspect="1" noChangeArrowheads="1"/>
          </p:cNvPicPr>
          <p:nvPr/>
        </p:nvPicPr>
        <p:blipFill>
          <a:blip r:embed="rId7" cstate="print"/>
          <a:srcRect/>
          <a:stretch>
            <a:fillRect/>
          </a:stretch>
        </p:blipFill>
        <p:spPr bwMode="auto">
          <a:xfrm>
            <a:off x="4429124" y="4572008"/>
            <a:ext cx="4143404" cy="22859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54758"/>
          </a:xfrm>
        </p:spPr>
        <p:txBody>
          <a:bodyPr>
            <a:noAutofit/>
          </a:bodyPr>
          <a:lstStyle/>
          <a:p>
            <a:pPr algn="l" rtl="0"/>
            <a:r>
              <a:rPr lang="en-US" sz="2400" b="1" dirty="0" smtClean="0"/>
              <a:t>There are two types of responses:</a:t>
            </a:r>
            <a:r>
              <a:rPr lang="en-US" sz="2400" dirty="0" smtClean="0"/>
              <a:t/>
            </a:r>
            <a:br>
              <a:rPr lang="en-US" sz="2400" dirty="0" smtClean="0"/>
            </a:br>
            <a:r>
              <a:rPr lang="en-US" sz="2400" b="1" dirty="0" smtClean="0"/>
              <a:t>1. Graded dose effect: </a:t>
            </a:r>
            <a:r>
              <a:rPr lang="en-US" sz="2400" dirty="0" smtClean="0"/>
              <a:t>As the dose administered to a single subject or tissue increases, the pharmacological response also increases in graded fashion up to ceiling effect. </a:t>
            </a:r>
            <a:br>
              <a:rPr lang="en-US" sz="2400" dirty="0" smtClean="0"/>
            </a:br>
            <a:r>
              <a:rPr lang="en-US" sz="2400" dirty="0" smtClean="0"/>
              <a:t>- It is used for characterization of the action of drugs. The concentration that is required to produce 50 % of the maximum effect is termed as EC</a:t>
            </a:r>
            <a:r>
              <a:rPr lang="en-US" sz="2400" baseline="-25000" dirty="0" smtClean="0"/>
              <a:t>50</a:t>
            </a:r>
            <a:r>
              <a:rPr lang="en-US" sz="2400" dirty="0" smtClean="0"/>
              <a:t> or ED</a:t>
            </a:r>
            <a:r>
              <a:rPr lang="en-US" sz="2400" baseline="-25000" dirty="0" smtClean="0"/>
              <a:t>50</a:t>
            </a:r>
            <a:r>
              <a:rPr lang="en-US" sz="2400" dirty="0" smtClean="0"/>
              <a:t>.</a:t>
            </a:r>
            <a:br>
              <a:rPr lang="en-US" sz="2400" dirty="0" smtClean="0"/>
            </a:br>
            <a:r>
              <a:rPr lang="en-US" sz="2400" dirty="0" smtClean="0"/>
              <a:t> </a:t>
            </a:r>
            <a:br>
              <a:rPr lang="en-US" sz="2400" dirty="0" smtClean="0"/>
            </a:br>
            <a:r>
              <a:rPr lang="en-US" sz="2400" b="1" dirty="0" smtClean="0"/>
              <a:t>2. </a:t>
            </a:r>
            <a:r>
              <a:rPr lang="en-US" sz="2400" b="1" dirty="0" err="1" smtClean="0"/>
              <a:t>Quantal</a:t>
            </a:r>
            <a:r>
              <a:rPr lang="en-US" sz="2400" b="1" dirty="0" smtClean="0"/>
              <a:t> dose effect ( All or none): </a:t>
            </a:r>
            <a:r>
              <a:rPr lang="en-US" sz="2400" dirty="0" smtClean="0"/>
              <a:t>It is all or none response, the sensitive objects give response to small doses of a drug while some will be resistant and need very large doses. The </a:t>
            </a:r>
            <a:r>
              <a:rPr lang="en-US" sz="2400" dirty="0" err="1" smtClean="0"/>
              <a:t>quantal</a:t>
            </a:r>
            <a:r>
              <a:rPr lang="en-US" sz="2400" dirty="0" smtClean="0"/>
              <a:t> </a:t>
            </a:r>
            <a:r>
              <a:rPr lang="en-US" sz="2400" dirty="0" err="1" smtClean="0"/>
              <a:t>doseeffect</a:t>
            </a:r>
            <a:r>
              <a:rPr lang="en-US" sz="2400" dirty="0" smtClean="0"/>
              <a:t> curve is often characterized by stating the median effective dose and the median lethal dose.</a:t>
            </a:r>
            <a:br>
              <a:rPr lang="en-US" sz="2400" dirty="0" smtClean="0"/>
            </a:br>
            <a:endParaRPr lang="ar-IQ"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26196"/>
          </a:xfrm>
        </p:spPr>
        <p:txBody>
          <a:bodyPr>
            <a:normAutofit/>
          </a:bodyPr>
          <a:lstStyle/>
          <a:p>
            <a:pPr algn="l" rtl="0"/>
            <a:r>
              <a:rPr lang="en-US" sz="2000" b="1" dirty="0" smtClean="0"/>
              <a:t>Median lethal dose or LD50</a:t>
            </a:r>
            <a:r>
              <a:rPr lang="en-US" sz="2000" dirty="0" smtClean="0"/>
              <a:t>: This is the dose (mg/kg), which would be expected to kill one half of a population of the same species and strain.</a:t>
            </a:r>
            <a:br>
              <a:rPr lang="en-US" sz="2000" dirty="0" smtClean="0"/>
            </a:br>
            <a:r>
              <a:rPr lang="en-US" sz="2000" b="1" dirty="0" smtClean="0"/>
              <a:t> </a:t>
            </a:r>
            <a:r>
              <a:rPr lang="en-US" sz="2000" dirty="0" smtClean="0"/>
              <a:t/>
            </a:r>
            <a:br>
              <a:rPr lang="en-US" sz="2000" dirty="0" smtClean="0"/>
            </a:br>
            <a:r>
              <a:rPr lang="en-US" sz="2000" b="1" dirty="0" smtClean="0"/>
              <a:t>Median effective dose or ED50: </a:t>
            </a:r>
            <a:r>
              <a:rPr lang="en-US" sz="2000" dirty="0" smtClean="0"/>
              <a:t>This is the dose (mg/kg), which produces a desired</a:t>
            </a:r>
            <a:br>
              <a:rPr lang="en-US" sz="2000" dirty="0" smtClean="0"/>
            </a:br>
            <a:r>
              <a:rPr lang="en-US" sz="2000" dirty="0" smtClean="0"/>
              <a:t>response in 50 per cent of test population.</a:t>
            </a:r>
            <a:br>
              <a:rPr lang="en-US" sz="2000" dirty="0" smtClean="0"/>
            </a:br>
            <a:r>
              <a:rPr lang="en-US" sz="2000" b="1" dirty="0" smtClean="0"/>
              <a:t> </a:t>
            </a:r>
            <a:r>
              <a:rPr lang="en-US" sz="2000" dirty="0" smtClean="0"/>
              <a:t/>
            </a:r>
            <a:br>
              <a:rPr lang="en-US" sz="2000" dirty="0" smtClean="0"/>
            </a:br>
            <a:r>
              <a:rPr lang="en-US" sz="2000" b="1" dirty="0" smtClean="0"/>
              <a:t>Therapeutic index: </a:t>
            </a:r>
            <a:r>
              <a:rPr lang="en-US" sz="2000" dirty="0" smtClean="0"/>
              <a:t>It is an approximate assessment of the safety of the drug. It is the ratio of the median lethal dose and the median effective dose. Also called as therapeutic window or safety.</a:t>
            </a:r>
            <a:br>
              <a:rPr lang="en-US" sz="2000" dirty="0" smtClean="0"/>
            </a:br>
            <a:r>
              <a:rPr lang="en-US" sz="2000" dirty="0" smtClean="0"/>
              <a:t>                                            </a:t>
            </a:r>
            <a:r>
              <a:rPr lang="en-US" sz="2000" b="1" dirty="0" smtClean="0"/>
              <a:t>LD50</a:t>
            </a:r>
            <a:r>
              <a:rPr lang="en-US" sz="2000" dirty="0" smtClean="0"/>
              <a:t>               </a:t>
            </a:r>
            <a:br>
              <a:rPr lang="en-US" sz="2000" dirty="0" smtClean="0"/>
            </a:br>
            <a:r>
              <a:rPr lang="en-US" sz="2000" dirty="0" smtClean="0"/>
              <a:t>Therapeutic index (T I) =  -------</a:t>
            </a:r>
            <a:br>
              <a:rPr lang="en-US" sz="2000" dirty="0" smtClean="0"/>
            </a:br>
            <a:r>
              <a:rPr lang="en-US" sz="2000" dirty="0" smtClean="0"/>
              <a:t>                                            </a:t>
            </a:r>
            <a:r>
              <a:rPr lang="en-US" sz="2000" b="1" dirty="0" smtClean="0"/>
              <a:t>ED50</a:t>
            </a:r>
            <a:r>
              <a:rPr lang="en-US" sz="2000" dirty="0" smtClean="0"/>
              <a:t>  </a:t>
            </a:r>
            <a:br>
              <a:rPr lang="en-US" sz="2000" dirty="0" smtClean="0"/>
            </a:br>
            <a:r>
              <a:rPr lang="en-US" sz="2000" dirty="0" smtClean="0"/>
              <a:t>The larger the therapeutic index, the safer is the drug. Penicillin has a very high therapeutic index, while it is much smaller for the digitalis preparation.</a:t>
            </a:r>
            <a:br>
              <a:rPr lang="en-US" sz="2000" dirty="0" smtClean="0"/>
            </a:br>
            <a:endParaRPr lang="ar-IQ"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83320"/>
          </a:xfrm>
        </p:spPr>
        <p:txBody>
          <a:bodyPr>
            <a:normAutofit/>
          </a:bodyPr>
          <a:lstStyle/>
          <a:p>
            <a:pPr algn="l" rtl="0"/>
            <a:r>
              <a:rPr lang="en-US" sz="2400" b="1" dirty="0" smtClean="0"/>
              <a:t>Drug tolerance</a:t>
            </a:r>
            <a:r>
              <a:rPr lang="en-US" sz="2400" dirty="0" smtClean="0"/>
              <a:t/>
            </a:r>
            <a:br>
              <a:rPr lang="en-US" sz="2400" dirty="0" smtClean="0"/>
            </a:br>
            <a:r>
              <a:rPr lang="en-US" sz="2400" dirty="0" smtClean="0"/>
              <a:t>Tolerance defined as a state of progressively decreased responsiveness to a drug as a result of which a larger dose of the drug is needed to achieve the effect originally obtained by a smaller dose</a:t>
            </a:r>
            <a:br>
              <a:rPr lang="en-US" sz="2400" dirty="0" smtClean="0"/>
            </a:br>
            <a:r>
              <a:rPr lang="en-US" sz="2400" dirty="0" smtClean="0"/>
              <a:t>The sensitivity of the target cells is governed by genetic factors and adaptive changes by the body. Adaptive changes occur in response to the repeated exposure to a particular drug. The result is usually a loss of sensitivity to the drug. This decreased response is called tolerance.</a:t>
            </a:r>
            <a:br>
              <a:rPr lang="en-US" sz="2400" dirty="0" smtClean="0"/>
            </a:br>
            <a:endParaRPr lang="ar-IQ"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a:bodyPr>
          <a:lstStyle/>
          <a:p>
            <a:pPr algn="just" rtl="0">
              <a:buNone/>
            </a:pPr>
            <a:r>
              <a:rPr lang="en-US" sz="1600" b="1" dirty="0" smtClean="0">
                <a:solidFill>
                  <a:srgbClr val="FF0000"/>
                </a:solidFill>
              </a:rPr>
              <a:t>Pharmacopoeia</a:t>
            </a:r>
            <a:r>
              <a:rPr lang="en-US" sz="1600" b="1" dirty="0" smtClean="0"/>
              <a:t>: </a:t>
            </a:r>
            <a:r>
              <a:rPr lang="en-US" sz="1600" dirty="0" smtClean="0"/>
              <a:t>An official code containing a selected list of the established drugs and medical preparations with descriptions of their source, chemical nature,  physical properties and tests for their identity, purity and potency, route of administration, dynamic effects and kinetic parameters. It also included: </a:t>
            </a:r>
            <a:r>
              <a:rPr lang="en-US" sz="1600" b="1" dirty="0" smtClean="0"/>
              <a:t>Indications</a:t>
            </a:r>
            <a:r>
              <a:rPr lang="en-US" sz="1600" dirty="0" smtClean="0"/>
              <a:t> (under what circumstances is the drug used). </a:t>
            </a:r>
            <a:r>
              <a:rPr lang="en-US" sz="1600" b="1" dirty="0" smtClean="0"/>
              <a:t>Drug action</a:t>
            </a:r>
            <a:r>
              <a:rPr lang="en-US" sz="1600" dirty="0" smtClean="0"/>
              <a:t> (what clinical effect does the drug have. </a:t>
            </a:r>
            <a:r>
              <a:rPr lang="en-US" sz="1600" b="1" dirty="0" smtClean="0"/>
              <a:t>Adverse effects</a:t>
            </a:r>
            <a:r>
              <a:rPr lang="en-US" sz="1600" dirty="0" smtClean="0"/>
              <a:t> (are there clinically relevant side effects of the drug). </a:t>
            </a:r>
            <a:r>
              <a:rPr lang="en-US" sz="1600" b="1" dirty="0" smtClean="0"/>
              <a:t>Contraindications</a:t>
            </a:r>
            <a:r>
              <a:rPr lang="en-US" sz="1600" dirty="0" smtClean="0"/>
              <a:t> (are there circumstances in which the drug should not be administered to certain patient populations </a:t>
            </a:r>
            <a:r>
              <a:rPr lang="en-US" sz="1600" dirty="0" err="1" smtClean="0"/>
              <a:t>e.g</a:t>
            </a:r>
            <a:r>
              <a:rPr lang="en-US" sz="1600" dirty="0" smtClean="0"/>
              <a:t>: the elderly, those with renal insufficiency, pregnant women etc).</a:t>
            </a:r>
          </a:p>
          <a:p>
            <a:pPr algn="just" rtl="0">
              <a:buNone/>
            </a:pPr>
            <a:r>
              <a:rPr lang="en-US" sz="1600" b="1" dirty="0" smtClean="0"/>
              <a:t>Such as [British Pharmacopoeia (</a:t>
            </a:r>
            <a:r>
              <a:rPr lang="en-US" sz="1600" b="1" dirty="0" smtClean="0">
                <a:solidFill>
                  <a:srgbClr val="FF0000"/>
                </a:solidFill>
              </a:rPr>
              <a:t>B.P</a:t>
            </a:r>
            <a:r>
              <a:rPr lang="en-US" sz="1600" b="1" dirty="0" smtClean="0"/>
              <a:t>), </a:t>
            </a:r>
          </a:p>
          <a:p>
            <a:pPr algn="just" rtl="0">
              <a:buNone/>
            </a:pPr>
            <a:r>
              <a:rPr lang="en-US" sz="1600" b="1" dirty="0" smtClean="0"/>
              <a:t>United States Pharmacopoeia  (</a:t>
            </a:r>
            <a:r>
              <a:rPr lang="en-US" sz="1600" b="1" dirty="0" smtClean="0">
                <a:solidFill>
                  <a:srgbClr val="FF0000"/>
                </a:solidFill>
              </a:rPr>
              <a:t>USP</a:t>
            </a:r>
            <a:r>
              <a:rPr lang="en-US" sz="1600" b="1" dirty="0" smtClean="0"/>
              <a:t>)…etc </a:t>
            </a:r>
          </a:p>
          <a:p>
            <a:pPr algn="just" rtl="0">
              <a:buNone/>
            </a:pPr>
            <a:endParaRPr lang="en-US" sz="2000" b="1" dirty="0" smtClean="0"/>
          </a:p>
          <a:p>
            <a:pPr algn="just" rtl="0">
              <a:buNone/>
            </a:pPr>
            <a:endParaRPr lang="en-US" sz="2000" dirty="0" smtClean="0"/>
          </a:p>
          <a:p>
            <a:pPr algn="l">
              <a:buNone/>
            </a:pPr>
            <a:endParaRPr lang="ar-IQ" dirty="0"/>
          </a:p>
        </p:txBody>
      </p:sp>
      <p:pic>
        <p:nvPicPr>
          <p:cNvPr id="10" name="صورة 9" descr="http://inapublikatama.co.id/image/data/books/Medical/British%20Pharmacopoeia%206%20vol.png"/>
          <p:cNvPicPr/>
          <p:nvPr/>
        </p:nvPicPr>
        <p:blipFill>
          <a:blip r:embed="rId2" cstate="print"/>
          <a:srcRect/>
          <a:stretch>
            <a:fillRect/>
          </a:stretch>
        </p:blipFill>
        <p:spPr bwMode="auto">
          <a:xfrm>
            <a:off x="5572132" y="3143248"/>
            <a:ext cx="3286148" cy="3429024"/>
          </a:xfrm>
          <a:prstGeom prst="rect">
            <a:avLst/>
          </a:prstGeom>
          <a:noFill/>
          <a:ln w="9525">
            <a:noFill/>
            <a:miter lim="800000"/>
            <a:headEnd/>
            <a:tailEnd/>
          </a:ln>
        </p:spPr>
      </p:pic>
      <p:pic>
        <p:nvPicPr>
          <p:cNvPr id="11" name="Picture 3" descr="C:\Users\Media\Desktop\New folder\il_340x270.743224158_qqln.jpg"/>
          <p:cNvPicPr>
            <a:picLocks noChangeAspect="1" noChangeArrowheads="1"/>
          </p:cNvPicPr>
          <p:nvPr/>
        </p:nvPicPr>
        <p:blipFill>
          <a:blip r:embed="rId3" cstate="print"/>
          <a:srcRect/>
          <a:stretch>
            <a:fillRect/>
          </a:stretch>
        </p:blipFill>
        <p:spPr bwMode="auto">
          <a:xfrm>
            <a:off x="142844" y="3714752"/>
            <a:ext cx="2928958" cy="2509096"/>
          </a:xfrm>
          <a:prstGeom prst="rect">
            <a:avLst/>
          </a:prstGeom>
          <a:noFill/>
        </p:spPr>
      </p:pic>
      <p:pic>
        <p:nvPicPr>
          <p:cNvPr id="49160" name="Picture 8" descr="C:\Users\Media\Desktop\New folder\il_570xN.815261148_kb69.jpg"/>
          <p:cNvPicPr>
            <a:picLocks noChangeAspect="1" noChangeArrowheads="1"/>
          </p:cNvPicPr>
          <p:nvPr/>
        </p:nvPicPr>
        <p:blipFill>
          <a:blip r:embed="rId4" cstate="print"/>
          <a:srcRect/>
          <a:stretch>
            <a:fillRect/>
          </a:stretch>
        </p:blipFill>
        <p:spPr bwMode="auto">
          <a:xfrm>
            <a:off x="3000364" y="3500438"/>
            <a:ext cx="2000264" cy="26231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Drugs administration</a:t>
            </a:r>
            <a:r>
              <a:rPr lang="en-US" dirty="0" smtClean="0"/>
              <a:t>:  </a:t>
            </a:r>
            <a:br>
              <a:rPr lang="en-US" dirty="0" smtClean="0"/>
            </a:br>
            <a:endParaRPr lang="ar-IQ" dirty="0"/>
          </a:p>
        </p:txBody>
      </p:sp>
      <p:sp>
        <p:nvSpPr>
          <p:cNvPr id="3" name="عنصر نائب للمحتوى 2"/>
          <p:cNvSpPr>
            <a:spLocks noGrp="1"/>
          </p:cNvSpPr>
          <p:nvPr>
            <p:ph idx="1"/>
          </p:nvPr>
        </p:nvSpPr>
        <p:spPr>
          <a:xfrm>
            <a:off x="457200" y="1285860"/>
            <a:ext cx="8229600" cy="4840303"/>
          </a:xfrm>
        </p:spPr>
        <p:txBody>
          <a:bodyPr>
            <a:normAutofit fontScale="92500" lnSpcReduction="20000"/>
          </a:bodyPr>
          <a:lstStyle/>
          <a:p>
            <a:pPr algn="l" rtl="0">
              <a:buNone/>
            </a:pPr>
            <a:r>
              <a:rPr lang="en-US" sz="2400" b="1" dirty="0" smtClean="0"/>
              <a:t>A. Oral:</a:t>
            </a:r>
            <a:endParaRPr lang="en-US" sz="2400" dirty="0" smtClean="0"/>
          </a:p>
          <a:p>
            <a:pPr algn="l">
              <a:buNone/>
            </a:pPr>
            <a:r>
              <a:rPr lang="en-US" sz="2400" dirty="0" smtClean="0"/>
              <a:t>Oral route is the most common route of drug administration. It is mostly used for the neutral </a:t>
            </a:r>
            <a:r>
              <a:rPr lang="en-US" sz="2400" u="sng" dirty="0" smtClean="0">
                <a:hlinkClick r:id="rId2"/>
              </a:rPr>
              <a:t>drugs</a:t>
            </a:r>
            <a:r>
              <a:rPr lang="en-US" sz="2400" dirty="0" smtClean="0"/>
              <a:t>. It may be in the form of tablets, capsules, syrup, emulsions or powders.</a:t>
            </a:r>
          </a:p>
          <a:p>
            <a:pPr algn="l">
              <a:buNone/>
            </a:pPr>
            <a:r>
              <a:rPr lang="en-US" sz="2400" dirty="0" smtClean="0">
                <a:solidFill>
                  <a:srgbClr val="FF0000"/>
                </a:solidFill>
              </a:rPr>
              <a:t>Advantages</a:t>
            </a:r>
            <a:r>
              <a:rPr lang="en-US" sz="2400" dirty="0" smtClean="0"/>
              <a:t>:</a:t>
            </a:r>
            <a:endParaRPr lang="en-US" sz="2400" b="1" dirty="0" smtClean="0"/>
          </a:p>
          <a:p>
            <a:pPr algn="l" rtl="0">
              <a:buNone/>
            </a:pPr>
            <a:r>
              <a:rPr lang="en-US" sz="2400" dirty="0" smtClean="0"/>
              <a:t>It is convenient, It is the cheapest available route, It is easy to use, It is safe.</a:t>
            </a:r>
          </a:p>
          <a:p>
            <a:pPr algn="l">
              <a:buNone/>
            </a:pPr>
            <a:r>
              <a:rPr lang="en-US" sz="2400" dirty="0" smtClean="0">
                <a:solidFill>
                  <a:srgbClr val="FF0000"/>
                </a:solidFill>
              </a:rPr>
              <a:t>Disadvantages</a:t>
            </a:r>
            <a:r>
              <a:rPr lang="en-US" sz="2400" dirty="0" smtClean="0"/>
              <a:t>:</a:t>
            </a:r>
            <a:endParaRPr lang="en-US" sz="2400" b="1" dirty="0" smtClean="0"/>
          </a:p>
          <a:p>
            <a:pPr algn="l">
              <a:buNone/>
            </a:pPr>
            <a:r>
              <a:rPr lang="en-US" sz="2400" dirty="0" smtClean="0"/>
              <a:t>Not suitable for all drugs,  Some </a:t>
            </a:r>
            <a:r>
              <a:rPr lang="en-US" sz="2400" u="sng" dirty="0" smtClean="0">
                <a:hlinkClick r:id="rId2"/>
              </a:rPr>
              <a:t>drug</a:t>
            </a:r>
            <a:r>
              <a:rPr lang="en-US" sz="2400" dirty="0" smtClean="0"/>
              <a:t>s are destroyed by gastric juices. </a:t>
            </a:r>
            <a:r>
              <a:rPr lang="en-US" sz="2400" dirty="0" err="1" smtClean="0"/>
              <a:t>eg</a:t>
            </a:r>
            <a:r>
              <a:rPr lang="en-US" sz="2400" dirty="0" smtClean="0"/>
              <a:t>:  insulin., </a:t>
            </a:r>
            <a:r>
              <a:rPr lang="en-US" sz="2400" u="sng" dirty="0" smtClean="0">
                <a:hlinkClick r:id="rId3"/>
              </a:rPr>
              <a:t>Absorption</a:t>
            </a:r>
            <a:r>
              <a:rPr lang="en-US" sz="2400" dirty="0" smtClean="0"/>
              <a:t>  is slow, so is not preferred during emergency., May cause gastric irritation, May objectionable in taste., May  cause discoloration of teeth e.g. </a:t>
            </a:r>
            <a:r>
              <a:rPr lang="en-US" sz="2400" dirty="0" err="1" smtClean="0"/>
              <a:t>tetracyclines</a:t>
            </a:r>
            <a:r>
              <a:rPr lang="en-US" sz="2400" dirty="0" smtClean="0"/>
              <a:t> below 14 cause brown discoloration so are not advisable during pregnancy., First pass effect : hepatic metabolism of </a:t>
            </a:r>
            <a:r>
              <a:rPr lang="en-US" sz="2400" u="sng" dirty="0" smtClean="0">
                <a:hlinkClick r:id="rId2"/>
              </a:rPr>
              <a:t>drug</a:t>
            </a:r>
            <a:r>
              <a:rPr lang="en-US" sz="2400" dirty="0" smtClean="0"/>
              <a:t> when </a:t>
            </a:r>
            <a:r>
              <a:rPr lang="en-US" sz="2400" u="sng" dirty="0" smtClean="0">
                <a:hlinkClick r:id="rId3"/>
              </a:rPr>
              <a:t>absorbed</a:t>
            </a:r>
            <a:r>
              <a:rPr lang="en-US" sz="2400" dirty="0" smtClean="0"/>
              <a:t> and delivered through portal blood. Greater the first pass effect, less amounts of the drug reach the systemic circulation</a:t>
            </a:r>
          </a:p>
          <a:p>
            <a:pPr algn="l">
              <a:buNone/>
            </a:pPr>
            <a:endParaRPr lang="ar-IQ"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0"/>
            <a:ext cx="8801104" cy="6858000"/>
          </a:xfrm>
        </p:spPr>
        <p:txBody>
          <a:bodyPr>
            <a:noAutofit/>
          </a:bodyPr>
          <a:lstStyle/>
          <a:p>
            <a:pPr algn="l"/>
            <a:r>
              <a:rPr lang="en-US" sz="1400" b="1" dirty="0" smtClean="0"/>
              <a:t/>
            </a:r>
            <a:br>
              <a:rPr lang="en-US" sz="1400" b="1" dirty="0" smtClean="0"/>
            </a:br>
            <a:r>
              <a:rPr lang="en-US" sz="1400" b="1" dirty="0" smtClean="0"/>
              <a:t/>
            </a:r>
            <a:br>
              <a:rPr lang="en-US" sz="1400" b="1" dirty="0" smtClean="0"/>
            </a:br>
            <a:r>
              <a:rPr lang="en-US" sz="1400" b="1" dirty="0" smtClean="0"/>
              <a:t>B. </a:t>
            </a:r>
            <a:r>
              <a:rPr lang="en-US" sz="1400" b="1" dirty="0" err="1" smtClean="0"/>
              <a:t>Parenteral</a:t>
            </a:r>
            <a:r>
              <a:rPr lang="en-US" sz="1400" b="1" dirty="0" smtClean="0"/>
              <a:t>  Routes </a:t>
            </a:r>
            <a:r>
              <a:rPr lang="en-US" sz="1400" dirty="0" smtClean="0"/>
              <a:t/>
            </a:r>
            <a:br>
              <a:rPr lang="en-US" sz="1400" dirty="0" smtClean="0"/>
            </a:br>
            <a:r>
              <a:rPr lang="en-US" sz="1400" dirty="0" smtClean="0"/>
              <a:t>1-</a:t>
            </a:r>
            <a:r>
              <a:rPr lang="en-US" sz="1400" b="1" dirty="0" smtClean="0">
                <a:solidFill>
                  <a:srgbClr val="FF0000"/>
                </a:solidFill>
              </a:rPr>
              <a:t>Intravenous injections</a:t>
            </a:r>
            <a:r>
              <a:rPr lang="en-US" sz="1400" dirty="0" smtClean="0">
                <a:solidFill>
                  <a:srgbClr val="FF0000"/>
                </a:solidFill>
              </a:rPr>
              <a:t>:</a:t>
            </a:r>
            <a:r>
              <a:rPr lang="en-US" sz="1400" b="1" dirty="0" smtClean="0"/>
              <a:t/>
            </a:r>
            <a:br>
              <a:rPr lang="en-US" sz="1400" b="1" dirty="0" smtClean="0"/>
            </a:br>
            <a:r>
              <a:rPr lang="en-US" sz="1400" dirty="0" smtClean="0"/>
              <a:t>Intravenous injections might be applied to the </a:t>
            </a:r>
            <a:r>
              <a:rPr lang="en-US" sz="1400" dirty="0" err="1" smtClean="0"/>
              <a:t>cubital</a:t>
            </a:r>
            <a:r>
              <a:rPr lang="en-US" sz="1400" dirty="0" smtClean="0"/>
              <a:t>, </a:t>
            </a:r>
            <a:r>
              <a:rPr lang="en-US" sz="1400" dirty="0" err="1" smtClean="0"/>
              <a:t>basilic</a:t>
            </a:r>
            <a:r>
              <a:rPr lang="en-US" sz="1400" dirty="0" smtClean="0"/>
              <a:t> and cephalic veins.</a:t>
            </a:r>
            <a:br>
              <a:rPr lang="en-US" sz="1400" dirty="0" smtClean="0"/>
            </a:br>
            <a:r>
              <a:rPr lang="en-US" sz="1400" b="1" dirty="0" smtClean="0"/>
              <a:t>Advantages: </a:t>
            </a:r>
            <a:br>
              <a:rPr lang="en-US" sz="1400" b="1" dirty="0" smtClean="0"/>
            </a:br>
            <a:r>
              <a:rPr lang="en-US" sz="1400" dirty="0" smtClean="0"/>
              <a:t>Immediate action takes place , This route is preferred in emergency situations, This route is preferred for unconscious patients., Titration of dose is possible., Large volume of fluids might be injected by this route, Diluted irritant might be injected. , </a:t>
            </a:r>
            <a:r>
              <a:rPr lang="en-US" sz="1400" u="sng" dirty="0" smtClean="0">
                <a:hlinkClick r:id="rId2"/>
              </a:rPr>
              <a:t>Absorption</a:t>
            </a:r>
            <a:r>
              <a:rPr lang="en-US" sz="1400" dirty="0" smtClean="0"/>
              <a:t> is not </a:t>
            </a:r>
            <a:r>
              <a:rPr lang="en-US" sz="1400" dirty="0" err="1" smtClean="0"/>
              <a:t>required.,No</a:t>
            </a:r>
            <a:r>
              <a:rPr lang="en-US" sz="1400" dirty="0" smtClean="0"/>
              <a:t> first pass effect takes place., Blood plasma or fluids might be injected.</a:t>
            </a:r>
            <a:br>
              <a:rPr lang="en-US" sz="1400" dirty="0" smtClean="0"/>
            </a:br>
            <a:r>
              <a:rPr lang="en-US" sz="1400" dirty="0" smtClean="0"/>
              <a:t>Disadvantages:</a:t>
            </a:r>
            <a:r>
              <a:rPr lang="en-US" sz="1400" b="1" dirty="0" smtClean="0"/>
              <a:t/>
            </a:r>
            <a:br>
              <a:rPr lang="en-US" sz="1400" b="1" dirty="0" smtClean="0"/>
            </a:br>
            <a:r>
              <a:rPr lang="en-US" sz="1400" dirty="0" smtClean="0"/>
              <a:t>There is no retreat. , This method is more risky. , suitable for insoluble </a:t>
            </a:r>
            <a:r>
              <a:rPr lang="en-US" sz="1400" dirty="0" err="1" smtClean="0"/>
              <a:t>prSepsis</a:t>
            </a:r>
            <a:r>
              <a:rPr lang="en-US" sz="1400" dirty="0" smtClean="0"/>
              <a:t>-Infection might occur. , Phlebitis(Inflammation of the blood vessel) might occur., Infiltration of surrounding tissues might result., This method is not suitable for oily preparations. ,This method is not </a:t>
            </a:r>
            <a:r>
              <a:rPr lang="en-US" sz="1400" dirty="0" err="1" smtClean="0"/>
              <a:t>eparations</a:t>
            </a:r>
            <a:r>
              <a:rPr lang="en-US" sz="1400" dirty="0" smtClean="0"/>
              <a:t/>
            </a:r>
            <a:br>
              <a:rPr lang="en-US" sz="1400" dirty="0" smtClean="0"/>
            </a:br>
            <a:r>
              <a:rPr lang="en-US" sz="1400" dirty="0" smtClean="0"/>
              <a:t>2</a:t>
            </a:r>
            <a:r>
              <a:rPr lang="en-US" sz="1400" b="1" dirty="0" smtClean="0">
                <a:solidFill>
                  <a:srgbClr val="FF0000"/>
                </a:solidFill>
              </a:rPr>
              <a:t>-Intramuscular injection</a:t>
            </a:r>
            <a:r>
              <a:rPr lang="en-US" sz="1400" dirty="0" smtClean="0">
                <a:solidFill>
                  <a:srgbClr val="FF0000"/>
                </a:solidFill>
              </a:rPr>
              <a:t>: </a:t>
            </a:r>
            <a:br>
              <a:rPr lang="en-US" sz="1400" dirty="0" smtClean="0">
                <a:solidFill>
                  <a:srgbClr val="FF0000"/>
                </a:solidFill>
              </a:rPr>
            </a:br>
            <a:r>
              <a:rPr lang="en-US" sz="1400" dirty="0" smtClean="0"/>
              <a:t>Drugs may be injected into the arm (deltoid), thigh (</a:t>
            </a:r>
            <a:r>
              <a:rPr lang="en-US" sz="1400" dirty="0" err="1" smtClean="0"/>
              <a:t>vastus</a:t>
            </a:r>
            <a:r>
              <a:rPr lang="en-US" sz="1400" dirty="0" smtClean="0"/>
              <a:t> </a:t>
            </a:r>
            <a:r>
              <a:rPr lang="en-US" sz="1400" dirty="0" err="1" smtClean="0"/>
              <a:t>lateralis</a:t>
            </a:r>
            <a:r>
              <a:rPr lang="en-US" sz="1400" dirty="0" smtClean="0"/>
              <a:t>) or buttocks (gluteus </a:t>
            </a:r>
            <a:r>
              <a:rPr lang="en-US" sz="1400" dirty="0" err="1" smtClean="0"/>
              <a:t>maximus</a:t>
            </a:r>
            <a:r>
              <a:rPr lang="en-US" sz="1400" dirty="0" smtClean="0"/>
              <a:t>). The volume used is 3 ml.</a:t>
            </a:r>
            <a:br>
              <a:rPr lang="en-US" sz="1400" dirty="0" smtClean="0"/>
            </a:br>
            <a:r>
              <a:rPr lang="en-US" sz="1400" b="1" dirty="0" smtClean="0"/>
              <a:t>Advantages:</a:t>
            </a:r>
            <a:br>
              <a:rPr lang="en-US" sz="1400" b="1" dirty="0" smtClean="0"/>
            </a:br>
            <a:r>
              <a:rPr lang="en-US" sz="1400" u="sng" dirty="0" smtClean="0">
                <a:hlinkClick r:id="rId2"/>
              </a:rPr>
              <a:t>Absorption</a:t>
            </a:r>
            <a:r>
              <a:rPr lang="en-US" sz="1400" dirty="0" smtClean="0"/>
              <a:t> is rapid than subcutaneous route., Oily preparations can be used. ,Slow releasing </a:t>
            </a:r>
            <a:r>
              <a:rPr lang="en-US" sz="1400" u="sng" dirty="0" smtClean="0">
                <a:hlinkClick r:id="rId3"/>
              </a:rPr>
              <a:t>drugs</a:t>
            </a:r>
            <a:r>
              <a:rPr lang="en-US" sz="1400" dirty="0" smtClean="0"/>
              <a:t> can be given by this route.</a:t>
            </a:r>
            <a:br>
              <a:rPr lang="en-US" sz="1400" dirty="0" smtClean="0"/>
            </a:br>
            <a:r>
              <a:rPr lang="en-US" sz="1400" b="1" dirty="0" smtClean="0"/>
              <a:t>Disadvantages</a:t>
            </a:r>
            <a:br>
              <a:rPr lang="en-US" sz="1400" b="1" dirty="0" smtClean="0"/>
            </a:br>
            <a:r>
              <a:rPr lang="en-US" sz="1400" dirty="0" smtClean="0"/>
              <a:t>Some time painful, Not suitable for irritant drugs., Using this route might cause nerve or vein damage.</a:t>
            </a:r>
            <a:br>
              <a:rPr lang="en-US" sz="1400" dirty="0" smtClean="0"/>
            </a:br>
            <a:r>
              <a:rPr lang="en-US" sz="1400" b="1" dirty="0" smtClean="0">
                <a:solidFill>
                  <a:srgbClr val="FF0000"/>
                </a:solidFill>
              </a:rPr>
              <a:t>3. Subcutaneous injection</a:t>
            </a:r>
            <a:r>
              <a:rPr lang="en-US" sz="1400" dirty="0" smtClean="0"/>
              <a:t>: Some drugs, notably insulin, are routinely administered SC. Drug absorption is generally slower SC than IM, due to poorer </a:t>
            </a:r>
            <a:r>
              <a:rPr lang="en-US" sz="1400" dirty="0" err="1" smtClean="0"/>
              <a:t>vascularity</a:t>
            </a:r>
            <a:r>
              <a:rPr lang="en-US" sz="1400" dirty="0" smtClean="0"/>
              <a:t>. Absorption can be facilitated by heat, massage or vasodilators. It can be slowed by co-administration of vasoconstrictors, a practice commonly used to prolong the local action of local anesthetics. As above, arm &gt; thigh.</a:t>
            </a:r>
            <a:br>
              <a:rPr lang="en-US" sz="1400" dirty="0" smtClean="0"/>
            </a:br>
            <a:r>
              <a:rPr lang="en-US" sz="1400" b="1" dirty="0" smtClean="0">
                <a:solidFill>
                  <a:srgbClr val="FF0000"/>
                </a:solidFill>
              </a:rPr>
              <a:t>4-  </a:t>
            </a:r>
            <a:r>
              <a:rPr lang="en-US" sz="1400" b="1" dirty="0" err="1" smtClean="0">
                <a:solidFill>
                  <a:srgbClr val="FF0000"/>
                </a:solidFill>
              </a:rPr>
              <a:t>Intraperitoneal</a:t>
            </a:r>
            <a:r>
              <a:rPr lang="en-US" sz="1400" b="1" dirty="0" smtClean="0">
                <a:solidFill>
                  <a:srgbClr val="FF0000"/>
                </a:solidFill>
              </a:rPr>
              <a:t> injection</a:t>
            </a:r>
            <a:r>
              <a:rPr lang="en-US" sz="1400" dirty="0" smtClean="0"/>
              <a:t>: is the injection of a substance into the </a:t>
            </a:r>
            <a:r>
              <a:rPr lang="en-US" sz="1400" dirty="0" smtClean="0">
                <a:hlinkClick r:id="rId4" tooltip="Peritoneum"/>
              </a:rPr>
              <a:t>peritoneum</a:t>
            </a:r>
            <a:r>
              <a:rPr lang="en-US" sz="1400" dirty="0" smtClean="0"/>
              <a:t> (body cavity). In general , it is rarely used in human (fearing from peritonitis), it is preferred when large amounts of replacement fluids are needed, or when low blood pressure or other problems prevent the use of a suitable blood vessel for </a:t>
            </a:r>
            <a:r>
              <a:rPr lang="en-US" sz="1400" u="sng" dirty="0" smtClean="0">
                <a:hlinkClick r:id="rId5" tooltip="Intravenous injection"/>
              </a:rPr>
              <a:t>intravenous injection</a:t>
            </a:r>
            <a:r>
              <a:rPr lang="en-US" sz="1400" dirty="0" smtClean="0"/>
              <a:t/>
            </a:r>
            <a:br>
              <a:rPr lang="en-US" sz="1400" dirty="0" smtClean="0"/>
            </a:br>
            <a:r>
              <a:rPr lang="en-US" sz="1400" dirty="0" smtClean="0">
                <a:solidFill>
                  <a:srgbClr val="FF0000"/>
                </a:solidFill>
              </a:rPr>
              <a:t>5- </a:t>
            </a:r>
            <a:r>
              <a:rPr lang="en-US" sz="1400" b="1" dirty="0" err="1" smtClean="0">
                <a:solidFill>
                  <a:srgbClr val="FF0000"/>
                </a:solidFill>
              </a:rPr>
              <a:t>Intradermal</a:t>
            </a:r>
            <a:r>
              <a:rPr lang="en-US" sz="1400" b="1" dirty="0" smtClean="0">
                <a:solidFill>
                  <a:srgbClr val="FF0000"/>
                </a:solidFill>
              </a:rPr>
              <a:t> injection</a:t>
            </a:r>
            <a:r>
              <a:rPr lang="en-US" sz="1400" dirty="0" smtClean="0"/>
              <a:t>: is  injection of drug in the dermis, it is one of the routes used for administration  </a:t>
            </a:r>
            <a:r>
              <a:rPr lang="en-US" sz="1400" dirty="0" err="1" smtClean="0"/>
              <a:t>vaccins</a:t>
            </a:r>
            <a:r>
              <a:rPr lang="en-US" sz="1400" dirty="0" smtClean="0"/>
              <a:t> and for the test of allergy.</a:t>
            </a:r>
            <a:br>
              <a:rPr lang="en-US" sz="1400" dirty="0" smtClean="0"/>
            </a:br>
            <a:endParaRPr lang="ar-IQ"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14290"/>
            <a:ext cx="8929718" cy="6643710"/>
          </a:xfrm>
        </p:spPr>
        <p:txBody>
          <a:bodyPr>
            <a:noAutofit/>
          </a:bodyPr>
          <a:lstStyle/>
          <a:p>
            <a:pPr algn="l" rtl="0"/>
            <a:r>
              <a:rPr lang="en-US" sz="1800" b="1" dirty="0" smtClean="0"/>
              <a:t>C. Topical application to the skin and mucus membranes:</a:t>
            </a:r>
            <a:r>
              <a:rPr lang="en-US" sz="1800" dirty="0" smtClean="0"/>
              <a:t/>
            </a:r>
            <a:br>
              <a:rPr lang="en-US" sz="1800" dirty="0" smtClean="0"/>
            </a:br>
            <a:r>
              <a:rPr lang="en-US" sz="1800" dirty="0" smtClean="0"/>
              <a:t> a. Eye For desired local effects.</a:t>
            </a:r>
            <a:br>
              <a:rPr lang="en-US" sz="1800" dirty="0" smtClean="0"/>
            </a:br>
            <a:r>
              <a:rPr lang="en-US" sz="1800" dirty="0" smtClean="0"/>
              <a:t> b. </a:t>
            </a:r>
            <a:r>
              <a:rPr lang="en-US" sz="1800" dirty="0" err="1" smtClean="0"/>
              <a:t>Intravaginal</a:t>
            </a:r>
            <a:r>
              <a:rPr lang="en-US" sz="1800" dirty="0" smtClean="0"/>
              <a:t> for infections or contraceptives.</a:t>
            </a:r>
            <a:br>
              <a:rPr lang="en-US" sz="1800" dirty="0" smtClean="0"/>
            </a:br>
            <a:r>
              <a:rPr lang="en-US" sz="1800" dirty="0" smtClean="0"/>
              <a:t> c. Intranasal for alleviation of local symptoms.</a:t>
            </a:r>
            <a:br>
              <a:rPr lang="en-US" sz="1800" dirty="0" smtClean="0"/>
            </a:br>
            <a:r>
              <a:rPr lang="en-US" sz="1800" dirty="0" smtClean="0"/>
              <a:t> d. Respiratory mucus  membrane: </a:t>
            </a:r>
            <a:r>
              <a:rPr lang="en-US" sz="1800" dirty="0" err="1" smtClean="0"/>
              <a:t>inhalors</a:t>
            </a:r>
            <a:r>
              <a:rPr lang="en-US" sz="1800" dirty="0" smtClean="0"/>
              <a:t/>
            </a:r>
            <a:br>
              <a:rPr lang="en-US" sz="1800" dirty="0" smtClean="0"/>
            </a:br>
            <a:r>
              <a:rPr lang="en-US" sz="1800" dirty="0" smtClean="0"/>
              <a:t> e. Skin Topical drug administration for skin disorders minimizes systemic exposure. However, systemic absorption does occur and varies with the area, site, drug, and state of the skin. </a:t>
            </a:r>
            <a:br>
              <a:rPr lang="en-US" sz="1800" dirty="0" smtClean="0"/>
            </a:br>
            <a:r>
              <a:rPr lang="en-US" sz="1800" dirty="0" smtClean="0"/>
              <a:t>f-Sublingual (</a:t>
            </a:r>
            <a:r>
              <a:rPr lang="en-US" sz="1800" dirty="0" err="1" smtClean="0"/>
              <a:t>buccal</a:t>
            </a:r>
            <a:r>
              <a:rPr lang="en-US" sz="1800" dirty="0" smtClean="0"/>
              <a:t>) Certain drugs are best given beneath the tongue or retained in the cheek pouch and are absorbed from these regions into the local circulation. These vascular areas are ideal for lipid-soluble drugs that would be metabolized in the gut or liver, since the blood vessels in the mouth bypass the liver (do not undergo first pass liver metabolism), and drain directly into the systemic circulation. This route is usually reserved for nitrates and certain hormones.</a:t>
            </a:r>
            <a:br>
              <a:rPr lang="en-US" sz="1800" dirty="0" smtClean="0"/>
            </a:br>
            <a:r>
              <a:rPr lang="en-US" sz="1800" dirty="0" smtClean="0"/>
              <a:t>g. Rectal: The administration of suppositories is usually reserved for situations in which oral administration is difficult. This route is more frequently used in small children. The rectum is devoid of </a:t>
            </a:r>
            <a:r>
              <a:rPr lang="en-US" sz="1800" dirty="0" err="1" smtClean="0"/>
              <a:t>villi</a:t>
            </a:r>
            <a:r>
              <a:rPr lang="en-US" sz="1800" dirty="0" smtClean="0"/>
              <a:t>, thus absorption is often slow.</a:t>
            </a:r>
            <a:br>
              <a:rPr lang="en-US" sz="1800" dirty="0" smtClean="0"/>
            </a:br>
            <a:r>
              <a:rPr lang="en-US" sz="1800" dirty="0" smtClean="0"/>
              <a:t>h. Inhalation Volatile anesthetics, as well as many drugs which affect pulmonary function, are administered as aerosols. Other obvious examples include nicotine and </a:t>
            </a:r>
            <a:r>
              <a:rPr lang="en-US" sz="1800" dirty="0" err="1" smtClean="0"/>
              <a:t>tetrahydrocannabinol</a:t>
            </a:r>
            <a:r>
              <a:rPr lang="en-US" sz="1800" dirty="0" smtClean="0"/>
              <a:t> (THC), which are absorbed following inhalation of tobacco or marijuana smoke. The large alveolar area and blood supply lead to rapid absorption into the blood. Drugs administered via this route are not subject to first-pass liver metabolism.</a:t>
            </a:r>
            <a:br>
              <a:rPr lang="en-US" sz="1800" dirty="0" smtClean="0"/>
            </a:br>
            <a:endParaRPr lang="ar-IQ" sz="1800"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835</Words>
  <Application>Microsoft Office PowerPoint</Application>
  <PresentationFormat>On-screen Show (4:3)</PresentationFormat>
  <Paragraphs>148</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سمة Office</vt:lpstr>
      <vt:lpstr>Definitions</vt:lpstr>
      <vt:lpstr>Origin and sources of drugs: 1. Minerals: Liquid paraffin, magnesium sulfate, magnesium trisilicate, kaolin, etc. 2. Animals: Insulin, thyroid extract, and antitoxin sera, etc. 3. Plants: Morphine, digoxin, atropine, castor oil, etc. 4. Synthetic source: Aspirin, sulphonamides, paracetamol, zidovudine, etc. 5. Micro organisms: Penicillin, streptomycin and many other antibiotics. 6. Genetic engineering: Human insulin, human growth hormone etc. </vt:lpstr>
      <vt:lpstr>Drugs formulations: 1- Injections ( Ampoules, vials) 2. Liquid ( SYRUP, SUSPENSION) 3. Tablets, capsule 4. Suppositories, pessaries 5. Sprays and inhalants 6. Ointments and creams 7. Trans dermal patches 8. Drug implants 9. Micro and nanoparticles 10. Targeted drug delivery </vt:lpstr>
      <vt:lpstr>Drug Nomenclature:  Every drug has at least three names  - a chemical name (e.g. 6-dimethylamino-4,4-diphenyl-3-heptanone hydrochloride), - a generic name (e.g., methadone hydrochloride) and  -a proprietary (or trade) name (e.g., Dolophine).  Chemical and generic names are written in lower case whereas trade names are capitalized.  If drug is marketed by more than one pharmaceutical company, then the same drug may have several trade names but only one official generic name. </vt:lpstr>
      <vt:lpstr>Slide 5</vt:lpstr>
      <vt:lpstr>Slide 6</vt:lpstr>
      <vt:lpstr>Drugs administration:   </vt:lpstr>
      <vt:lpstr>  B. Parenteral  Routes  1-Intravenous injections: Intravenous injections might be applied to the cubital, basilic and cephalic veins. Advantages:  Immediate action takes place , This route is preferred in emergency situations, This route is preferred for unconscious patients., Titration of dose is possible., Large volume of fluids might be injected by this route, Diluted irritant might be injected. , Absorption is not required.,No first pass effect takes place., Blood plasma or fluids might be injected. Disadvantages: There is no retreat. , This method is more risky. , suitable for insoluble prSepsis-Infection might occur. , Phlebitis(Inflammation of the blood vessel) might occur., Infiltration of surrounding tissues might result., This method is not suitable for oily preparations. ,This method is not eparations 2-Intramuscular injection:  Drugs may be injected into the arm (deltoid), thigh (vastus lateralis) or buttocks (gluteus maximus). The volume used is 3 ml. Advantages: Absorption is rapid than subcutaneous route., Oily preparations can be used. ,Slow releasing drugs can be given by this route. Disadvantages Some time painful, Not suitable for irritant drugs., Using this route might cause nerve or vein damage. 3. Subcutaneous injection: Some drugs, notably insulin, are routinely administered SC. Drug absorption is generally slower SC than IM, due to poorer vascularity. Absorption can be facilitated by heat, massage or vasodilators. It can be slowed by co-administration of vasoconstrictors, a practice commonly used to prolong the local action of local anesthetics. As above, arm &gt; thigh. 4-  Intraperitoneal injection: is the injection of a substance into the peritoneum (body cavity). In general , it is rarely used in human (fearing from peritonitis), it is preferred when large amounts of replacement fluids are needed, or when low blood pressure or other problems prevent the use of a suitable blood vessel for intravenous injection 5- Intradermal injection: is  injection of drug in the dermis, it is one of the routes used for administration  vaccins and for the test of allergy. </vt:lpstr>
      <vt:lpstr>C. Topical application to the skin and mucus membranes:  a. Eye For desired local effects.  b. Intravaginal for infections or contraceptives.  c. Intranasal for alleviation of local symptoms.  d. Respiratory mucus  membrane: inhalors  e. Skin Topical drug administration for skin disorders minimizes systemic exposure. However, systemic absorption does occur and varies with the area, site, drug, and state of the skin.  f-Sublingual (buccal) Certain drugs are best given beneath the tongue or retained in the cheek pouch and are absorbed from these regions into the local circulation. These vascular areas are ideal for lipid-soluble drugs that would be metabolized in the gut or liver, since the blood vessels in the mouth bypass the liver (do not undergo first pass liver metabolism), and drain directly into the systemic circulation. This route is usually reserved for nitrates and certain hormones. g. Rectal: The administration of suppositories is usually reserved for situations in which oral administration is difficult. This route is more frequently used in small children. The rectum is devoid of villi, thus absorption is often slow. h. Inhalation Volatile anesthetics, as well as many drugs which affect pulmonary function, are administered as aerosols. Other obvious examples include nicotine and tetrahydrocannabinol (THC), which are absorbed following inhalation of tobacco or marijuana smoke. The large alveolar area and blood supply lead to rapid absorption into the blood. Drugs administered via this route are not subject to first-pass liver metabolism. </vt:lpstr>
      <vt:lpstr>D- Administration of drugs by special routes:   -Intrathecal and epidural injection: drugs are given via lumbar puncture and injection into the subarachnoid space such as using life-threatening, antibiotics, antifungals and anticancer and also in spinal anesthesia to by bass blood-brain barrier  -Intra-arterial injection: Used in certain special situations, notably with anticancer drugs, in an effort to deliver a high concentration of drug to a particular tissue. Typically, the injected artery leads directly to the target organ. -Intra-articular: Injected directly into a joint e.g. hydrocortisone  </vt:lpstr>
      <vt:lpstr>Pharmacodynamics: what the drug does to the body : The study of the biological and therapeutic effects of drugs.   Pharmacokinetics: what the body does to the drug: Study of the absorption, distribution metabolism and excretion </vt:lpstr>
      <vt:lpstr>Pharmacokinetics:  Absorption </vt:lpstr>
      <vt:lpstr>Drugs are transported across the membranes by: </vt:lpstr>
      <vt:lpstr>Influence of pH  Most drugs are weak electrolytes, i.e. their ionization is pH dependent (contrast strong electrolytes that are nearly completely ionized at acidic as well as alkaline pH). The ionization of a weak acid HA is given by the equation:                             I          pH= pKa + log ------- …………………….. (1)  I isonized, UI unionized                          UI pKa is the negative logarithm of acidic dissociation constant of the weak electrolyte.    While for weak base                            UI          pH= pKa + log ------- …………………….. (2)                            I  (a) Acidic drugs, e.g. aspirin (pKa 3.5) are largely unionized at acid gastric pH and are absorbed from stomach, while bases, e.g. atropine (pKa 10) are largely ionized and are absorbed only when they reach the intestines. (b) The unionized form of acidic drugs which crosses the surface membrane of gastric mucosal cell, reverts to the ionized form within the cell (pH 7.0) and then only slowly passes to the extracellular fluid. This is called ion trapping.  (c) Basic drugs attain higher concentration intracellularly (pH 7.0 vs 7.4 of plasma). (d) Acidic drugs are ionized more in alkaline urine-do not back diffuse in the kidney tubules and are excreted faster. Accordingly, basic drugs are excreted faster if urine is acidified. To enhance acidic drug excretion alkalinize urine, and to enhance alkaline drug excretion acidify urine.  </vt:lpstr>
      <vt:lpstr>2-Filtration Filtration is passage of drugs through aqueous pores  in the membrane or through paracellular spaces.  This can be accelerated if hydrodynamic flow of the  solvent is occurring under hydrostatic or osmotic  pressure gradient, e.g. across most capillaries  including glomeruli. Lipid-insoluble drugs cross  biological membranes by filtration if their molecular  size is smaller than the diameter of the pores.  Majority of cells (intestinal mucosa, RBC, etc.)  have very small pores (4 A) and drugs with MW &gt; 100  or 200 are not able to penetrate. However, capillaries  (except those in brain) have large paracellular spaces  (40 A) and most drugs can filter through these. As such,  diffusion of drugs across capillaries is dependent on  rate  of blood flow through them rather than on lipid  solubility of the drug or pH of the medium. </vt:lpstr>
      <vt:lpstr>(b) Specialized transport ( carrier transport):  1. Facilitated transport  The transporter, belonging to the super-family of solute carrier (SLC) transporters, operates passively without needing energy and translocates the substrate in the direction of its electrochemical gradient, i.e. from higher to lower concentration . lt mearly facilitates permeation of a poorly diffusible substrate, e.g. the entry of glucose into muscle and fat cells by GLUT 4.  2. Active transport  It requires energy, is inhibited by metabolic poisons, and transports the solute against its electrochemical gradient (low to high), resulting in selective accumulation of the substance on one side of the membrane. It is saturable and follows the Michaelis-Menten kinetics. The maximal rate of transport is dependent on the density of the transporter in a particular membrane, and its rate constant (Km), i.e. the substrate concentration at which rate of transport is half maximal, is governed by its affinity for the substrate. Genetic polymorphism can alter both the density and affinity of the transporter protein for different substrates and thus affect the pharmacokinetics of drugs. Moreover, tissue specific drug distribution can occur due to the presence of specific transporters in certain cells.   (c) Pinocytosis: Large macromolecules (e.g., proteins, viruses, lipoprotein particles) require more complex  mechanisms to traverse membranes, and are transported into and out of cells selectively  via endocytosis and exocytosis (secretion). Interestingly, endocytosis and exocytosis are  not only important for the import/export of large molecules. Often, essential small  molecules that are hydrophobic or toxic (e.g., iron) travel through the bloodstream bound  to proteins, which enter and exit cells via these mechanisms. Receptor-mediated  endocytosis will be discussed in more detail in the Organs block.  </vt:lpstr>
      <vt:lpstr>Factors Related to Drugs: 1. Lipid water solubility Lipid water solubility coefficient is the ratio of dissolution of drug in lipid as compared to water. Greater the lipid water solubility coefficient, more is the lipid solubility of the drug and greater is the absorption. Less the coefficient, less is the lipid solubility and less is the absorption. Water film exists on the membranes so part of the drugs must be water soluble to cross this water film. Drugs with benzene ring, hydrocarbon chain, steroid nucleus and halogen groups in their structures are lipid soluble.   2. Molecular size Smaller the molecular size of the drug, rapid is the absorption. Those with a large molecular size undergo active transport or endocytosis, while those with smaller molecular sizes utilize aqueous diffusion or lipid channels.   3. Particle size Larger particle size, slower will be the diffusion and absorption and vice versa.   4. Degree of Ionization Drugs are either acidic or basic and are present in ionized or unionized form. In the body, the ratio of the ionized and unionized forms depend on the pH of the medium. Acidic drugs are unionized in the acidic medium and basic drugs are unionized in the basic medium. Acidic drugs are better absorbed from the acidic compartment and basic drugs from alkaline compartment.   5. Physical Forms Drugs may exist as solids, liquids or gases. Gases are rapidly absorbed than the liquids, while the liquids are rapidly absorbed than the solids. Volatile gases used in general anesthesia are quickly absorbed through the pulmonary route. Syrup or suspension form are rapidly absorbed than the tablets or capsules.   </vt:lpstr>
      <vt:lpstr>6. Chemical Nature Chemical nature is responsible for the selection of the route of administration of drug. Drugs that cannot be absorbed from GIT are given by the parenteral route, eg: heparin, insulin and  benzyl penicillin is degraded in the GIT, so is given parenterally.    7. Dosage Forms Dosage forms affect the rate and extent of absorption. A drug can be given in the form of tablets, capsules or transdermal forms. Examples nitroglycerin which when given by sublingual route, disintegrates rapidly but stays for a shorter duration. When it is given orally, it disintegrates slowly and stays for longer duration. When given by transdermal route, the drug can cover an even longer duration. IM injections may be aqueous or oily. Oily was slowly absorbed. a. Disintegration: Disintegration is the breaking up of the dosage form into smaller particles. When rapid is the disintegration, rapid will be the absorption. b. Dissolution: After disintegration, the drug dissolves in the gastric juices, which is called dissolution. It is only then that the drug can be absorbed. When these two processes occur rapidly, the rate of absorption increases.   8. Formulation When the drugs are formed, apart from the active form some inert substances are included. These are the diluents, excipients and the binders. Normally they are inert, but if they interact, they can change the bioavailability.    9. Concentration The higher the concentration more flux occurs across the membrane. The rate is less affected than the extent of absorption. </vt:lpstr>
      <vt:lpstr>Slide 19</vt:lpstr>
      <vt:lpstr>5. GI Mobility GI mobility must be optimal for absorption of oral drugs. It should be neither increased nor decreased which may affect the rate or extent of absorption. Different diseases or drugs may alter the mobility. Diarrhea causes rapid peristalsis, decreasing contact time and thus the extent of absorption is affected more. Constipation affects disintegration and dissolution so decreases motility.   6. Functional Integrity of Absorptive Surface Flattening and edema of mucosa decreaes absorption. Burns and wounds in the skin affects the absorption of topical drugs. Parasympathomimetic drugs can decrease drug absorption and parasympatholytic drugs can increase absorption. Prokinetic drugs  prevents vomiting and accelerates gastric emptying. It increases gastric emptying increasing drug absorption.   7. Diseases a. Diarrhea and vomiting: Decreases absorption. b. Malabsorptive syndrome : Decreases absorption c. Achlorhydria: Decrease stomach acid secretion  decrease  absorption of acidic drugs.    Methods for Delaying Absorption 1. Vasoconstrictors: Vasoconstrictors decrease absorption. 2. Formulation: Slow releasing (SR) preparations  and Slowly absorbed oily preparations. </vt:lpstr>
      <vt:lpstr>  Bioavailability of drugs Bioavailability is the fraction of the dose of a drug contained in any dosage form that reaches the systemic circulation in unchanged or active form administered through any route  Bioavailability = AUC (oral)/ AUC (I/V) x 100        (AUC is the area under the curve) When the drug is given orally, only part of the administered     dose appears in the plasma. The area under the curve (AUC)  can be  measured by  plotting plasma concentrations of the  drug  versus time. Drugs injected using intravenous route of administration  have 100% bioavailability, while others have much less  bioavailability, because: Not all  the drug  adsorbed  Metabolism of the drug might occur before   reaching circulation     </vt:lpstr>
      <vt:lpstr>Distribution of drugs: Penetration of a drug to the sites of action through the walls of blood vessels from the administered site after absorption is called drug distribution.  Drugs distribute through various body fluid compartments. 1-Plasma compartment: If a drug has a very large molecular weight or binds extensively to plasma proteins, it is trapped within the plasma (vascular) compartment. 2- Extracellular fluid: If a drug has a low molecular weight but is hydrophilic, it can move through the endothelium of the capillaries into the interstitial fluid. 3- Total body water: If a drug has a low molecular weight and is hydrophobic, not only can it move into the interstitium through the slit junctions, but it can also move through the cell membranes into the intracellular fluid. 4- Other sites: In pregnancy, the fetus may take up drugs and thus increase the volume of distribution. </vt:lpstr>
      <vt:lpstr>Volume of Distribution Volume of distribution (Vd) is the ratio between the amount of drug in body (dose given) (D)  and the concentration of the drug (C) measured in blood or  plasma.                                                                            D                                                              Vd = ------                                                                      C              Factors affected volume of distribution: - Lipid: water partition coefficient of the drug - pKa value of the drug - Degree of plasma protein binding - Affinity for different tissues - Fat: lean body mass ratio, which can vary , with age, sex, obesity, etc. - Diseases like CHF, uremia, cirrhosis </vt:lpstr>
      <vt:lpstr> Factors  affected distribution of drugs: </vt:lpstr>
      <vt:lpstr>4. Physiological barriers to distribution:  There are some specialized barriers in the body due to which the drug will not be distributed uniformly in all the tissues. These barriers are: a) Blood brain barrier (BBB)  Blood-brain barrier: To enter the brain, drugs must pass through the endothelial cells of the capillaries of the CNS or be actively transported. By contrast, lipid-soluble drugs readily penetrate into the CNS because they can dissolve in the membrane of the endothelial cells. Ionized or polar drugs generally fail to enter the CNS because they are unable to pass the tight junctions  of the endothelial cells = blood-brain barrier (BBB). b) Placental barrier: which allows non-ionized drugs with high lipid/water partition coefficient by a process of simple diffusion to the foetus e.g. alcohol, morphine.   5. Affinity of drugs to certain organs:  The concentration of a drug in certain tissues after a single dose may persist even when its plasma concentration is reduced to low. Thus the hepatic concentration of mepacrine is more than 200 times that of plasma level. Their concentration may reach a very high level on chronic administration. Iodine is similarly concentrated in the thyroid tissue. </vt:lpstr>
      <vt:lpstr>   Half-Life (t1/2)  defined as the  time  it takes for blood level  of  a drug  to fall to one-half (50%)  of the  level measured at some  prior time    Half life of a drug is directly  proportional to the volume of  the distribution and inversely  proportional to the clearance.      Half life = 0.693 x Vd/ total body clearance </vt:lpstr>
      <vt:lpstr>Steady State Concentration  A steady-state plasma concentration of a drug occurs when the rate of drug elimination is equal to the rate of administration. Any change in drug dose and interval will change the steady state level  </vt:lpstr>
      <vt:lpstr>Drug Metabolism (Biotransformation):  Sites: Liver is the main organ. Others include GIT, lungs, kidneys, skin, adrenals and blood (plasma). Types of Biotransformation: 1.      Enzymatic : a. Microsomal  and       b. Non-microsomal  2.      Non-enzymatic Non Enzymatic Elimination: Spontaneous, non-catalyzed and non-enzymatic type of biotransformation for highly active, unstable compounds taking place at physiological pH. Very few drugs undergo non-enzymatic elimination.    Enzymatic Elimination: Biotransformation taking place due to different enzymes present in the body/cells is known as enzymatic elimination. </vt:lpstr>
      <vt:lpstr>Enzymatic Elimination: Biotransformation taking place due to different enzymes present in the body/cells is known as enzymatic elimination.   Non-Microsomal Biotransformation: The type of biotransformation in which the enzymes taking part are soluble and present within the mitochondria. eg: Xanthine oxidase converting hypoxanthine into xanthine. Monoamine oxidase involved in non-microsomal metabolism of catecholamines and noradrenaline. Alcohol dehydrogenase responsible for metabolism of ethanol into acetaldehyde   Microsomal Biotransformation: Enzymes responsible are present within the lipophilic membranes of endoplasmic reticulum. Enzymes isolated from ER possess enzymatic activity termed as microsomal mixed function oxidase system. Components: Cytochrome P450 (ferric, ferrous forms) NADPH (flavoprotein) </vt:lpstr>
      <vt:lpstr>Biochemical Reactions: Phase I reactions Phase II reactions Phase I reactions: Phase I reactions are non-synthetic chemical reactions occurring mainly within the ER. The parent drug is converted into more soluble agents by introduction or unmasking of functional component. Phase I reactions include:  -Oxidation(Hydroxylation, Dealkylation, O-Dealkylation, N-oxidation, Sulfoxidation, Deamination, Desulfuration) - Reduction ( eg: Chloramphenicol). - Hydrolysis ( eg: Esters: and Amides).   Consequences of Phase I reactions: 1. Active drug may be converted into inactive metabolite ( mainly).  2. Active drug may be converted into more active metabolite. Eg: morphine is converted into more active metabolite. 3. Prodrug may be converted into active metabolite 4. Active drug may be converted into toxic metabolite e.g. halothane used in general anesthesia, is converted into trifluoroacetylated compound or trifluoroacetic acid, leading to hepatic toxicity.  </vt:lpstr>
      <vt:lpstr>Phase II reactions ( conjugation Reaction): Phase II is a conjugation reaction followed the phase I reaction, the products of phase I were conjugated  with  endogenous substrates like glucuronic acid, sulphuric acid, amino acid or acetic acid, yielding more excretable drug conjugates which are excreted by the kidneys.  Phase II reactions lead to : -Usually inactivation of drug - Production of water soluble metabolites, which is the main aim of biotransformation. - Usually detoxification reaction , with some  exception ( producing of toxic conjugates eg: methanol is converted into formaldehyde, which is toxic)  </vt:lpstr>
      <vt:lpstr>Factors Affecting Biotransformation Biotransformation is significantly affected by a number of factors, these include: 1. Enzyme Induction: When drugs given over prolonged period of time, upregulation of enzymes takes place. The rate of metabolism increases as enzyme induction takes place. The drugs which bring about these changes are known as enzyme inducers. Some examples include anticonvulsants like phenytoin, carbomycin, chronic alcoholism. various sedatives, hypnotics and  tranquilizers.  Consequencs of Microsomal Enzyme Induction Decreased intensity and duration of action of drugs e.g. failure of contraceptives Increased intensity of action of drugs activated by metabolism. E.g. acute paracetamol toxicity is due to one of its metabolites. If drug induces its own metabolism e.g. cicobarbitone it develops tolerance so effects are not produced. Precipitation of acute intermittent porphyria. Enzyme induction might increase porphyrin synthesis. Intermittent use of an inducer might interfere adjustment of dose of another drug e.g. oral anti coagulants, oral hypoglycemic, antiepileptics and antihypertensives. Auto induction: The phenomenon in which a drug induces metabolism of other drugs as well as its own. eg. carbamazepine-antiepileptic. </vt:lpstr>
      <vt:lpstr>2. Enzyme Inhibition The process in which  drug metabolizing capacity of cytochrome is decreased is known as enzyme inhibition. The rate of metabolism is decreased. Drugs bringing about these changes are known as enzyme inhibitors. Examples include ketoconazole- antifungal drug, cimetidine and verapamil- calcium channel blocker. 3. Presystemic Metabolism/First pass effect/Route of Administration Drugs following first pass metabolism have decreased bioavailability. Most of the drugs are metabolized within the liver. Changing the route of administration might change the first pass metabolism. Propanolol is 80% metabolized before reaching systemic circulation. 4. Genetic Variations: Inter individual variations might occur, as drugs behave differently in different individuals due to genetic variations resulting in absent or malformed enzymes due to absent or malformed genes. eg: fast acetylators and slow acetylatorst.  5. Environmental factors: Cigarette smokers,  Chronic alcoholism and pesticides might lead to enzyme  In hot and humid climate biotransformation is decreased and vice versa. At high altitude, decreased biotransformation occurs due to decreased oxygen leading to decreased oxidation of drugs.  </vt:lpstr>
      <vt:lpstr>6. Age Extreme age groups (infants and geriatrics) associated with slow metabolic process.  Chloramphenicol (antimicrobial drug) when administered in infant, does not have great efficacy. Toxic effects in the form of grey baby syndrome might occur. The baby may be cyanosed, hypothermic, flaccid and grey in color. Shock and even death might occur if toxic levels get accumulated. Diazepam (sedative hypnotic) may result in floppy baby syndrome in which flaccidity of the baby is seen. In elderly, most  metabolic processes  were slow down because of decreased liver functions and decreased blood flow through the liver. The drug doses should be decreased in the elderly. 7. Sex Male have a higher BMR as compared to the females, thus can metabolize drugs more efficiently, e.g. salicylates. Females, during pregnancy, have an increased rate of metabolism. Thus, the drug dose has to be increased. After the pregnancy is over, the dosage is decreased back to normal levels. Example includes phenytoin, whose dose has to be increased during pregnancy (specially second and third trimester). 8. Drug-Drug Interaction 9. Nutrition  10. Pathological Conditions ( hepatic , cardiovascular, hypothyroidism) 11. Circadian rhythm </vt:lpstr>
      <vt:lpstr>Elimination of drug The irreversible shift of a drug from one part of the body to other part of system is known as elimination. It is from the more perfused parts to the lesser perfused parts. Elimination may be by: Biotransformation Excretion Elimination Kinetics  First-order kinetics (the most common type)  - a constant fraction of drug is eliminated per unit time     - the amount of drug eliminated is based on the concentration of drug present       - this relationship is linear and predictable    Zero-order kinetics (less common, associated with toxicities)  - non-linear kinetics  - a constant amount (number of molecules) of drug is eliminated per unit time  - clearance slows as drug concentration rises  - some drugs can follow first order kinetics until elimination is saturated (usually at large doses) and the clearance decreases  - some drugs follow non-linear kinetics at therapeutic levels e.g. phenytoin </vt:lpstr>
      <vt:lpstr>Excretion  Excretion is the process of removing a drug and its metabolites from the body. This usually happens in the kidneys via urine produced in them. Other possible routes include bile, saliva, sweat, tears and faeces. Most drugs are insufficiently polar (and, therefore, water soluble) to be excreted directly. Instead they need to metabolise to produce more polar, water-soluble molecules.    Excretory system  The excretory system is made up from the two kidneys, ureters, bladder and urethra, together with the branches of the two renal arteries and veins. Blood passes into the kidney’s nephron (kidney tubule) where three processes can happen:   Glomerular filtration: small drug and metabolite molecules and those not bound to plasma protein are filtered from the blood. Large molecules or those bound to plasma protein are poorly excreted by glomerular filtration.   Tubular secretion: most drugs enter the kidney tubule by tubule secretion rather than glomerular filtration. The process involves active transport against a concentration gradient and, therefore, requires energy and carriers to transport basic drugs such as dopamine and histamine, and carriers for acidic drugs such as frusemide and penicillin.   Tubule reabsorption: Some drugs and metabolites are absorbed back into the bloodstream. This does not require energy. It is passive transport.</vt:lpstr>
      <vt:lpstr>Elimination by Liver Liver is the major site for metabolism. It converts lipophilic compounds into hydrophilic compounds by phase I and II reactions, which makes the drugs more excretable. In membranes of canaliculi, transporters for active secretion of drugs or metabolites are present as well.   Elimination by Lungs Lungs constitute the most different route of drug elimination. This is the only route by which lipophilic drugs are excreted because they are absorbed through the alveolar membrane. Examples include general anesthetics, which are gases pumped through the endotracheal tubes and diffuse across the alveolar membrane. When stop their administration, pure oxygen is supplied. The body acts as a reservoir and transport occurs in reverse. Thus lipophilic compounds are lost through the lungs. Alcohol breadth is another example which can be tested by alcohol breath test, by which alcohol in the excreted air is measured. Intestines Drugs are mostly absorbed in the small intestine. Anthracene purgatives, which act mainly on the large bowel, are partly excreted in to that area from the blood stream after absorption from small intestine. Heavy metals are also excreted through the intestine and can produce intestinal ulcerations. </vt:lpstr>
      <vt:lpstr>Minor Sources Breast milk is important because many drugs are excreted in it. Some effects of the drugs may be transferred to the baby, which may prove harmful. It is important to know which drugs are not to be used during breast feeding. Milk being slightly acidic than plasma, weak bases get ionized and have equal or higher concentration in milk than in plasma. Non electrolytes like ethanol and urea readily enter the milk independent of pH.  70% of plasma concentration of tetracyclines may enter milk, prolonged usage of which might cause permanent staining of teeth and weak bones in the baby. Ampicillin may lead to diarrhea and allergic sensitizations. Chloramphenicol might lead to aplastic anemia in baby, bone marrow suppression and grey syndrome. Morphine, opoids and smoking may cause lethargic baby. If the mother is taking drugs, she should lactate the baby a few hours after taking   drugs or most preferably half an hour before intake.  Sweat glands.</vt:lpstr>
      <vt:lpstr>Clearance of drug Unit volume of blood which is cleared off a drug per unit time is known as clearance. Clearance is not a measure of how much drug is being eliminated; it is only a measure of how much plasma is cleared of it per minute. Units are ml/min, sometimes ml/min/kg body weight are used.   Rate of elimination = Quantity or volume of urine measured (ml/min) X conc. substances in urine (mg/ml) Rate of elimination = ml/min x mg/ml = mg/min   Clearance= rate of elimination of substance in urine/ concentration of the drug in the blood. Clearance = mg/min / mg/ml = ml/min Total clearance = CL kidney + CL liver + CL…..   </vt:lpstr>
      <vt:lpstr> Pharmacodynamics: </vt:lpstr>
      <vt:lpstr>Slide 41</vt:lpstr>
      <vt:lpstr>Agonist: An agent which activates a receptor to produce an effect similar to a that of the physiological signal molecule, e.g. Muscarine and Nicotine)  Inverse agonist: an agent which activates receptors to produce an effect in the opposite direction to that of the agonist, e.g. DMCM  Partial agonist: An agent which activates a receptor to produce submaximal effect but antagonizes the action of a full agonist, e.g. pentazocine Antagonist: an agent which prevents the action of an agonist on a receptor or the subsequent response, but does not have an effect of its own, e.g. atropine and muscarine </vt:lpstr>
      <vt:lpstr>Antagonist could be: Physiologic (Functional) Antagonists   Physiologic antagonists represent another type of antagonism in which the antagonist does not interact directly with the actions of the agonist at its molecular target.   The agonist and antagonist each act on different molecular targets, but the responses elicited by these interactions are diametrically opposed and negate each other.  Epinephrine and histamine are good examples of physiologic antagonists. Pharmacokinetic Antagonists   One drug attenuates the action of another drug by decreasing its concentration at the site of action. This may occur through changes in absorption, distribution, metabolism, or excretion. An example is activated charcoal used in acute treatment of poisonings. Ingestion of activated charcoal binds drug in the intestine and reduces or prevents its absorption.  Pharmacologic Antagonists  The majority of antagonists used as drug therapy are pharmacologic antagonists that act by directly interfering with an agonist’s ability to activate its molecular target. The antagonist prevents agonist binding or agonist activation of the receptor and inhibits the biologic effects generated by the agonist.  </vt:lpstr>
      <vt:lpstr>The interaction between antagonist and agonist can take several forms, including competitive and noncompetitive antagonism. Competitive Antagonists: Compete with agonist for receptor binding =&gt; Agonist appears less potent, but can still achieve 100% effect (but at higher concentrations) Non-competitive Antagonists: Bind to receptor at different site and either prevent agonist binding or the agonist effect =&gt; maximal achievable response reduced Inverse Agonists: Not the same as antagonists! Inverse agonists trigger a negative response (= reduce baseline) (e.g. diazepam = full agonist = anticonvulsant BUT inverse agonists of  benzodiazepin receptor are anticovulsants) </vt:lpstr>
      <vt:lpstr>Dose Response relationship The exact relationship between the dose and the response depends on the biological object under observation and the drug employed. - If the concentration of the drug too low to produce the pharmacological effect, it means (no response) ie: sub-therapeutic dose. The lowest concentration of a drug that elicits a response is minimal dose - -The largest concentration after which further increase in concentration will not change the response is the maximal dose.  </vt:lpstr>
      <vt:lpstr>Major Receptor families:  A) Ligand-gated ion channel  B) G protein-coupled receptor  C) Enzyme-linked receptors  D) Intracellular receptors A) Ligand-gated ion channel  The most rapid cellular responses to receptor activation are mediated via ligand-gated ion channels. These kind of transmembrane receptors composed of multiple peptide subunits. The ligand binding causes conformational changes of receptor and opening of ion channel. Eg: nicotinic  receptors B) G protein-coupled receptor:  It comprised of a single peptide that has seven membrane-spanning r egions. - These receptors are linked to a G Protein (Gs and others) having three subunits, alpha (α) subunit (binds guanosine triphosphate GTP) and a beta-gamma (βY) subunit. - Binding of appropriate ligand to extracellular region of the receptor activates the G Protein, so that GTP replaces guanosine diphosphate GDP on the alpha subunit. -Dissociation of G Protein occurs, and both the alpha-GTP subunit and the βY subunit interact with other cellular effectors (an enzyme or an ion channel).  - Effectors then change the concentration of the 2 nd messenger that are responsible for further actions within the cell. -Stimulation of these receptors results in responses last several seconds to minutes</vt:lpstr>
      <vt:lpstr>C) Enzyme-linked receptors:  These receptors have cytosolic enzyme activity as an integral component of their structure or function. - Binding of a ligand to an extracellular domain activates or inhibits this cytosolic enzyme activity. - Duration of responses to stimulation of these receptors is in order of "minutes to hours".  Intracellular (cytoplasm or nucleus) receptors:  Those receptors are not associated with cell membrane. Ligands are mostly lipid soluble and passively pass cell membrane. Ligand binding activates receptor the complex then translocates to nucleus and bind to specific DNA sequences mostly located in gene promoter region. This kind of signal tranduction is slow, but duration of response can last long. Eg: receptors for glucocorticoides and gonadal steroids. </vt:lpstr>
      <vt:lpstr>Different G-alpha proteins activate different second messenger pathways 1-There are several different classes of trimeric G-proteins that are defined by their different G-alpha subunits. One type of G-alpha activates the enzyme adenylyl cyclase, which catalyzes the formation of the second messenger cyclic AMP  (cAMP).  Because an activated adenylyl cyclase can generate many molecules of cAMP, this is a means to amplify the signal. cAMP can have several effects, but a major effect is to bind to and activate protein kinase A (PKA; also known as cAMP-dependent kinase). PKA then phosphorylates target proteins in the cell. cAMP is rapidly broken down byphosphodiesterases, limiting the length of the signal. </vt:lpstr>
      <vt:lpstr> 2-Another type of G-alpha activates the enzyme phospholipase C.  Phospholipase C cleaves PIP2, a membrane phospholipid, to generate two second  messengers,  IP3  and  diacylglycerol (DAG).  IP3 is water soluble, diffusing through the cytosol to bind to and open a ligand-gated Ca++ channel in the endoplasmic reticulum (or sarcoplasmic reticulum in muscle cells).  Thus, stimulation of a receptor linked to this G-alpha is a way to increase Ca++ inside the cytosol.  Ca++ in the cytosol exerts its effects by binding to Ca++-binding proteins such ascalmodulin.  DAG is lipid soluble and stays in the membrane.  It activates protein kinase C (PKC), which, like PKA phosphorylates particular target proteins. </vt:lpstr>
      <vt:lpstr>There are two types of responses: 1. Graded dose effect: As the dose administered to a single subject or tissue increases, the pharmacological response also increases in graded fashion up to ceiling effect.  - It is used for characterization of the action of drugs. The concentration that is required to produce 50 % of the maximum effect is termed as EC50 or ED50.   2. Quantal dose effect ( All or none): It is all or none response, the sensitive objects give response to small doses of a drug while some will be resistant and need very large doses. The quantal doseeffect curve is often characterized by stating the median effective dose and the median lethal dose. </vt:lpstr>
      <vt:lpstr>Median lethal dose or LD50: This is the dose (mg/kg), which would be expected to kill one half of a population of the same species and strain.   Median effective dose or ED50: This is the dose (mg/kg), which produces a desired response in 50 per cent of test population.   Therapeutic index: It is an approximate assessment of the safety of the drug. It is the ratio of the median lethal dose and the median effective dose. Also called as therapeutic window or safety.                                             LD50                Therapeutic index (T I) =  -------                                             ED50   The larger the therapeutic index, the safer is the drug. Penicillin has a very high therapeutic index, while it is much smaller for the digitalis preparation. </vt:lpstr>
      <vt:lpstr>Drug tolerance Tolerance defined as a state of progressively decreased responsiveness to a drug as a result of which a larger dose of the drug is needed to achieve the effect originally obtained by a smaller dose The sensitivity of the target cells is governed by genetic factors and adaptive changes by the body. Adaptive changes occur in response to the repeated exposure to a particular drug. The result is usually a loss of sensitivity to the drug. This decreased response is called tolerance.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dc:title>
  <dc:creator>Media</dc:creator>
  <cp:lastModifiedBy>DR.Ahmed Saker 2O14</cp:lastModifiedBy>
  <cp:revision>51</cp:revision>
  <dcterms:created xsi:type="dcterms:W3CDTF">2015-09-27T12:44:00Z</dcterms:created>
  <dcterms:modified xsi:type="dcterms:W3CDTF">2017-10-08T13:02:54Z</dcterms:modified>
</cp:coreProperties>
</file>