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63" r:id="rId4"/>
    <p:sldId id="259" r:id="rId5"/>
    <p:sldId id="260" r:id="rId6"/>
    <p:sldId id="261" r:id="rId7"/>
    <p:sldId id="262"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63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5644F303-DA46-42E2-8F2B-E41AE4CF8CE2}" type="datetimeFigureOut">
              <a:rPr lang="ar-IQ" smtClean="0"/>
              <a:pPr/>
              <a:t>09/02/1437</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860613B-FAD6-4B93-A1BA-BC6A0972FC11}"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644F303-DA46-42E2-8F2B-E41AE4CF8CE2}" type="datetimeFigureOut">
              <a:rPr lang="ar-IQ" smtClean="0"/>
              <a:pPr/>
              <a:t>09/02/1437</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860613B-FAD6-4B93-A1BA-BC6A0972FC11}"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644F303-DA46-42E2-8F2B-E41AE4CF8CE2}" type="datetimeFigureOut">
              <a:rPr lang="ar-IQ" smtClean="0"/>
              <a:pPr/>
              <a:t>09/02/1437</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860613B-FAD6-4B93-A1BA-BC6A0972FC11}"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644F303-DA46-42E2-8F2B-E41AE4CF8CE2}" type="datetimeFigureOut">
              <a:rPr lang="ar-IQ" smtClean="0"/>
              <a:pPr/>
              <a:t>09/02/1437</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860613B-FAD6-4B93-A1BA-BC6A0972FC11}"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644F303-DA46-42E2-8F2B-E41AE4CF8CE2}" type="datetimeFigureOut">
              <a:rPr lang="ar-IQ" smtClean="0"/>
              <a:pPr/>
              <a:t>09/02/1437</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860613B-FAD6-4B93-A1BA-BC6A0972FC11}"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5644F303-DA46-42E2-8F2B-E41AE4CF8CE2}" type="datetimeFigureOut">
              <a:rPr lang="ar-IQ" smtClean="0"/>
              <a:pPr/>
              <a:t>09/02/1437</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860613B-FAD6-4B93-A1BA-BC6A0972FC11}"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5644F303-DA46-42E2-8F2B-E41AE4CF8CE2}" type="datetimeFigureOut">
              <a:rPr lang="ar-IQ" smtClean="0"/>
              <a:pPr/>
              <a:t>09/02/1437</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4860613B-FAD6-4B93-A1BA-BC6A0972FC11}"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5644F303-DA46-42E2-8F2B-E41AE4CF8CE2}" type="datetimeFigureOut">
              <a:rPr lang="ar-IQ" smtClean="0"/>
              <a:pPr/>
              <a:t>09/02/1437</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4860613B-FAD6-4B93-A1BA-BC6A0972FC11}"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644F303-DA46-42E2-8F2B-E41AE4CF8CE2}" type="datetimeFigureOut">
              <a:rPr lang="ar-IQ" smtClean="0"/>
              <a:pPr/>
              <a:t>09/02/1437</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4860613B-FAD6-4B93-A1BA-BC6A0972FC11}"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644F303-DA46-42E2-8F2B-E41AE4CF8CE2}" type="datetimeFigureOut">
              <a:rPr lang="ar-IQ" smtClean="0"/>
              <a:pPr/>
              <a:t>09/02/1437</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860613B-FAD6-4B93-A1BA-BC6A0972FC11}"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644F303-DA46-42E2-8F2B-E41AE4CF8CE2}" type="datetimeFigureOut">
              <a:rPr lang="ar-IQ" smtClean="0"/>
              <a:pPr/>
              <a:t>09/02/1437</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860613B-FAD6-4B93-A1BA-BC6A0972FC11}"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644F303-DA46-42E2-8F2B-E41AE4CF8CE2}" type="datetimeFigureOut">
              <a:rPr lang="ar-IQ" smtClean="0"/>
              <a:pPr/>
              <a:t>09/02/1437</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860613B-FAD6-4B93-A1BA-BC6A0972FC11}"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a:bodyPr>
          <a:lstStyle/>
          <a:p>
            <a:pPr algn="l"/>
            <a:r>
              <a:rPr lang="es-ES_tradnl" sz="2200" b="1" dirty="0" smtClean="0">
                <a:solidFill>
                  <a:srgbClr val="00B050"/>
                </a:solidFill>
              </a:rPr>
              <a:t>Non Steroidal Antiinflammatory Drugs</a:t>
            </a:r>
            <a:r>
              <a:rPr lang="es-ES_tradnl" sz="2200" dirty="0" smtClean="0"/>
              <a:t/>
            </a:r>
            <a:br>
              <a:rPr lang="es-ES_tradnl" sz="2200" dirty="0" smtClean="0"/>
            </a:br>
            <a:r>
              <a:rPr lang="es-ES_tradnl" sz="2200" dirty="0" smtClean="0"/>
              <a:t>                         </a:t>
            </a:r>
            <a:r>
              <a:rPr lang="es-ES_tradnl" sz="2200" dirty="0" smtClean="0">
                <a:solidFill>
                  <a:srgbClr val="FF0000"/>
                </a:solidFill>
              </a:rPr>
              <a:t>NSAIDs</a:t>
            </a:r>
            <a:r>
              <a:rPr lang="es-ES_tradnl" sz="2400" dirty="0" smtClean="0"/>
              <a:t/>
            </a:r>
            <a:br>
              <a:rPr lang="es-ES_tradnl" sz="2400" dirty="0" smtClean="0"/>
            </a:br>
            <a:r>
              <a:rPr lang="es-ES_tradnl" sz="2400" dirty="0" smtClean="0"/>
              <a:t> </a:t>
            </a:r>
            <a:br>
              <a:rPr lang="es-ES_tradnl" sz="2400" dirty="0" smtClean="0"/>
            </a:br>
            <a:r>
              <a:rPr lang="es-ES_tradnl" sz="1800" dirty="0" smtClean="0"/>
              <a:t>All cells in the body have the capacity to</a:t>
            </a:r>
            <a:r>
              <a:rPr lang="ar-IQ" sz="1800" dirty="0" smtClean="0"/>
              <a:t/>
            </a:r>
            <a:br>
              <a:rPr lang="ar-IQ" sz="1800" dirty="0" smtClean="0"/>
            </a:br>
            <a:r>
              <a:rPr lang="es-ES_tradnl" sz="1800" dirty="0" smtClean="0"/>
              <a:t> synthesize prostaglandins. In response to</a:t>
            </a:r>
            <a:r>
              <a:rPr lang="ar-IQ" sz="1800" dirty="0" smtClean="0"/>
              <a:t/>
            </a:r>
            <a:br>
              <a:rPr lang="ar-IQ" sz="1800" dirty="0" smtClean="0"/>
            </a:br>
            <a:r>
              <a:rPr lang="es-ES_tradnl" sz="1800" dirty="0" smtClean="0"/>
              <a:t> inflammatory stimuli arachidonic acid (AA)</a:t>
            </a:r>
            <a:r>
              <a:rPr lang="ar-IQ" sz="1800" dirty="0" smtClean="0"/>
              <a:t/>
            </a:r>
            <a:br>
              <a:rPr lang="ar-IQ" sz="1800" dirty="0" smtClean="0"/>
            </a:br>
            <a:r>
              <a:rPr lang="es-ES_tradnl" sz="1800" dirty="0" smtClean="0"/>
              <a:t> is formed from plasma phospholipids by</a:t>
            </a:r>
            <a:r>
              <a:rPr lang="ar-IQ" sz="1800" dirty="0" smtClean="0"/>
              <a:t/>
            </a:r>
            <a:br>
              <a:rPr lang="ar-IQ" sz="1800" dirty="0" smtClean="0"/>
            </a:br>
            <a:r>
              <a:rPr lang="es-ES_tradnl" sz="1800" dirty="0" smtClean="0"/>
              <a:t> phospholipase A2. Cyclooxygenase metabolizes </a:t>
            </a:r>
            <a:r>
              <a:rPr lang="ar-IQ" sz="1800" dirty="0" smtClean="0"/>
              <a:t/>
            </a:r>
            <a:br>
              <a:rPr lang="ar-IQ" sz="1800" dirty="0" smtClean="0"/>
            </a:br>
            <a:r>
              <a:rPr lang="es-ES_tradnl" sz="1800" dirty="0" smtClean="0"/>
              <a:t>AA to the cycloendoperoxide (prostaglandin H2) </a:t>
            </a:r>
            <a:r>
              <a:rPr lang="ar-IQ" sz="1800" dirty="0" smtClean="0"/>
              <a:t/>
            </a:r>
            <a:br>
              <a:rPr lang="ar-IQ" sz="1800" dirty="0" smtClean="0"/>
            </a:br>
            <a:r>
              <a:rPr lang="es-ES_tradnl" sz="1800" dirty="0" smtClean="0"/>
              <a:t>(PGH2), which is then converted to either PGD2,</a:t>
            </a:r>
            <a:r>
              <a:rPr lang="ar-IQ" sz="1800" dirty="0" smtClean="0"/>
              <a:t/>
            </a:r>
            <a:br>
              <a:rPr lang="ar-IQ" sz="1800" dirty="0" smtClean="0"/>
            </a:br>
            <a:r>
              <a:rPr lang="es-ES_tradnl" sz="1800" dirty="0" smtClean="0"/>
              <a:t> PGE2, PGF2</a:t>
            </a:r>
            <a:r>
              <a:rPr lang="el-GR" sz="1800" dirty="0" smtClean="0"/>
              <a:t>α, </a:t>
            </a:r>
            <a:r>
              <a:rPr lang="es-ES_tradnl" sz="1800" dirty="0" smtClean="0"/>
              <a:t>PGI2 (prostacyclin) or TXA2</a:t>
            </a:r>
            <a:r>
              <a:rPr lang="ar-IQ" sz="1800" dirty="0" smtClean="0"/>
              <a:t/>
            </a:r>
            <a:br>
              <a:rPr lang="ar-IQ" sz="1800" dirty="0" smtClean="0"/>
            </a:br>
            <a:r>
              <a:rPr lang="es-ES_tradnl" sz="1800" dirty="0" smtClean="0"/>
              <a:t> (thromboxane) by appropriate enzymes </a:t>
            </a:r>
            <a:r>
              <a:rPr lang="ar-IQ" sz="1800" dirty="0" smtClean="0"/>
              <a:t/>
            </a:r>
            <a:br>
              <a:rPr lang="ar-IQ" sz="1800" dirty="0" smtClean="0"/>
            </a:br>
            <a:r>
              <a:rPr lang="es-ES_tradnl" sz="1800" dirty="0" smtClean="0"/>
              <a:t>(i.e. PG isomerase, thromboxane synthase in </a:t>
            </a:r>
            <a:r>
              <a:rPr lang="ar-IQ" sz="1800" dirty="0" smtClean="0"/>
              <a:t/>
            </a:r>
            <a:br>
              <a:rPr lang="ar-IQ" sz="1800" dirty="0" smtClean="0"/>
            </a:br>
            <a:r>
              <a:rPr lang="es-ES_tradnl" sz="1800" dirty="0" smtClean="0"/>
              <a:t>platelets, prostacyclin synthase ).</a:t>
            </a:r>
            <a:br>
              <a:rPr lang="es-ES_tradnl" sz="1800" dirty="0" smtClean="0"/>
            </a:br>
            <a:endParaRPr lang="ar-IQ" sz="1800" dirty="0"/>
          </a:p>
        </p:txBody>
      </p:sp>
      <p:pic>
        <p:nvPicPr>
          <p:cNvPr id="4" name="صورة 3"/>
          <p:cNvPicPr/>
          <p:nvPr/>
        </p:nvPicPr>
        <p:blipFill>
          <a:blip r:embed="rId2"/>
          <a:srcRect/>
          <a:stretch>
            <a:fillRect/>
          </a:stretch>
        </p:blipFill>
        <p:spPr bwMode="auto">
          <a:xfrm>
            <a:off x="4714876" y="19352"/>
            <a:ext cx="4429124" cy="6819295"/>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a:bodyPr>
          <a:lstStyle/>
          <a:p>
            <a:pPr algn="l"/>
            <a:r>
              <a:rPr lang="en-US" sz="1800" dirty="0" err="1" smtClean="0">
                <a:solidFill>
                  <a:srgbClr val="FF0000"/>
                </a:solidFill>
              </a:rPr>
              <a:t>Diclofenac</a:t>
            </a:r>
            <a:r>
              <a:rPr lang="en-US" sz="1800" dirty="0" smtClean="0">
                <a:solidFill>
                  <a:srgbClr val="FF0000"/>
                </a:solidFill>
              </a:rPr>
              <a:t>:</a:t>
            </a:r>
            <a:r>
              <a:rPr lang="en-US" sz="1800" dirty="0" smtClean="0"/>
              <a:t/>
            </a:r>
            <a:br>
              <a:rPr lang="en-US" sz="1800" dirty="0" smtClean="0"/>
            </a:br>
            <a:r>
              <a:rPr lang="en-US" sz="1800" dirty="0" smtClean="0"/>
              <a:t>It has analgesic,  antipyretic, and anti-inflammatory properties. At therapeutic doses it has little effect on platelet aggregation. It has analgesic, antipyretic, and anti-inflammatory properties.</a:t>
            </a:r>
            <a:br>
              <a:rPr lang="en-US" sz="1800" dirty="0" smtClean="0"/>
            </a:br>
            <a:r>
              <a:rPr lang="en-US" sz="1800" dirty="0" err="1" smtClean="0"/>
              <a:t>Diclofenac</a:t>
            </a:r>
            <a:r>
              <a:rPr lang="en-US" sz="1800" dirty="0" smtClean="0"/>
              <a:t> is readily absorbed from the GI tract, and 50-60% reaches the systemic circulation. Peak effect is within 2-3 h.</a:t>
            </a:r>
            <a:br>
              <a:rPr lang="en-US" sz="1800" dirty="0" smtClean="0"/>
            </a:br>
            <a:r>
              <a:rPr lang="en-US" sz="1800" dirty="0" smtClean="0"/>
              <a:t>Indications: Rheumatoid arthritis , </a:t>
            </a:r>
            <a:r>
              <a:rPr lang="en-US" sz="1800" dirty="0" err="1" smtClean="0"/>
              <a:t>Osteo</a:t>
            </a:r>
            <a:r>
              <a:rPr lang="en-US" sz="1800" dirty="0" smtClean="0"/>
              <a:t> arthritis, </a:t>
            </a:r>
            <a:r>
              <a:rPr lang="en-US" sz="1800" dirty="0" err="1" smtClean="0"/>
              <a:t>Ankylosing</a:t>
            </a:r>
            <a:r>
              <a:rPr lang="en-US" sz="1800" dirty="0" smtClean="0"/>
              <a:t> </a:t>
            </a:r>
            <a:r>
              <a:rPr lang="en-US" sz="1800" dirty="0" err="1" smtClean="0"/>
              <a:t>spondylitis</a:t>
            </a:r>
            <a:r>
              <a:rPr lang="en-US" sz="1800" dirty="0" smtClean="0"/>
              <a:t>.</a:t>
            </a:r>
            <a:br>
              <a:rPr lang="en-US" sz="1800" dirty="0" smtClean="0"/>
            </a:br>
            <a:r>
              <a:rPr lang="en-US" sz="1800" dirty="0" smtClean="0"/>
              <a:t>Dosage form: Tablets, sustained release tablets, suppositories, gel and ampoules.</a:t>
            </a:r>
            <a:br>
              <a:rPr lang="en-US" sz="1800" dirty="0" smtClean="0"/>
            </a:br>
            <a:r>
              <a:rPr lang="en-US" sz="1800" dirty="0" smtClean="0"/>
              <a:t>Dose: Adult: 75-150 mg/24h given by mouth in divided doses. Total daily dose should not exceed 150 mg/d.  Suppository form is given in a dose of 75-100 mg each evening. The gel form 1% should be applied to painful site, 2-4 gm, 3-4 times daily. Therapy should be reviewed after 14 days.  Not recommended for children</a:t>
            </a:r>
            <a:br>
              <a:rPr lang="en-US" sz="1800" dirty="0" smtClean="0"/>
            </a:br>
            <a:r>
              <a:rPr lang="en-US" sz="1800" dirty="0" smtClean="0"/>
              <a:t>Side effects: Same as Ibuprofen , but with higher incidence</a:t>
            </a:r>
            <a:br>
              <a:rPr lang="en-US" sz="1800" dirty="0" smtClean="0"/>
            </a:br>
            <a:r>
              <a:rPr lang="en-US" sz="1800" dirty="0" err="1" smtClean="0">
                <a:solidFill>
                  <a:srgbClr val="FF0000"/>
                </a:solidFill>
              </a:rPr>
              <a:t>Sulindac</a:t>
            </a:r>
            <a:r>
              <a:rPr lang="en-US" sz="1800" dirty="0" smtClean="0"/>
              <a:t>:</a:t>
            </a:r>
            <a:br>
              <a:rPr lang="en-US" sz="1800" dirty="0" smtClean="0"/>
            </a:br>
            <a:r>
              <a:rPr lang="en-US" sz="1800" dirty="0" smtClean="0"/>
              <a:t>- It is a </a:t>
            </a:r>
            <a:r>
              <a:rPr lang="en-US" sz="1800" dirty="0" err="1" smtClean="0"/>
              <a:t>prodrug</a:t>
            </a:r>
            <a:r>
              <a:rPr lang="en-US" sz="1800" dirty="0" smtClean="0"/>
              <a:t> effective only after conversion to sulfide by liver enzyme.90% absorbed from </a:t>
            </a:r>
            <a:r>
              <a:rPr lang="en-US" sz="1800" dirty="0" err="1" smtClean="0"/>
              <a:t>git</a:t>
            </a:r>
            <a:r>
              <a:rPr lang="en-US" sz="1800" dirty="0" smtClean="0"/>
              <a:t> , half life of the drug is 7-8hrs, and of sulfide 18hrs, bound to plasma protein extensively  </a:t>
            </a:r>
            <a:br>
              <a:rPr lang="en-US" sz="1800" dirty="0" smtClean="0"/>
            </a:br>
            <a:r>
              <a:rPr lang="en-US" sz="1800" dirty="0" smtClean="0"/>
              <a:t>Excreted in bile and then reabsorbed from intestine. The </a:t>
            </a:r>
            <a:r>
              <a:rPr lang="en-US" sz="1800" dirty="0" err="1" smtClean="0"/>
              <a:t>enterohepatic</a:t>
            </a:r>
            <a:r>
              <a:rPr lang="en-US" sz="1800" dirty="0" smtClean="0"/>
              <a:t> cycling prolongs its duration of action up to 16 hrs. 30% </a:t>
            </a:r>
            <a:r>
              <a:rPr lang="en-US" sz="1800" dirty="0" err="1" smtClean="0"/>
              <a:t>excreated</a:t>
            </a:r>
            <a:r>
              <a:rPr lang="en-US" sz="1800" dirty="0" smtClean="0"/>
              <a:t> in urine and 25% in feces.</a:t>
            </a:r>
            <a:br>
              <a:rPr lang="en-US" sz="1800" dirty="0" smtClean="0"/>
            </a:br>
            <a:r>
              <a:rPr lang="en-US" sz="1800" dirty="0" smtClean="0"/>
              <a:t>Its anti-inflammatory effect less than that of </a:t>
            </a:r>
            <a:r>
              <a:rPr lang="en-US" sz="1800" dirty="0" err="1" smtClean="0"/>
              <a:t>indomethacin</a:t>
            </a:r>
            <a:r>
              <a:rPr lang="en-US" sz="1800" dirty="0" smtClean="0"/>
              <a:t/>
            </a:r>
            <a:br>
              <a:rPr lang="en-US" sz="1800" dirty="0" smtClean="0"/>
            </a:br>
            <a:r>
              <a:rPr lang="en-US" sz="1800" dirty="0" smtClean="0"/>
              <a:t>Indication: use for pain and inflammation of rheumatoid arthritis, musculoskeletal disorders and gout,   adverse effect similar to other NSAIDs, but GIT, CNS and renal side effects   less than </a:t>
            </a:r>
            <a:r>
              <a:rPr lang="en-US" sz="1800" dirty="0" err="1" smtClean="0"/>
              <a:t>indomethacin</a:t>
            </a:r>
            <a:r>
              <a:rPr lang="en-US" sz="1800" dirty="0" smtClean="0"/>
              <a:t>..</a:t>
            </a:r>
            <a:br>
              <a:rPr lang="en-US" sz="1800" dirty="0" smtClean="0"/>
            </a:br>
            <a:r>
              <a:rPr lang="en-US" sz="1800" dirty="0" smtClean="0"/>
              <a:t>The dose for inflammatory arthritis = 200 mg twice daily (bid).</a:t>
            </a:r>
            <a:endParaRPr lang="en-US" sz="1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Autofit/>
          </a:bodyPr>
          <a:lstStyle/>
          <a:p>
            <a:pPr algn="l" rtl="0"/>
            <a:r>
              <a:rPr lang="en-US" sz="2000" b="1" dirty="0" err="1" smtClean="0">
                <a:solidFill>
                  <a:srgbClr val="00B050"/>
                </a:solidFill>
              </a:rPr>
              <a:t>Fenamates</a:t>
            </a:r>
            <a:r>
              <a:rPr lang="ar-IQ" sz="2000" b="1" dirty="0" smtClean="0">
                <a:solidFill>
                  <a:srgbClr val="00B050"/>
                </a:solidFill>
              </a:rPr>
              <a:t>:</a:t>
            </a:r>
            <a:r>
              <a:rPr lang="en-US" sz="2000" dirty="0" smtClean="0"/>
              <a:t/>
            </a:r>
            <a:br>
              <a:rPr lang="en-US" sz="2000" dirty="0" smtClean="0"/>
            </a:br>
            <a:r>
              <a:rPr lang="en-US" sz="2000" b="1" dirty="0" err="1" smtClean="0">
                <a:solidFill>
                  <a:srgbClr val="FF0000"/>
                </a:solidFill>
              </a:rPr>
              <a:t>Mefenamic</a:t>
            </a:r>
            <a:r>
              <a:rPr lang="en-US" sz="2000" b="1" dirty="0" smtClean="0">
                <a:solidFill>
                  <a:srgbClr val="FF0000"/>
                </a:solidFill>
              </a:rPr>
              <a:t> acid and </a:t>
            </a:r>
            <a:r>
              <a:rPr lang="en-US" sz="2000" b="1" dirty="0" err="1" smtClean="0">
                <a:solidFill>
                  <a:srgbClr val="FF0000"/>
                </a:solidFill>
              </a:rPr>
              <a:t>meclofenamate</a:t>
            </a:r>
            <a:r>
              <a:rPr lang="en-US" sz="2000" dirty="0" smtClean="0"/>
              <a:t/>
            </a:r>
            <a:br>
              <a:rPr lang="en-US" sz="2000" dirty="0" smtClean="0"/>
            </a:br>
            <a:r>
              <a:rPr lang="en-US" sz="2000" dirty="0" smtClean="0"/>
              <a:t>Peak plasma level for </a:t>
            </a:r>
            <a:r>
              <a:rPr lang="en-US" sz="2000" dirty="0" err="1" smtClean="0"/>
              <a:t>mefenamic</a:t>
            </a:r>
            <a:r>
              <a:rPr lang="en-US" sz="2000" dirty="0" smtClean="0"/>
              <a:t> acid 2hrs and </a:t>
            </a:r>
            <a:r>
              <a:rPr lang="en-US" sz="2000" dirty="0" err="1" smtClean="0"/>
              <a:t>meclofenamate</a:t>
            </a:r>
            <a:r>
              <a:rPr lang="en-US" sz="2000" dirty="0" smtClean="0"/>
              <a:t> 2-4hrs , Half life for both 2-4hrs, 50% </a:t>
            </a:r>
            <a:r>
              <a:rPr lang="en-US" sz="2000" dirty="0" err="1" smtClean="0"/>
              <a:t>excreated</a:t>
            </a:r>
            <a:r>
              <a:rPr lang="en-US" sz="2000" dirty="0" smtClean="0"/>
              <a:t> in the </a:t>
            </a:r>
            <a:r>
              <a:rPr lang="en-US" sz="2000" dirty="0" err="1" smtClean="0"/>
              <a:t>urin</a:t>
            </a:r>
            <a:r>
              <a:rPr lang="ar-IQ" sz="2000" dirty="0" smtClean="0"/>
              <a:t>.</a:t>
            </a:r>
            <a:r>
              <a:rPr lang="en-US" sz="2000" dirty="0" smtClean="0"/>
              <a:t/>
            </a:r>
            <a:br>
              <a:rPr lang="en-US" sz="2000" dirty="0" smtClean="0"/>
            </a:br>
            <a:r>
              <a:rPr lang="en-US" sz="2000" dirty="0" err="1" smtClean="0"/>
              <a:t>Mefenamic</a:t>
            </a:r>
            <a:r>
              <a:rPr lang="en-US" sz="2000" dirty="0" smtClean="0"/>
              <a:t> acid is used primarily  as analgesic  in rheumatoid arthritis, soft tissue injury and dysmenorrheal. Toxicity limit its usage to short –term trail </a:t>
            </a:r>
            <a:br>
              <a:rPr lang="en-US" sz="2000" dirty="0" smtClean="0"/>
            </a:br>
            <a:r>
              <a:rPr lang="en-US" sz="2000" dirty="0" smtClean="0"/>
              <a:t>Adverse effects: GIT dyspepsia and discomfort, bowel inflammation and diarrhea which may be sever. Hemolytic anemia is a serious side effect and may be of immune origin</a:t>
            </a:r>
            <a:r>
              <a:rPr lang="ar-IQ" sz="2000" dirty="0" smtClean="0"/>
              <a:t>.</a:t>
            </a:r>
            <a:r>
              <a:rPr lang="en-US" sz="2000" dirty="0" smtClean="0"/>
              <a:t/>
            </a:r>
            <a:br>
              <a:rPr lang="en-US" sz="2000" dirty="0" smtClean="0"/>
            </a:br>
            <a:r>
              <a:rPr lang="en-US" sz="2000" b="1" dirty="0" err="1" smtClean="0">
                <a:solidFill>
                  <a:srgbClr val="FF0000"/>
                </a:solidFill>
              </a:rPr>
              <a:t>Tolmetin</a:t>
            </a:r>
            <a:r>
              <a:rPr lang="en-US" sz="2000" b="1" dirty="0" smtClean="0">
                <a:solidFill>
                  <a:srgbClr val="FF0000"/>
                </a:solidFill>
              </a:rPr>
              <a:t> </a:t>
            </a:r>
            <a:r>
              <a:rPr lang="en-US" sz="2000" dirty="0" smtClean="0"/>
              <a:t/>
            </a:r>
            <a:br>
              <a:rPr lang="en-US" sz="2000" dirty="0" smtClean="0"/>
            </a:br>
            <a:r>
              <a:rPr lang="en-US" sz="2000" dirty="0" smtClean="0"/>
              <a:t>Rapidly and completely absorbed from GIT , peak level: 20-60min , half life:5hs, extensively bound to plasma protein, and  excreted completely in urine </a:t>
            </a:r>
            <a:br>
              <a:rPr lang="en-US" sz="2000" dirty="0" smtClean="0"/>
            </a:br>
            <a:r>
              <a:rPr lang="en-US" sz="2000" dirty="0" smtClean="0"/>
              <a:t>Indicated in the treatment of juvenile  and adult rheumatoid arthritis as well as osteoarthritis</a:t>
            </a:r>
            <a:r>
              <a:rPr lang="ar-IQ" sz="2000" dirty="0" smtClean="0"/>
              <a:t>.</a:t>
            </a:r>
            <a:r>
              <a:rPr lang="en-US" sz="2000" dirty="0" smtClean="0"/>
              <a:t/>
            </a:r>
            <a:br>
              <a:rPr lang="en-US" sz="2000" dirty="0" smtClean="0"/>
            </a:br>
            <a:r>
              <a:rPr lang="en-US" sz="2000" dirty="0" smtClean="0"/>
              <a:t>Adverse effects : as other NSAIDS :GIT, CNS, and </a:t>
            </a:r>
            <a:r>
              <a:rPr lang="en-US" sz="2000" dirty="0" err="1" smtClean="0"/>
              <a:t>anaphylactoid</a:t>
            </a:r>
            <a:r>
              <a:rPr lang="en-US" sz="2000" dirty="0" smtClean="0"/>
              <a:t> reaction   </a:t>
            </a:r>
            <a:br>
              <a:rPr lang="en-US" sz="2000" dirty="0" smtClean="0"/>
            </a:br>
            <a:endParaRPr lang="en-US"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Autofit/>
          </a:bodyPr>
          <a:lstStyle/>
          <a:p>
            <a:pPr algn="l"/>
            <a:r>
              <a:rPr lang="en-US" sz="2000" dirty="0" err="1" smtClean="0">
                <a:solidFill>
                  <a:srgbClr val="00B050"/>
                </a:solidFill>
              </a:rPr>
              <a:t>Enolic</a:t>
            </a:r>
            <a:r>
              <a:rPr lang="en-US" sz="2000" dirty="0" smtClean="0">
                <a:solidFill>
                  <a:srgbClr val="00B050"/>
                </a:solidFill>
              </a:rPr>
              <a:t> acid derivatives</a:t>
            </a:r>
            <a:r>
              <a:rPr lang="en-US" sz="2000" dirty="0" smtClean="0"/>
              <a:t>:</a:t>
            </a:r>
            <a:br>
              <a:rPr lang="en-US" sz="2000" dirty="0" smtClean="0"/>
            </a:br>
            <a:r>
              <a:rPr lang="en-US" sz="2000" dirty="0" err="1" smtClean="0">
                <a:solidFill>
                  <a:srgbClr val="FF0000"/>
                </a:solidFill>
              </a:rPr>
              <a:t>Piroxicam</a:t>
            </a:r>
            <a:r>
              <a:rPr lang="en-US" sz="2000" dirty="0" smtClean="0"/>
              <a:t/>
            </a:r>
            <a:br>
              <a:rPr lang="en-US" sz="2000" dirty="0" smtClean="0"/>
            </a:br>
            <a:r>
              <a:rPr lang="en-US" sz="2000" dirty="0" smtClean="0"/>
              <a:t>An </a:t>
            </a:r>
            <a:r>
              <a:rPr lang="en-US" sz="2000" dirty="0" err="1" smtClean="0"/>
              <a:t>oxicam</a:t>
            </a:r>
            <a:r>
              <a:rPr lang="en-US" sz="2000" dirty="0" smtClean="0"/>
              <a:t> NSAID derivative.  has a prolonged duration of action which permits once daily administration. As anti-inflammatory, it is equipotent  to aspirin, </a:t>
            </a:r>
            <a:r>
              <a:rPr lang="en-US" sz="2000" dirty="0" err="1" smtClean="0"/>
              <a:t>indomethacin</a:t>
            </a:r>
            <a:r>
              <a:rPr lang="en-US" sz="2000" dirty="0" smtClean="0"/>
              <a:t> and </a:t>
            </a:r>
            <a:r>
              <a:rPr lang="en-US" sz="2000" dirty="0" err="1" smtClean="0"/>
              <a:t>naproxan</a:t>
            </a:r>
            <a:r>
              <a:rPr lang="en-US" sz="2000" dirty="0" smtClean="0"/>
              <a:t>. </a:t>
            </a:r>
            <a:br>
              <a:rPr lang="en-US" sz="2000" dirty="0" smtClean="0"/>
            </a:br>
            <a:r>
              <a:rPr lang="en-US" sz="2000" dirty="0" smtClean="0"/>
              <a:t>Oral </a:t>
            </a:r>
            <a:r>
              <a:rPr lang="en-US" sz="2000" dirty="0" err="1" smtClean="0"/>
              <a:t>bsorption</a:t>
            </a:r>
            <a:r>
              <a:rPr lang="en-US" sz="2000" dirty="0" smtClean="0"/>
              <a:t> is virtually completed, peak level 3-5hrs, half life 50hrs., can be used once daily,  </a:t>
            </a:r>
            <a:r>
              <a:rPr lang="en-US" sz="2000" dirty="0" err="1" smtClean="0"/>
              <a:t>piroxicam</a:t>
            </a:r>
            <a:r>
              <a:rPr lang="en-US" sz="2000" dirty="0" smtClean="0"/>
              <a:t> and its metabolites are excreted in urine.</a:t>
            </a:r>
            <a:br>
              <a:rPr lang="en-US" sz="2000" dirty="0" smtClean="0"/>
            </a:br>
            <a:r>
              <a:rPr lang="en-US" sz="2000" dirty="0" smtClean="0"/>
              <a:t>Indications: Rheumatoid arthritis  Osteoarthritis, musculoskeletal disorders, </a:t>
            </a:r>
            <a:r>
              <a:rPr lang="en-US" sz="2000" dirty="0" err="1" smtClean="0"/>
              <a:t>ankylosing</a:t>
            </a:r>
            <a:r>
              <a:rPr lang="en-US" sz="2000" dirty="0" smtClean="0"/>
              <a:t> </a:t>
            </a:r>
            <a:r>
              <a:rPr lang="en-US" sz="2000" dirty="0" err="1" smtClean="0"/>
              <a:t>spondylitis</a:t>
            </a:r>
            <a:r>
              <a:rPr lang="en-US" sz="2000" dirty="0" smtClean="0"/>
              <a:t>, postoperative pain and gout.</a:t>
            </a:r>
            <a:br>
              <a:rPr lang="en-US" sz="2000" dirty="0" smtClean="0"/>
            </a:br>
            <a:r>
              <a:rPr lang="en-US" sz="2000" dirty="0" smtClean="0"/>
              <a:t>Dosage form: Capsules, suppositories.</a:t>
            </a:r>
            <a:br>
              <a:rPr lang="en-US" sz="2000" dirty="0" smtClean="0"/>
            </a:br>
            <a:r>
              <a:rPr lang="en-US" sz="2000" dirty="0" smtClean="0"/>
              <a:t>Dose: Adults: 10-20 mg PO 1-2 times/day . For acute gout, 40 mg initially, then 40 mg daily in single or divided doses for 2 days, then 20 mg / d. for 7-14 days.</a:t>
            </a:r>
            <a:br>
              <a:rPr lang="en-US" sz="2000" dirty="0" smtClean="0"/>
            </a:br>
            <a:r>
              <a:rPr lang="en-US" sz="2000" dirty="0" smtClean="0"/>
              <a:t>Child: Not to be used.</a:t>
            </a:r>
            <a:br>
              <a:rPr lang="en-US" sz="2000" dirty="0" smtClean="0"/>
            </a:br>
            <a:r>
              <a:rPr lang="en-US" sz="2000" dirty="0" smtClean="0"/>
              <a:t>Adverse effects: better tolerated  than aspirin and </a:t>
            </a:r>
            <a:r>
              <a:rPr lang="en-US" sz="2000" dirty="0" err="1" smtClean="0"/>
              <a:t>indomethacin</a:t>
            </a:r>
            <a:r>
              <a:rPr lang="en-US" sz="2000" dirty="0" smtClean="0"/>
              <a:t>, cause GIT side effects in 20% of the treated patients. </a:t>
            </a:r>
            <a:br>
              <a:rPr lang="en-US" sz="2000" dirty="0" smtClean="0"/>
            </a:br>
            <a:r>
              <a:rPr lang="en-US" sz="2000" dirty="0" err="1" smtClean="0">
                <a:solidFill>
                  <a:srgbClr val="FF0000"/>
                </a:solidFill>
              </a:rPr>
              <a:t>Tenoxicam</a:t>
            </a:r>
            <a:r>
              <a:rPr lang="en-US" sz="2000" dirty="0" smtClean="0"/>
              <a:t>:</a:t>
            </a:r>
            <a:br>
              <a:rPr lang="en-US" sz="2000" dirty="0" smtClean="0"/>
            </a:br>
            <a:r>
              <a:rPr lang="en-US" sz="2000" dirty="0" smtClean="0"/>
              <a:t>Similar to </a:t>
            </a:r>
            <a:r>
              <a:rPr lang="en-US" sz="2000" dirty="0" err="1" smtClean="0"/>
              <a:t>piroxicam</a:t>
            </a:r>
            <a:r>
              <a:rPr lang="en-US" sz="2000" dirty="0" smtClean="0"/>
              <a:t>, except half life 72hrs</a:t>
            </a:r>
            <a:br>
              <a:rPr lang="en-US" sz="2000" dirty="0" smtClean="0"/>
            </a:br>
            <a:endParaRPr lang="ar-IQ"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Autofit/>
          </a:bodyPr>
          <a:lstStyle/>
          <a:p>
            <a:pPr algn="l" rtl="0"/>
            <a:r>
              <a:rPr lang="en-US" sz="2000" dirty="0" smtClean="0">
                <a:solidFill>
                  <a:srgbClr val="00B050"/>
                </a:solidFill>
              </a:rPr>
              <a:t>Para- amino </a:t>
            </a:r>
            <a:r>
              <a:rPr lang="en-US" sz="2000" dirty="0" err="1" smtClean="0">
                <a:solidFill>
                  <a:srgbClr val="00B050"/>
                </a:solidFill>
              </a:rPr>
              <a:t>Phenolic</a:t>
            </a:r>
            <a:r>
              <a:rPr lang="en-US" sz="2000" dirty="0" smtClean="0">
                <a:solidFill>
                  <a:srgbClr val="00B050"/>
                </a:solidFill>
              </a:rPr>
              <a:t> acids</a:t>
            </a:r>
            <a:r>
              <a:rPr lang="en-US" sz="2000" dirty="0" smtClean="0"/>
              <a:t/>
            </a:r>
            <a:br>
              <a:rPr lang="en-US" sz="2000" dirty="0" smtClean="0"/>
            </a:br>
            <a:r>
              <a:rPr lang="en-US" sz="2000" dirty="0" err="1" smtClean="0">
                <a:solidFill>
                  <a:srgbClr val="FF0000"/>
                </a:solidFill>
              </a:rPr>
              <a:t>Paracetamol</a:t>
            </a:r>
            <a:r>
              <a:rPr lang="en-US" sz="2000" dirty="0" smtClean="0">
                <a:solidFill>
                  <a:srgbClr val="FF0000"/>
                </a:solidFill>
              </a:rPr>
              <a:t> or Acetaminophen (N-Acetyl-</a:t>
            </a:r>
            <a:r>
              <a:rPr lang="en-US" sz="2000" dirty="0" err="1" smtClean="0">
                <a:solidFill>
                  <a:srgbClr val="FF0000"/>
                </a:solidFill>
              </a:rPr>
              <a:t>pamino</a:t>
            </a:r>
            <a:r>
              <a:rPr lang="en-US" sz="2000" dirty="0" smtClean="0">
                <a:solidFill>
                  <a:srgbClr val="FF0000"/>
                </a:solidFill>
              </a:rPr>
              <a:t>-phenol-APAP)</a:t>
            </a:r>
            <a:r>
              <a:rPr lang="en-US" sz="2000" dirty="0" smtClean="0"/>
              <a:t/>
            </a:r>
            <a:br>
              <a:rPr lang="en-US" sz="2000" dirty="0" smtClean="0"/>
            </a:br>
            <a:r>
              <a:rPr lang="en-US" sz="2000" dirty="0" smtClean="0"/>
              <a:t> It is equivalent to aspirin in relieving pain and reducing fever, but it has little effect on platelet function, does not affect bleeding time and generally produces no gastric bleeding or ulcers. It has no anti-inflammatory  action in usual doses because it has less effect on </a:t>
            </a:r>
            <a:r>
              <a:rPr lang="en-US" sz="2000" dirty="0" err="1" smtClean="0"/>
              <a:t>cyclooxygenase</a:t>
            </a:r>
            <a:r>
              <a:rPr lang="en-US" sz="2000" dirty="0" smtClean="0"/>
              <a:t> in peripheral  tissues.</a:t>
            </a:r>
            <a:br>
              <a:rPr lang="en-US" sz="2000" dirty="0" smtClean="0"/>
            </a:br>
            <a:r>
              <a:rPr lang="en-US" sz="2000" dirty="0" err="1" smtClean="0"/>
              <a:t>Paracetamol</a:t>
            </a:r>
            <a:r>
              <a:rPr lang="en-US" sz="2000" dirty="0" smtClean="0"/>
              <a:t> reduces fever by direct action on the hypothalamus heat-regulating center with consequent peripheral </a:t>
            </a:r>
            <a:r>
              <a:rPr lang="en-US" sz="2000" dirty="0" err="1" smtClean="0"/>
              <a:t>vaso</a:t>
            </a:r>
            <a:r>
              <a:rPr lang="en-US" sz="2000" dirty="0" smtClean="0"/>
              <a:t>-dilatation and sweating. </a:t>
            </a:r>
            <a:br>
              <a:rPr lang="en-US" sz="2000" dirty="0" smtClean="0"/>
            </a:br>
            <a:r>
              <a:rPr lang="en-US" sz="2000" dirty="0" smtClean="0"/>
              <a:t>The drug is completely absorbed from the GI tract, less complete absorption takes place from rectal suppository. 1st pass metabolism occurs in luminal cells of the intestine and </a:t>
            </a:r>
            <a:r>
              <a:rPr lang="en-US" sz="2000" dirty="0" err="1" smtClean="0"/>
              <a:t>hepatocytes</a:t>
            </a:r>
            <a:r>
              <a:rPr lang="en-US" sz="2000" dirty="0" smtClean="0"/>
              <a:t>. </a:t>
            </a:r>
            <a:br>
              <a:rPr lang="en-US" sz="2000" dirty="0" smtClean="0"/>
            </a:br>
            <a:r>
              <a:rPr lang="en-US" sz="2000" dirty="0" smtClean="0"/>
              <a:t>Peak effect occurs within 0.5-2 h., and duration is 3-4 h. It is conjugated in the liver  to form inactive </a:t>
            </a:r>
            <a:r>
              <a:rPr lang="en-US" sz="2000" dirty="0" err="1" smtClean="0"/>
              <a:t>glucoronide</a:t>
            </a:r>
            <a:r>
              <a:rPr lang="en-US" sz="2000" dirty="0" smtClean="0"/>
              <a:t> conjugates or </a:t>
            </a:r>
            <a:r>
              <a:rPr lang="en-US" sz="2000" dirty="0" err="1" smtClean="0"/>
              <a:t>sulphate</a:t>
            </a:r>
            <a:r>
              <a:rPr lang="en-US" sz="2000" dirty="0" smtClean="0"/>
              <a:t> metabolites which </a:t>
            </a:r>
            <a:r>
              <a:rPr lang="en-US" sz="2000" dirty="0" err="1" smtClean="0"/>
              <a:t>excreated</a:t>
            </a:r>
            <a:r>
              <a:rPr lang="en-US" sz="2000" dirty="0" smtClean="0"/>
              <a:t> in </a:t>
            </a:r>
            <a:r>
              <a:rPr lang="en-US" sz="2000" dirty="0" err="1" smtClean="0"/>
              <a:t>urin</a:t>
            </a:r>
            <a:r>
              <a:rPr lang="en-US" sz="2000" dirty="0" smtClean="0"/>
              <a:t>, a portion of the drug is </a:t>
            </a:r>
            <a:r>
              <a:rPr lang="en-US" sz="2000" dirty="0" err="1" smtClean="0"/>
              <a:t>hydroxylated</a:t>
            </a:r>
            <a:r>
              <a:rPr lang="en-US" sz="2000" dirty="0" smtClean="0"/>
              <a:t> to form N-acetyl </a:t>
            </a:r>
            <a:r>
              <a:rPr lang="en-US" sz="2000" dirty="0" err="1" smtClean="0"/>
              <a:t>benzoquineimine</a:t>
            </a:r>
            <a:r>
              <a:rPr lang="en-US" sz="2000" dirty="0" smtClean="0"/>
              <a:t> (NABQI). At normal dose  (NABQI) react with </a:t>
            </a:r>
            <a:r>
              <a:rPr lang="en-US" sz="2000" dirty="0" err="1" smtClean="0"/>
              <a:t>sulfhydryl</a:t>
            </a:r>
            <a:r>
              <a:rPr lang="en-US" sz="2000" dirty="0" smtClean="0"/>
              <a:t> group of glutathione forming a non toxic substance. In high doses  (NABQI) react with </a:t>
            </a:r>
            <a:r>
              <a:rPr lang="en-US" sz="2000" dirty="0" err="1" smtClean="0"/>
              <a:t>sulfhydryl</a:t>
            </a:r>
            <a:r>
              <a:rPr lang="en-US" sz="2000" dirty="0" smtClean="0"/>
              <a:t> groups of hepatic proteins, forming covalent bonds,  hepatic necrosis and renal tubular necrosis are  very serious  and potentially life threatening </a:t>
            </a:r>
            <a:r>
              <a:rPr lang="en-US" sz="2000" dirty="0" err="1" smtClean="0"/>
              <a:t>sequellae</a:t>
            </a:r>
            <a:r>
              <a:rPr lang="en-US" sz="2000" dirty="0" smtClean="0"/>
              <a:t> of </a:t>
            </a:r>
            <a:r>
              <a:rPr lang="en-US" sz="2000" dirty="0" err="1" smtClean="0"/>
              <a:t>paracetamol</a:t>
            </a:r>
            <a:r>
              <a:rPr lang="en-US" sz="2000" dirty="0" smtClean="0"/>
              <a:t> </a:t>
            </a:r>
            <a:r>
              <a:rPr lang="en-US" sz="2000" dirty="0" err="1" smtClean="0"/>
              <a:t>posisoning</a:t>
            </a:r>
            <a:r>
              <a:rPr lang="en-US" sz="2000" dirty="0" smtClean="0"/>
              <a:t>. </a:t>
            </a:r>
            <a:br>
              <a:rPr lang="en-US" sz="2000" dirty="0" smtClean="0"/>
            </a:br>
            <a:endParaRPr lang="ar-IQ"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a:bodyPr>
          <a:lstStyle/>
          <a:p>
            <a:pPr algn="l" rtl="0"/>
            <a:r>
              <a:rPr lang="en-US" sz="1600" dirty="0" smtClean="0">
                <a:solidFill>
                  <a:srgbClr val="FF0000"/>
                </a:solidFill>
              </a:rPr>
              <a:t>Indications:</a:t>
            </a:r>
            <a:r>
              <a:rPr lang="en-US" sz="1600" dirty="0" smtClean="0"/>
              <a:t/>
            </a:r>
            <a:br>
              <a:rPr lang="en-US" sz="1600" dirty="0" smtClean="0"/>
            </a:br>
            <a:r>
              <a:rPr lang="en-US" sz="1600" dirty="0" smtClean="0"/>
              <a:t>Used as analgesic and antipyretic. It is a drug of choice as analgesic and to reduce fever in children.  </a:t>
            </a:r>
            <a:br>
              <a:rPr lang="en-US" sz="1600" dirty="0" smtClean="0"/>
            </a:br>
            <a:r>
              <a:rPr lang="en-US" sz="1600" dirty="0" smtClean="0"/>
              <a:t>Dosage form: Tablets, capsules, suspension, suppositories</a:t>
            </a:r>
            <a:r>
              <a:rPr lang="ar-IQ" sz="1600" dirty="0" smtClean="0"/>
              <a:t> .</a:t>
            </a:r>
            <a:r>
              <a:rPr lang="en-US" sz="1600" dirty="0" smtClean="0"/>
              <a:t/>
            </a:r>
            <a:br>
              <a:rPr lang="en-US" sz="1600" dirty="0" smtClean="0"/>
            </a:br>
            <a:r>
              <a:rPr lang="en-US" sz="1600" dirty="0" smtClean="0"/>
              <a:t>Dose: Adult: PO: 325-650 mg / 4-6 h. as needed; max. 4 g/24 hours.</a:t>
            </a:r>
            <a:br>
              <a:rPr lang="en-US" sz="1600" dirty="0" smtClean="0"/>
            </a:br>
            <a:r>
              <a:rPr lang="en-US" sz="1600" dirty="0" smtClean="0">
                <a:solidFill>
                  <a:srgbClr val="FF0000"/>
                </a:solidFill>
              </a:rPr>
              <a:t>Adverse effects:</a:t>
            </a:r>
            <a:r>
              <a:rPr lang="en-US" sz="1600" dirty="0" smtClean="0"/>
              <a:t/>
            </a:r>
            <a:br>
              <a:rPr lang="en-US" sz="1600" dirty="0" smtClean="0"/>
            </a:br>
            <a:r>
              <a:rPr lang="en-US" sz="1600" dirty="0" smtClean="0"/>
              <a:t>It rarely causes any side  effects. Heavy alcoholics and smokers are more susceptible to liver toxicity. Skin rashes and </a:t>
            </a:r>
            <a:r>
              <a:rPr lang="en-US" sz="1600" dirty="0" err="1" smtClean="0"/>
              <a:t>neutropenia</a:t>
            </a:r>
            <a:r>
              <a:rPr lang="en-US" sz="1600" dirty="0" smtClean="0"/>
              <a:t> are very rare. </a:t>
            </a:r>
            <a:br>
              <a:rPr lang="en-US" sz="1600" dirty="0" smtClean="0"/>
            </a:br>
            <a:r>
              <a:rPr lang="en-US" sz="1600" dirty="0" smtClean="0"/>
              <a:t>Contraindications</a:t>
            </a:r>
            <a:r>
              <a:rPr lang="ar-IQ" sz="1600" dirty="0" smtClean="0"/>
              <a:t>:</a:t>
            </a:r>
            <a:r>
              <a:rPr lang="en-US" sz="1600" dirty="0" smtClean="0"/>
              <a:t> In patients with severe liver and kidney damage</a:t>
            </a:r>
            <a:r>
              <a:rPr lang="ar-IQ" sz="1600" dirty="0" smtClean="0"/>
              <a:t>.</a:t>
            </a:r>
            <a:r>
              <a:rPr lang="en-US" sz="1600" dirty="0" smtClean="0"/>
              <a:t/>
            </a:r>
            <a:br>
              <a:rPr lang="en-US" sz="1600" dirty="0" smtClean="0"/>
            </a:br>
            <a:r>
              <a:rPr lang="en-US" sz="1600" dirty="0" smtClean="0">
                <a:solidFill>
                  <a:srgbClr val="FF0000"/>
                </a:solidFill>
              </a:rPr>
              <a:t>Toxicity(overdose</a:t>
            </a:r>
            <a:r>
              <a:rPr lang="en-US" sz="1600" dirty="0" smtClean="0"/>
              <a:t>):</a:t>
            </a:r>
            <a:br>
              <a:rPr lang="en-US" sz="1600" dirty="0" smtClean="0"/>
            </a:br>
            <a:r>
              <a:rPr lang="en-US" sz="1600" dirty="0" smtClean="0"/>
              <a:t>With large doses, the available glutathione in the liver is depleted and NABQI reacts with </a:t>
            </a:r>
            <a:r>
              <a:rPr lang="en-US" sz="1600" dirty="0" err="1" smtClean="0"/>
              <a:t>sulfhydryl</a:t>
            </a:r>
            <a:r>
              <a:rPr lang="en-US" sz="1600" dirty="0" smtClean="0"/>
              <a:t> (SH) groups of hepatic proteins forming covalent bonds → leading to hepatic necrosis and very serious life threatening condition can result.</a:t>
            </a:r>
            <a:br>
              <a:rPr lang="en-US" sz="1600" dirty="0" smtClean="0"/>
            </a:br>
            <a:r>
              <a:rPr lang="en-US" sz="1600" dirty="0" smtClean="0"/>
              <a:t>Symptoms: Acute poisoning symptoms include nausea, vomiting, drowsiness, confusion, liver tenderness, low blood pressure, cardiac arrhythmia, jaundice and acute hepatic and renal failure</a:t>
            </a:r>
            <a:r>
              <a:rPr lang="ar-IQ" sz="1600" dirty="0" smtClean="0"/>
              <a:t>.</a:t>
            </a:r>
            <a:r>
              <a:rPr lang="en-US" sz="1600" dirty="0" smtClean="0"/>
              <a:t/>
            </a:r>
            <a:br>
              <a:rPr lang="en-US" sz="1600" dirty="0" smtClean="0"/>
            </a:br>
            <a:r>
              <a:rPr lang="en-US" sz="1600" dirty="0" smtClean="0"/>
              <a:t>Treatment: Refer to the emergency room as soon as possible. N-</a:t>
            </a:r>
            <a:r>
              <a:rPr lang="en-US" sz="1600" dirty="0" err="1" smtClean="0"/>
              <a:t>acetylcysteine</a:t>
            </a:r>
            <a:r>
              <a:rPr lang="en-US" sz="1600" dirty="0" smtClean="0"/>
              <a:t> is a specific antidote for </a:t>
            </a:r>
            <a:r>
              <a:rPr lang="en-US" sz="1600" dirty="0" err="1" smtClean="0"/>
              <a:t>Paracetamol</a:t>
            </a:r>
            <a:r>
              <a:rPr lang="en-US" sz="1600" dirty="0" smtClean="0"/>
              <a:t> toxicity. N-</a:t>
            </a:r>
            <a:r>
              <a:rPr lang="en-US" sz="1600" dirty="0" err="1" smtClean="0"/>
              <a:t>acetylcysteine</a:t>
            </a:r>
            <a:r>
              <a:rPr lang="en-US" sz="1600" dirty="0" smtClean="0"/>
              <a:t> contain </a:t>
            </a:r>
            <a:r>
              <a:rPr lang="en-US" sz="1600" dirty="0" err="1" smtClean="0"/>
              <a:t>sulfhydryl</a:t>
            </a:r>
            <a:r>
              <a:rPr lang="en-US" sz="1600" dirty="0" smtClean="0"/>
              <a:t> groups  to which toxic metabolites can be bind. Can be life saving if administered  within 10 hrs of the overdose.  Administration of activated charcoal will adsorb </a:t>
            </a:r>
            <a:r>
              <a:rPr lang="en-US" sz="1600" dirty="0" err="1" smtClean="0"/>
              <a:t>acetylcysteine</a:t>
            </a:r>
            <a:r>
              <a:rPr lang="en-US" sz="1600" dirty="0" smtClean="0"/>
              <a:t>, so avoid administration</a:t>
            </a:r>
            <a:r>
              <a:rPr lang="ar-IQ" sz="1600" dirty="0" smtClean="0"/>
              <a:t>.</a:t>
            </a:r>
            <a:r>
              <a:rPr lang="en-US" sz="1600" dirty="0" smtClean="0"/>
              <a:t/>
            </a:r>
            <a:br>
              <a:rPr lang="en-US" sz="1600" dirty="0" smtClean="0"/>
            </a:br>
            <a:endParaRPr lang="en-US" sz="1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Autofit/>
          </a:bodyPr>
          <a:lstStyle/>
          <a:p>
            <a:pPr algn="l"/>
            <a:r>
              <a:rPr lang="en-US" sz="1500" dirty="0" smtClean="0">
                <a:solidFill>
                  <a:srgbClr val="00B050"/>
                </a:solidFill>
              </a:rPr>
              <a:t>COX-2 Selective inhibitors</a:t>
            </a:r>
            <a:r>
              <a:rPr lang="en-US" sz="1500" dirty="0" smtClean="0"/>
              <a:t>:</a:t>
            </a:r>
            <a:br>
              <a:rPr lang="en-US" sz="1500" dirty="0" smtClean="0"/>
            </a:br>
            <a:r>
              <a:rPr lang="en-US" sz="1500" dirty="0" smtClean="0"/>
              <a:t> </a:t>
            </a:r>
            <a:r>
              <a:rPr lang="en-US" sz="1500" dirty="0" err="1" smtClean="0">
                <a:solidFill>
                  <a:srgbClr val="FF0000"/>
                </a:solidFill>
              </a:rPr>
              <a:t>Coxibs</a:t>
            </a:r>
            <a:r>
              <a:rPr lang="en-US" sz="1500" dirty="0" smtClean="0">
                <a:solidFill>
                  <a:srgbClr val="FF0000"/>
                </a:solidFill>
              </a:rPr>
              <a:t>:</a:t>
            </a:r>
            <a:br>
              <a:rPr lang="en-US" sz="1500" dirty="0" smtClean="0">
                <a:solidFill>
                  <a:srgbClr val="FF0000"/>
                </a:solidFill>
              </a:rPr>
            </a:br>
            <a:r>
              <a:rPr lang="en-US" sz="1500" dirty="0" err="1" smtClean="0">
                <a:solidFill>
                  <a:srgbClr val="FF0000"/>
                </a:solidFill>
              </a:rPr>
              <a:t>Celecoxib</a:t>
            </a:r>
            <a:r>
              <a:rPr lang="en-US" sz="1500" dirty="0" smtClean="0"/>
              <a:t>:</a:t>
            </a:r>
            <a:br>
              <a:rPr lang="en-US" sz="1500" dirty="0" smtClean="0"/>
            </a:br>
            <a:r>
              <a:rPr lang="en-US" sz="1500" dirty="0" smtClean="0"/>
              <a:t>- More selective COX-2 inhibitor than COX-1, does not inhibit platelet aggregation and does not increase bleeding time. </a:t>
            </a:r>
            <a:br>
              <a:rPr lang="en-US" sz="1500" dirty="0" smtClean="0"/>
            </a:br>
            <a:r>
              <a:rPr lang="en-US" sz="1500" dirty="0" smtClean="0"/>
              <a:t>-Used in  rheumatoid arthritis and osteoarthritis</a:t>
            </a:r>
            <a:br>
              <a:rPr lang="en-US" sz="1500" dirty="0" smtClean="0"/>
            </a:br>
            <a:r>
              <a:rPr lang="en-US" sz="1500" dirty="0" smtClean="0"/>
              <a:t>-Readily absorbed from GIT , peak conc. 3hrs,   t1/2 of 11 hrs,  extensively metabolized in liver, excreted in urine  and in feces.</a:t>
            </a:r>
            <a:br>
              <a:rPr lang="en-US" sz="1500" dirty="0" smtClean="0"/>
            </a:br>
            <a:r>
              <a:rPr lang="en-US" sz="1500" dirty="0" smtClean="0"/>
              <a:t> Abdominal pain, diarrhea, and dyspepsia  are the most common side effects. The incidence of GIT ulceration was less than other NSAIDS . </a:t>
            </a:r>
            <a:br>
              <a:rPr lang="en-US" sz="1500" dirty="0" smtClean="0"/>
            </a:br>
            <a:r>
              <a:rPr lang="en-US" sz="1500" dirty="0" smtClean="0"/>
              <a:t>- contraindicated in patients with  (</a:t>
            </a:r>
            <a:r>
              <a:rPr lang="en-US" sz="1500" dirty="0" err="1" smtClean="0"/>
              <a:t>salfomamides</a:t>
            </a:r>
            <a:r>
              <a:rPr lang="en-US" sz="1500" dirty="0" smtClean="0"/>
              <a:t>)  allergy ( those patients used non-selective COX inhibitors with proton pump inhibitors).</a:t>
            </a:r>
            <a:br>
              <a:rPr lang="en-US" sz="1500" dirty="0" smtClean="0"/>
            </a:br>
            <a:r>
              <a:rPr lang="en-US" sz="1500" dirty="0" err="1" smtClean="0">
                <a:solidFill>
                  <a:srgbClr val="FF0000"/>
                </a:solidFill>
              </a:rPr>
              <a:t>Etoricoxib</a:t>
            </a:r>
            <a:r>
              <a:rPr lang="en-US" sz="1500" dirty="0" smtClean="0"/>
              <a:t>:</a:t>
            </a:r>
            <a:br>
              <a:rPr lang="en-US" sz="1500" dirty="0" smtClean="0"/>
            </a:br>
            <a:r>
              <a:rPr lang="en-US" sz="1500" dirty="0" smtClean="0"/>
              <a:t>- High selective COX-2 inhibitor (second generation). t1/2 = 22 hrs </a:t>
            </a:r>
            <a:br>
              <a:rPr lang="en-US" sz="1500" dirty="0" smtClean="0"/>
            </a:br>
            <a:r>
              <a:rPr lang="en-US" sz="1500" dirty="0" smtClean="0"/>
              <a:t>- It is extensively metabolized by hepatic enzymes and excretion in urine.</a:t>
            </a:r>
            <a:br>
              <a:rPr lang="en-US" sz="1500" dirty="0" smtClean="0"/>
            </a:br>
            <a:r>
              <a:rPr lang="en-US" sz="1500" dirty="0" smtClean="0"/>
              <a:t>-Indicated for  the treatment of osteoarthritis, gouty arthritis and  relief of acute musculoskeletal pain. </a:t>
            </a:r>
            <a:br>
              <a:rPr lang="en-US" sz="1500" dirty="0" smtClean="0"/>
            </a:br>
            <a:r>
              <a:rPr lang="en-US" sz="1500" dirty="0" err="1" smtClean="0">
                <a:solidFill>
                  <a:srgbClr val="FF0000"/>
                </a:solidFill>
              </a:rPr>
              <a:t>Rofecoxib</a:t>
            </a:r>
            <a:r>
              <a:rPr lang="en-US" sz="1500" dirty="0" smtClean="0"/>
              <a:t>:</a:t>
            </a:r>
            <a:br>
              <a:rPr lang="en-US" sz="1500" dirty="0" smtClean="0"/>
            </a:br>
            <a:r>
              <a:rPr lang="en-US" sz="1500" dirty="0" smtClean="0"/>
              <a:t>- Potent  selective COX-2 inhibitor, used  for the treatment of, </a:t>
            </a:r>
            <a:r>
              <a:rPr lang="en-US" sz="1500" dirty="0" err="1" smtClean="0"/>
              <a:t>asteoarthritis</a:t>
            </a:r>
            <a:r>
              <a:rPr lang="en-US" sz="1500" dirty="0" smtClean="0"/>
              <a:t> and rheumatoid arthritis. - it is an analgesic and antipyretic, t1/2 = 17 hrs</a:t>
            </a:r>
            <a:br>
              <a:rPr lang="en-US" sz="1500" dirty="0" smtClean="0"/>
            </a:br>
            <a:r>
              <a:rPr lang="en-US" sz="1500" dirty="0" smtClean="0"/>
              <a:t>with  low effect on GIT.</a:t>
            </a:r>
            <a:br>
              <a:rPr lang="en-US" sz="1500" dirty="0" smtClean="0"/>
            </a:br>
            <a:r>
              <a:rPr lang="en-US" sz="1500" dirty="0" err="1" smtClean="0">
                <a:solidFill>
                  <a:srgbClr val="FF0000"/>
                </a:solidFill>
              </a:rPr>
              <a:t>Valdecoxib</a:t>
            </a:r>
            <a:r>
              <a:rPr lang="en-US" sz="1500" dirty="0" smtClean="0"/>
              <a:t>:</a:t>
            </a:r>
            <a:br>
              <a:rPr lang="en-US" sz="1500" dirty="0" smtClean="0"/>
            </a:br>
            <a:r>
              <a:rPr lang="en-US" sz="1500" dirty="0" smtClean="0"/>
              <a:t>- highly selective COX-2 inhibitor. - t1/2 = 8-11 hrs </a:t>
            </a:r>
            <a:br>
              <a:rPr lang="en-US" sz="1500" dirty="0" smtClean="0"/>
            </a:br>
            <a:r>
              <a:rPr lang="en-US" sz="1500" dirty="0" smtClean="0"/>
              <a:t>Less  GI toxicities. </a:t>
            </a:r>
            <a:br>
              <a:rPr lang="en-US" sz="1500" dirty="0" smtClean="0"/>
            </a:br>
            <a:r>
              <a:rPr lang="en-US" sz="1500" dirty="0" smtClean="0"/>
              <a:t>In treatment of dysmenorrheal pain, it is as effective as non selective NSAIDs</a:t>
            </a:r>
            <a:br>
              <a:rPr lang="en-US" sz="1500" dirty="0" smtClean="0"/>
            </a:br>
            <a:r>
              <a:rPr lang="en-US" sz="1500" dirty="0" err="1" smtClean="0">
                <a:solidFill>
                  <a:srgbClr val="FF0000"/>
                </a:solidFill>
              </a:rPr>
              <a:t>Meloxicam</a:t>
            </a:r>
            <a:r>
              <a:rPr lang="en-US" sz="1500" dirty="0" smtClean="0"/>
              <a:t>:</a:t>
            </a:r>
            <a:br>
              <a:rPr lang="en-US" sz="1500" dirty="0" smtClean="0"/>
            </a:br>
            <a:r>
              <a:rPr lang="en-US" sz="1500" dirty="0" smtClean="0"/>
              <a:t>- Used orally, half life : 20 hrs. - Inhibit COX-2 more than COX-1 (especially at lower doses). </a:t>
            </a:r>
            <a:br>
              <a:rPr lang="en-US" sz="1500" dirty="0" smtClean="0"/>
            </a:br>
            <a:r>
              <a:rPr lang="en-US" sz="1500" dirty="0" smtClean="0"/>
              <a:t>- It is  used for the treatment of most rheumatic diseases. - It showed less  GIT symptoms &amp; complications than </a:t>
            </a:r>
            <a:r>
              <a:rPr lang="en-US" sz="1500" dirty="0" err="1" smtClean="0"/>
              <a:t>piroxicam</a:t>
            </a:r>
            <a:r>
              <a:rPr lang="en-US" sz="1500" dirty="0" smtClean="0"/>
              <a:t>, </a:t>
            </a:r>
            <a:r>
              <a:rPr lang="en-US" sz="1500" dirty="0" err="1" smtClean="0"/>
              <a:t>diclofenac</a:t>
            </a:r>
            <a:r>
              <a:rPr lang="en-US" sz="1500" dirty="0" smtClean="0"/>
              <a:t> and naproxen.</a:t>
            </a:r>
            <a:br>
              <a:rPr lang="en-US" sz="1500" dirty="0" smtClean="0"/>
            </a:br>
            <a:endParaRPr lang="ar-IQ" sz="15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a:bodyPr>
          <a:lstStyle/>
          <a:p>
            <a:pPr algn="l" rtl="0"/>
            <a:r>
              <a:rPr lang="en-US" sz="2000" b="1" dirty="0" smtClean="0"/>
              <a:t>Treatment of Gout:</a:t>
            </a:r>
            <a:r>
              <a:rPr lang="en-US" sz="2000" dirty="0" smtClean="0"/>
              <a:t/>
            </a:r>
            <a:br>
              <a:rPr lang="en-US" sz="2000" dirty="0" smtClean="0"/>
            </a:br>
            <a:r>
              <a:rPr lang="en-US" sz="1400" dirty="0" smtClean="0"/>
              <a:t/>
            </a:r>
            <a:br>
              <a:rPr lang="en-US" sz="1400" dirty="0" smtClean="0"/>
            </a:br>
            <a:r>
              <a:rPr lang="en-US" sz="1400" dirty="0" smtClean="0"/>
              <a:t>Gout  associated with increased body stores of uric acid. Acute attacks involve joint inflammation caused by precipitation of uric acid crystals.</a:t>
            </a:r>
            <a:br>
              <a:rPr lang="en-US" sz="1400" dirty="0" smtClean="0"/>
            </a:br>
            <a:r>
              <a:rPr lang="en-US" sz="1400" b="1" dirty="0" smtClean="0"/>
              <a:t>Treatment strategies include:</a:t>
            </a:r>
            <a:r>
              <a:rPr lang="en-US" sz="1400" dirty="0" smtClean="0"/>
              <a:t/>
            </a:r>
            <a:br>
              <a:rPr lang="en-US" sz="1400" dirty="0" smtClean="0"/>
            </a:br>
            <a:r>
              <a:rPr lang="en-US" sz="1400" dirty="0" smtClean="0"/>
              <a:t>Reducing inflammation during acute attack [ </a:t>
            </a:r>
            <a:r>
              <a:rPr lang="en-US" sz="1400" dirty="0" err="1" smtClean="0"/>
              <a:t>Colchicine</a:t>
            </a:r>
            <a:r>
              <a:rPr lang="en-US" sz="1400" dirty="0" smtClean="0"/>
              <a:t> and NSAD</a:t>
            </a:r>
            <a:r>
              <a:rPr lang="en-US" sz="1400" baseline="-25000" dirty="0" smtClean="0"/>
              <a:t>S</a:t>
            </a:r>
            <a:r>
              <a:rPr lang="en-US" sz="1400" dirty="0" smtClean="0"/>
              <a:t>(indomethacin or naproxen, </a:t>
            </a:r>
            <a:r>
              <a:rPr lang="en-US" sz="1400" dirty="0" smtClean="0"/>
              <a:t>Aspirin </a:t>
            </a:r>
            <a:r>
              <a:rPr lang="en-US" sz="1400" dirty="0" smtClean="0"/>
              <a:t>should not be used, since </a:t>
            </a:r>
            <a:r>
              <a:rPr lang="en-US" sz="1400" dirty="0" err="1" smtClean="0"/>
              <a:t>salicylates</a:t>
            </a:r>
            <a:r>
              <a:rPr lang="en-US" sz="1400" dirty="0" smtClean="0"/>
              <a:t> increase </a:t>
            </a:r>
            <a:r>
              <a:rPr lang="en-US" sz="1400" dirty="0" err="1" smtClean="0"/>
              <a:t>urate</a:t>
            </a:r>
            <a:r>
              <a:rPr lang="en-US" sz="1400" dirty="0" smtClean="0"/>
              <a:t> concentration)]</a:t>
            </a:r>
            <a:br>
              <a:rPr lang="en-US" sz="1400" dirty="0" smtClean="0"/>
            </a:br>
            <a:r>
              <a:rPr lang="en-US" sz="1400" dirty="0" smtClean="0"/>
              <a:t>Acceleration  renal excretion of uric acid with </a:t>
            </a:r>
            <a:r>
              <a:rPr lang="en-US" sz="1400" dirty="0" err="1" smtClean="0"/>
              <a:t>uricosuric</a:t>
            </a:r>
            <a:r>
              <a:rPr lang="en-US" sz="1400" dirty="0" smtClean="0"/>
              <a:t> drugs ( </a:t>
            </a:r>
            <a:r>
              <a:rPr lang="en-US" sz="1400" dirty="0" err="1" smtClean="0"/>
              <a:t>probenecid</a:t>
            </a:r>
            <a:r>
              <a:rPr lang="en-US" sz="1400" dirty="0" smtClean="0"/>
              <a:t> and </a:t>
            </a:r>
            <a:r>
              <a:rPr lang="en-US" sz="1400" dirty="0" err="1" smtClean="0"/>
              <a:t>sulfinpyrazone</a:t>
            </a:r>
            <a:r>
              <a:rPr lang="en-US" sz="1400" dirty="0" smtClean="0"/>
              <a:t>)</a:t>
            </a:r>
            <a:br>
              <a:rPr lang="en-US" sz="1400" dirty="0" smtClean="0"/>
            </a:br>
            <a:r>
              <a:rPr lang="en-US" sz="1400" dirty="0" smtClean="0"/>
              <a:t>Reducing  the conversion of </a:t>
            </a:r>
            <a:r>
              <a:rPr lang="en-US" sz="1400" dirty="0" err="1" smtClean="0"/>
              <a:t>purines</a:t>
            </a:r>
            <a:r>
              <a:rPr lang="en-US" sz="1400" dirty="0" smtClean="0"/>
              <a:t> to uric acid  by inhibition of </a:t>
            </a:r>
            <a:r>
              <a:rPr lang="en-US" sz="1400" dirty="0" err="1" smtClean="0"/>
              <a:t>xanthine</a:t>
            </a:r>
            <a:r>
              <a:rPr lang="en-US" sz="1400" dirty="0" smtClean="0"/>
              <a:t> </a:t>
            </a:r>
            <a:r>
              <a:rPr lang="en-US" sz="1400" dirty="0" err="1" smtClean="0"/>
              <a:t>oxidase</a:t>
            </a:r>
            <a:r>
              <a:rPr lang="en-US" sz="1400" dirty="0" smtClean="0"/>
              <a:t> (</a:t>
            </a:r>
            <a:r>
              <a:rPr lang="en-US" sz="1400" dirty="0" err="1" smtClean="0"/>
              <a:t>allopurinol</a:t>
            </a:r>
            <a:r>
              <a:rPr lang="en-US" sz="1400" dirty="0" smtClean="0"/>
              <a:t>)</a:t>
            </a:r>
            <a:br>
              <a:rPr lang="en-US" sz="1400" dirty="0" smtClean="0"/>
            </a:br>
            <a:r>
              <a:rPr lang="en-US" sz="1400" b="1" dirty="0" smtClean="0">
                <a:solidFill>
                  <a:srgbClr val="00B050"/>
                </a:solidFill>
              </a:rPr>
              <a:t>Reducing inflammation during acute attack</a:t>
            </a:r>
            <a:r>
              <a:rPr lang="en-US" sz="1400" dirty="0" smtClean="0"/>
              <a:t/>
            </a:r>
            <a:br>
              <a:rPr lang="en-US" sz="1400" dirty="0" smtClean="0"/>
            </a:br>
            <a:r>
              <a:rPr lang="en-US" sz="1400" b="1" dirty="0" err="1" smtClean="0">
                <a:solidFill>
                  <a:srgbClr val="FF0000"/>
                </a:solidFill>
              </a:rPr>
              <a:t>Colchicine</a:t>
            </a:r>
            <a:r>
              <a:rPr lang="en-US" sz="1400" dirty="0" smtClean="0"/>
              <a:t/>
            </a:r>
            <a:br>
              <a:rPr lang="en-US" sz="1400" dirty="0" smtClean="0"/>
            </a:br>
            <a:r>
              <a:rPr lang="en-US" sz="1400" dirty="0" smtClean="0"/>
              <a:t>An anti-gout agent that is not an analgesic , not a </a:t>
            </a:r>
            <a:r>
              <a:rPr lang="en-US" sz="1400" dirty="0" err="1" smtClean="0"/>
              <a:t>uricosuric</a:t>
            </a:r>
            <a:r>
              <a:rPr lang="en-US" sz="1400" dirty="0" smtClean="0"/>
              <a:t>, and will not prevent progression of gout to chronic gouty arthritis. It  reduces inflammatory response to the deposited crystals and also reduce leukocyte migration and  decrease </a:t>
            </a:r>
            <a:r>
              <a:rPr lang="en-US" sz="1400" dirty="0" err="1" smtClean="0"/>
              <a:t>phagocytosis</a:t>
            </a:r>
            <a:r>
              <a:rPr lang="en-US" sz="1400" dirty="0" smtClean="0"/>
              <a:t>, these effect helps reduce the incidence of acute attack. It is a good alternative to NSAIDs, and probably as effective. It is of value in patients with heart failure since unlike NSAIDs it does not induce fluid retention, also it can be given to patients receiving anticoagulants</a:t>
            </a:r>
            <a:r>
              <a:rPr lang="ar-IQ" sz="1400" dirty="0" smtClean="0"/>
              <a:t>.</a:t>
            </a:r>
            <a:r>
              <a:rPr lang="en-US" sz="1400" dirty="0" smtClean="0"/>
              <a:t/>
            </a:r>
            <a:br>
              <a:rPr lang="en-US" sz="1400" dirty="0" smtClean="0"/>
            </a:br>
            <a:r>
              <a:rPr lang="en-US" sz="1400" dirty="0" smtClean="0"/>
              <a:t>Indications: For pain relieve of acute attacks of gout</a:t>
            </a:r>
            <a:r>
              <a:rPr lang="ar-IQ" sz="1400" dirty="0" smtClean="0"/>
              <a:t>.</a:t>
            </a:r>
            <a:r>
              <a:rPr lang="en-US" sz="1400" dirty="0" smtClean="0"/>
              <a:t> Short term prophylaxis during initial therapy with </a:t>
            </a:r>
            <a:r>
              <a:rPr lang="en-US" sz="1400" dirty="0" err="1" smtClean="0"/>
              <a:t>allopurinol</a:t>
            </a:r>
            <a:r>
              <a:rPr lang="en-US" sz="1400" dirty="0" smtClean="0"/>
              <a:t> or </a:t>
            </a:r>
            <a:r>
              <a:rPr lang="en-US" sz="1400" dirty="0" err="1" smtClean="0"/>
              <a:t>uricosuric</a:t>
            </a:r>
            <a:r>
              <a:rPr lang="en-US" sz="1400" dirty="0" smtClean="0"/>
              <a:t> drugs. However it is also used for other purposes (</a:t>
            </a:r>
            <a:r>
              <a:rPr lang="en-US" sz="1400" dirty="0" err="1" smtClean="0"/>
              <a:t>amyloidosis</a:t>
            </a:r>
            <a:r>
              <a:rPr lang="en-US" sz="1400" dirty="0" smtClean="0"/>
              <a:t>, </a:t>
            </a:r>
            <a:r>
              <a:rPr lang="en-US" sz="1400" dirty="0" err="1" smtClean="0"/>
              <a:t>Behcet’s</a:t>
            </a:r>
            <a:r>
              <a:rPr lang="en-US" sz="1400" dirty="0" smtClean="0"/>
              <a:t> syndrome, Familial Mediterranean fever, idiopathic thrombocytopenic </a:t>
            </a:r>
            <a:r>
              <a:rPr lang="en-US" sz="1400" dirty="0" err="1" smtClean="0"/>
              <a:t>purpura</a:t>
            </a:r>
            <a:r>
              <a:rPr lang="en-US" sz="1400" dirty="0" smtClean="0"/>
              <a:t>, primary </a:t>
            </a:r>
            <a:r>
              <a:rPr lang="en-US" sz="1400" dirty="0" err="1" smtClean="0"/>
              <a:t>biliary</a:t>
            </a:r>
            <a:r>
              <a:rPr lang="en-US" sz="1400" dirty="0" smtClean="0"/>
              <a:t> cirrhosis, and various skin disorders).</a:t>
            </a:r>
            <a:br>
              <a:rPr lang="en-US" sz="1400" dirty="0" smtClean="0"/>
            </a:br>
            <a:r>
              <a:rPr lang="en-US" sz="1400" dirty="0" smtClean="0"/>
              <a:t>Doses:  In gout: 1 mg PO initially, given at the first warning of an acute attack, followed by 0.5-1 mg/ 2-3 h. till relief of pain is obtained, or vomiting or diarrhea occur; max. 10 mg/day .One should wait 3 days before initiating a second course to minimize the possibility of cumulative toxicity</a:t>
            </a:r>
            <a:r>
              <a:rPr lang="ar-IQ" sz="1400" dirty="0" smtClean="0"/>
              <a:t>.  </a:t>
            </a:r>
            <a:r>
              <a:rPr lang="en-US" sz="1400" dirty="0" smtClean="0"/>
              <a:t> As prophylaxis or maintenance of recurrent gouty arthritis: 0.5-1 mg PO once or 3 times daily.</a:t>
            </a:r>
            <a:br>
              <a:rPr lang="en-US" sz="1400" dirty="0" smtClean="0"/>
            </a:br>
            <a:r>
              <a:rPr lang="en-US" sz="1400" dirty="0" smtClean="0"/>
              <a:t>Side effects: GI effects; vomiting, diarrhea, abdominal pain and nausea may occur, especially with maximum doses, and particularly troublesome in the presence of peptic ulcer or spastic colon. Bone marrow depression with </a:t>
            </a:r>
            <a:r>
              <a:rPr lang="en-US" sz="1400" dirty="0" err="1" smtClean="0"/>
              <a:t>aplastic</a:t>
            </a:r>
            <a:r>
              <a:rPr lang="en-US" sz="1400" dirty="0" smtClean="0"/>
              <a:t> anemia, </a:t>
            </a:r>
            <a:r>
              <a:rPr lang="en-US" sz="1400" dirty="0" err="1" smtClean="0"/>
              <a:t>agranulocytosis</a:t>
            </a:r>
            <a:r>
              <a:rPr lang="en-US" sz="1400" dirty="0" smtClean="0"/>
              <a:t>, </a:t>
            </a:r>
            <a:r>
              <a:rPr lang="en-US" sz="1400" dirty="0" err="1" smtClean="0"/>
              <a:t>myopathy</a:t>
            </a:r>
            <a:r>
              <a:rPr lang="en-US" sz="1400" dirty="0" smtClean="0"/>
              <a:t>, loss of hair, reversible </a:t>
            </a:r>
            <a:r>
              <a:rPr lang="en-US" sz="1400" dirty="0" err="1" smtClean="0"/>
              <a:t>azospermia</a:t>
            </a:r>
            <a:r>
              <a:rPr lang="en-US" sz="1400" dirty="0" smtClean="0"/>
              <a:t> (fertility impairment), hypersensitivity, and </a:t>
            </a:r>
            <a:r>
              <a:rPr lang="en-US" sz="1400" dirty="0" err="1" smtClean="0"/>
              <a:t>dermatoses</a:t>
            </a:r>
            <a:r>
              <a:rPr lang="en-US" sz="1400" dirty="0" smtClean="0"/>
              <a:t> have all been reported. </a:t>
            </a:r>
            <a:br>
              <a:rPr lang="en-US" sz="1400" dirty="0" smtClean="0"/>
            </a:br>
            <a:r>
              <a:rPr lang="en-US" sz="1400" b="1" dirty="0" smtClean="0">
                <a:solidFill>
                  <a:srgbClr val="FF0000"/>
                </a:solidFill>
              </a:rPr>
              <a:t>NSADS  used in gout</a:t>
            </a:r>
            <a:r>
              <a:rPr lang="en-US" sz="1400" b="1" dirty="0" smtClean="0"/>
              <a:t>: </a:t>
            </a:r>
            <a:r>
              <a:rPr lang="en-US" sz="1400" dirty="0" smtClean="0"/>
              <a:t>(</a:t>
            </a:r>
            <a:r>
              <a:rPr lang="en-US" sz="1400" dirty="0" err="1" smtClean="0"/>
              <a:t>indomethacin</a:t>
            </a:r>
            <a:r>
              <a:rPr lang="en-US" sz="1400" dirty="0" smtClean="0"/>
              <a:t> or naproxen, Aspirin should not be used, since </a:t>
            </a:r>
            <a:r>
              <a:rPr lang="en-US" sz="1400" dirty="0" err="1" smtClean="0"/>
              <a:t>salicylates</a:t>
            </a:r>
            <a:r>
              <a:rPr lang="en-US" sz="1400" dirty="0" smtClean="0"/>
              <a:t> increase </a:t>
            </a:r>
            <a:r>
              <a:rPr lang="en-US" sz="1400" dirty="0" err="1" smtClean="0"/>
              <a:t>urate</a:t>
            </a:r>
            <a:r>
              <a:rPr lang="en-US" sz="1400" dirty="0" smtClean="0"/>
              <a:t> concentration) as mention previously. </a:t>
            </a:r>
            <a:br>
              <a:rPr lang="en-US" sz="1400" dirty="0" smtClean="0"/>
            </a:br>
            <a:endParaRPr lang="ar-IQ" sz="1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a:bodyPr>
          <a:lstStyle/>
          <a:p>
            <a:pPr algn="l"/>
            <a:r>
              <a:rPr lang="es-ES_tradnl" sz="2000" dirty="0" smtClean="0">
                <a:solidFill>
                  <a:srgbClr val="00B050"/>
                </a:solidFill>
              </a:rPr>
              <a:t>Acceleration  renal excretion of uric acid with uricosuric drugs</a:t>
            </a:r>
            <a:r>
              <a:rPr lang="es-ES_tradnl" sz="2000" dirty="0" smtClean="0"/>
              <a:t/>
            </a:r>
            <a:br>
              <a:rPr lang="es-ES_tradnl" sz="2000" dirty="0" smtClean="0"/>
            </a:br>
            <a:r>
              <a:rPr lang="es-ES_tradnl" sz="2000" dirty="0" smtClean="0">
                <a:solidFill>
                  <a:srgbClr val="FF0000"/>
                </a:solidFill>
              </a:rPr>
              <a:t>Uricosuric drugs ( probenecid and sulfinpyrazone)</a:t>
            </a:r>
            <a:r>
              <a:rPr lang="es-ES_tradnl" sz="2000" dirty="0" smtClean="0"/>
              <a:t/>
            </a:r>
            <a:br>
              <a:rPr lang="es-ES_tradnl" sz="2000" dirty="0" smtClean="0"/>
            </a:br>
            <a:r>
              <a:rPr lang="es-ES_tradnl" sz="2000" dirty="0" smtClean="0"/>
              <a:t>These drugs are weak acids, they compete with uric acid  for reabsorption in the proximal renal tubules. Chronic gout is treated with uricosuric acid and allopurinol, these drugs of no value in acute gouty attack. They have no  analgesic or anti-inflammatory activity.</a:t>
            </a:r>
            <a:br>
              <a:rPr lang="es-ES_tradnl" sz="2000" dirty="0" smtClean="0"/>
            </a:br>
            <a:r>
              <a:rPr lang="es-ES_tradnl" sz="2000" dirty="0" smtClean="0"/>
              <a:t>Dose: Probenecid: To prevent gout: 0.5g/day is taken by mouth for the first week rising to 1-2g/day total. Sulfinpyrazone 100-200 mg 1-2 times a day, for 1 wk, then increase to 200-400 mg twice a day increased over 1-3 wks. It may be reduced to 200 mg after contolling of serum urate. Maximum dose is 600 mg/d. </a:t>
            </a:r>
            <a:br>
              <a:rPr lang="es-ES_tradnl" sz="2000" dirty="0" smtClean="0"/>
            </a:br>
            <a:r>
              <a:rPr lang="es-ES_tradnl" sz="2000" dirty="0" smtClean="0"/>
              <a:t>Adverse effects: </a:t>
            </a:r>
            <a:br>
              <a:rPr lang="es-ES_tradnl" sz="2000" dirty="0" smtClean="0"/>
            </a:br>
            <a:r>
              <a:rPr lang="es-ES_tradnl" sz="2000" dirty="0" smtClean="0"/>
              <a:t>Probenecid: GIT upset in few patients and occasionally allergy. It block renal tubular secretion and prolonge the effects of many drugs including penicillins, cephalosporins, acyclovir, naproxane, indomethacin,  methotrexate, sulphonylureas.</a:t>
            </a:r>
            <a:br>
              <a:rPr lang="es-ES_tradnl" sz="2000" dirty="0" smtClean="0"/>
            </a:br>
            <a:r>
              <a:rPr lang="es-ES_tradnl" sz="2000" dirty="0" smtClean="0"/>
              <a:t>Sulfinpyrazone: Most frequent include: upper GI disturbances, nausea, diarrhea, blood loss, reactivation or aggravation of peptic ulcer, precipitation of acute gout attacks. </a:t>
            </a:r>
            <a:br>
              <a:rPr lang="es-ES_tradnl" sz="2000" dirty="0" smtClean="0"/>
            </a:br>
            <a:endParaRPr lang="ar-IQ"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Autofit/>
          </a:bodyPr>
          <a:lstStyle/>
          <a:p>
            <a:pPr algn="l" rtl="0"/>
            <a:r>
              <a:rPr lang="en-US" sz="1600" b="1" dirty="0" smtClean="0">
                <a:solidFill>
                  <a:srgbClr val="00B050"/>
                </a:solidFill>
              </a:rPr>
              <a:t>Reducing  the conversion of </a:t>
            </a:r>
            <a:r>
              <a:rPr lang="en-US" sz="1600" b="1" dirty="0" err="1" smtClean="0">
                <a:solidFill>
                  <a:srgbClr val="00B050"/>
                </a:solidFill>
              </a:rPr>
              <a:t>purines</a:t>
            </a:r>
            <a:r>
              <a:rPr lang="en-US" sz="1600" b="1" dirty="0" smtClean="0">
                <a:solidFill>
                  <a:srgbClr val="00B050"/>
                </a:solidFill>
              </a:rPr>
              <a:t> to uric acid  by </a:t>
            </a:r>
            <a:r>
              <a:rPr lang="en-US" sz="1600" b="1" dirty="0" err="1" smtClean="0">
                <a:solidFill>
                  <a:srgbClr val="00B050"/>
                </a:solidFill>
              </a:rPr>
              <a:t>xanthine</a:t>
            </a:r>
            <a:r>
              <a:rPr lang="en-US" sz="1600" b="1" dirty="0" smtClean="0">
                <a:solidFill>
                  <a:srgbClr val="00B050"/>
                </a:solidFill>
              </a:rPr>
              <a:t> </a:t>
            </a:r>
            <a:r>
              <a:rPr lang="en-US" sz="1600" b="1" dirty="0" err="1" smtClean="0">
                <a:solidFill>
                  <a:srgbClr val="00B050"/>
                </a:solidFill>
              </a:rPr>
              <a:t>oxidase</a:t>
            </a:r>
            <a:r>
              <a:rPr lang="en-US" sz="1600" b="1" dirty="0" smtClean="0">
                <a:solidFill>
                  <a:srgbClr val="00B050"/>
                </a:solidFill>
              </a:rPr>
              <a:t> </a:t>
            </a:r>
            <a:r>
              <a:rPr lang="en-US" sz="1600" dirty="0" smtClean="0"/>
              <a:t/>
            </a:r>
            <a:br>
              <a:rPr lang="en-US" sz="1600" dirty="0" smtClean="0"/>
            </a:br>
            <a:r>
              <a:rPr lang="en-US" sz="1600" b="1" dirty="0" smtClean="0"/>
              <a:t> </a:t>
            </a:r>
            <a:r>
              <a:rPr lang="en-US" sz="1600" dirty="0" smtClean="0"/>
              <a:t/>
            </a:r>
            <a:br>
              <a:rPr lang="en-US" sz="1600" dirty="0" smtClean="0"/>
            </a:br>
            <a:r>
              <a:rPr lang="en-US" sz="1600" b="1" dirty="0" err="1" smtClean="0">
                <a:solidFill>
                  <a:srgbClr val="FF0000"/>
                </a:solidFill>
              </a:rPr>
              <a:t>Allopurinol</a:t>
            </a:r>
            <a:r>
              <a:rPr lang="en-US" sz="1600" b="1" dirty="0" smtClean="0">
                <a:solidFill>
                  <a:srgbClr val="FF0000"/>
                </a:solidFill>
              </a:rPr>
              <a:t>:</a:t>
            </a:r>
            <a:r>
              <a:rPr lang="en-US" sz="1600" dirty="0" smtClean="0"/>
              <a:t/>
            </a:r>
            <a:br>
              <a:rPr lang="en-US" sz="1600" dirty="0" smtClean="0"/>
            </a:br>
            <a:r>
              <a:rPr lang="en-US" sz="1600" b="1" dirty="0" smtClean="0"/>
              <a:t> </a:t>
            </a:r>
            <a:r>
              <a:rPr lang="en-US" sz="1600" dirty="0" smtClean="0"/>
              <a:t/>
            </a:r>
            <a:br>
              <a:rPr lang="en-US" sz="1600" dirty="0" smtClean="0"/>
            </a:br>
            <a:r>
              <a:rPr lang="en-US" sz="1600" dirty="0" err="1" smtClean="0"/>
              <a:t>Allopurinol</a:t>
            </a:r>
            <a:r>
              <a:rPr lang="en-US" sz="1600" dirty="0" smtClean="0"/>
              <a:t> inhibits uric acid synthesis by inhibiting </a:t>
            </a:r>
            <a:r>
              <a:rPr lang="en-US" sz="1600" dirty="0" err="1" smtClean="0"/>
              <a:t>xanthine</a:t>
            </a:r>
            <a:r>
              <a:rPr lang="en-US" sz="1600" dirty="0" smtClean="0"/>
              <a:t> </a:t>
            </a:r>
            <a:r>
              <a:rPr lang="en-US" sz="1600" dirty="0" err="1" smtClean="0"/>
              <a:t>oxidase</a:t>
            </a:r>
            <a:r>
              <a:rPr lang="en-US" sz="1600" dirty="0" smtClean="0"/>
              <a:t>, the enzyme responsible for the conversion of hypoxanthine (end product of </a:t>
            </a:r>
            <a:r>
              <a:rPr lang="en-US" sz="1600" dirty="0" err="1" smtClean="0"/>
              <a:t>purine</a:t>
            </a:r>
            <a:r>
              <a:rPr lang="en-US" sz="1600" dirty="0" smtClean="0"/>
              <a:t> catabolism) to uric acid, so it reduces endogenous uric acid production. It is used for patients who overproduce uric acid. It has no analgesic, anti-inflammatory, or </a:t>
            </a:r>
            <a:r>
              <a:rPr lang="en-US" sz="1600" dirty="0" err="1" smtClean="0"/>
              <a:t>uricosuric</a:t>
            </a:r>
            <a:r>
              <a:rPr lang="en-US" sz="1600" dirty="0" smtClean="0"/>
              <a:t> actions, therefore, it is not useful for acute gouty attacks and may actually aggravate  it.</a:t>
            </a:r>
            <a:br>
              <a:rPr lang="en-US" sz="1600" dirty="0" smtClean="0"/>
            </a:br>
            <a:r>
              <a:rPr lang="en-US" sz="1600" dirty="0" smtClean="0"/>
              <a:t> </a:t>
            </a:r>
            <a:r>
              <a:rPr lang="en-US" sz="1600" dirty="0" smtClean="0">
                <a:solidFill>
                  <a:srgbClr val="FF0000"/>
                </a:solidFill>
              </a:rPr>
              <a:t>Indication:</a:t>
            </a:r>
            <a:r>
              <a:rPr lang="en-US" sz="1600" dirty="0" smtClean="0"/>
              <a:t/>
            </a:r>
            <a:br>
              <a:rPr lang="en-US" sz="1600" dirty="0" smtClean="0"/>
            </a:br>
            <a:r>
              <a:rPr lang="en-US" sz="1600" dirty="0" smtClean="0"/>
              <a:t>To control primary </a:t>
            </a:r>
            <a:r>
              <a:rPr lang="en-US" sz="1600" dirty="0" err="1" smtClean="0"/>
              <a:t>hyperuricemia</a:t>
            </a:r>
            <a:r>
              <a:rPr lang="en-US" sz="1600" dirty="0" smtClean="0"/>
              <a:t> that accompanies severe gout, and to prevent possibility of flare-ups of acute gouty attack.( and for other purposes: to prevent recurrent calcium oxalate stones, </a:t>
            </a:r>
            <a:r>
              <a:rPr lang="en-US" sz="1600" dirty="0" err="1" smtClean="0"/>
              <a:t>prophylactically</a:t>
            </a:r>
            <a:r>
              <a:rPr lang="en-US" sz="1600" dirty="0" smtClean="0"/>
              <a:t> to reduce severity of </a:t>
            </a:r>
            <a:r>
              <a:rPr lang="en-US" sz="1600" dirty="0" err="1" smtClean="0"/>
              <a:t>hyperuricemia</a:t>
            </a:r>
            <a:r>
              <a:rPr lang="en-US" sz="1600" dirty="0" smtClean="0"/>
              <a:t> associated with </a:t>
            </a:r>
            <a:r>
              <a:rPr lang="en-US" sz="1600" dirty="0" err="1" smtClean="0"/>
              <a:t>antineoplastic</a:t>
            </a:r>
            <a:r>
              <a:rPr lang="en-US" sz="1600" dirty="0" smtClean="0"/>
              <a:t> and radiation therapies, both of which greatly increase plasma uric acid levels in the body).</a:t>
            </a:r>
            <a:br>
              <a:rPr lang="en-US" sz="1600" dirty="0" smtClean="0"/>
            </a:br>
            <a:r>
              <a:rPr lang="en-US" sz="1600" dirty="0" smtClean="0">
                <a:solidFill>
                  <a:srgbClr val="FF0000"/>
                </a:solidFill>
              </a:rPr>
              <a:t> Dose:</a:t>
            </a:r>
            <a:r>
              <a:rPr lang="en-US" sz="1600" dirty="0" smtClean="0"/>
              <a:t/>
            </a:r>
            <a:br>
              <a:rPr lang="en-US" sz="1600" dirty="0" smtClean="0"/>
            </a:br>
            <a:r>
              <a:rPr lang="en-US" sz="1600" dirty="0" err="1" smtClean="0"/>
              <a:t>Hyperuricemia</a:t>
            </a:r>
            <a:r>
              <a:rPr lang="en-US" sz="1600" dirty="0" smtClean="0"/>
              <a:t>: 100 mg daily initially, may be increased by 100 mg/wk; max. 800 mg daily</a:t>
            </a:r>
            <a:r>
              <a:rPr lang="ar-IQ" sz="1600" dirty="0" smtClean="0"/>
              <a:t>.</a:t>
            </a:r>
            <a:r>
              <a:rPr lang="en-US" sz="1600" dirty="0" smtClean="0"/>
              <a:t> Serum uric acid level of ≤ 6 mg/dl should be attained</a:t>
            </a:r>
            <a:r>
              <a:rPr lang="ar-IQ" sz="1600" dirty="0" smtClean="0"/>
              <a:t>.</a:t>
            </a:r>
            <a:r>
              <a:rPr lang="en-US" sz="1600" dirty="0" smtClean="0"/>
              <a:t/>
            </a:r>
            <a:br>
              <a:rPr lang="en-US" sz="1600" dirty="0" smtClean="0"/>
            </a:br>
            <a:r>
              <a:rPr lang="en-US" sz="1600" dirty="0" smtClean="0"/>
              <a:t>Control of gout, and secondary </a:t>
            </a:r>
            <a:r>
              <a:rPr lang="en-US" sz="1600" dirty="0" err="1" smtClean="0"/>
              <a:t>hyperuricemia</a:t>
            </a:r>
            <a:r>
              <a:rPr lang="en-US" sz="1600" dirty="0" smtClean="0"/>
              <a:t>: 200-300 mg/day for mild gout, 400-600 mg/day for moderate to severe</a:t>
            </a:r>
            <a:r>
              <a:rPr lang="ar-IQ" sz="1600" dirty="0" smtClean="0"/>
              <a:t>.</a:t>
            </a:r>
            <a:r>
              <a:rPr lang="en-US" sz="1600" dirty="0" smtClean="0"/>
              <a:t> Initially 100 mg daily as a single dose, after food, gradually the dose is increased over 1-3  wks according to the plasma or urinary</a:t>
            </a:r>
            <a:br>
              <a:rPr lang="en-US" sz="1600" dirty="0" smtClean="0"/>
            </a:br>
            <a:r>
              <a:rPr lang="en-US" sz="1600" dirty="0" smtClean="0"/>
              <a:t>uric acid concentration to about 300 mg</a:t>
            </a:r>
            <a:r>
              <a:rPr lang="ar-IQ" sz="1600" dirty="0" smtClean="0"/>
              <a:t>.</a:t>
            </a:r>
            <a:r>
              <a:rPr lang="en-US" sz="1600" dirty="0" smtClean="0"/>
              <a:t> Usual maintenance dose is 200-600 mg/d</a:t>
            </a:r>
            <a:r>
              <a:rPr lang="ar-IQ" sz="1600" dirty="0" smtClean="0"/>
              <a:t>.</a:t>
            </a:r>
            <a:r>
              <a:rPr lang="en-US" sz="1600" dirty="0" smtClean="0"/>
              <a:t>,</a:t>
            </a:r>
            <a:br>
              <a:rPr lang="en-US" sz="1600" dirty="0" smtClean="0"/>
            </a:br>
            <a:r>
              <a:rPr lang="en-US" sz="1600" dirty="0" smtClean="0"/>
              <a:t>max. 800 mg daily.</a:t>
            </a:r>
            <a:br>
              <a:rPr lang="en-US" sz="1600" dirty="0" smtClean="0"/>
            </a:br>
            <a:r>
              <a:rPr lang="en-US" sz="1600" dirty="0" smtClean="0">
                <a:solidFill>
                  <a:srgbClr val="FF0000"/>
                </a:solidFill>
              </a:rPr>
              <a:t>Adverse effects:</a:t>
            </a:r>
            <a:r>
              <a:rPr lang="en-US" sz="1600" dirty="0" smtClean="0"/>
              <a:t/>
            </a:r>
            <a:br>
              <a:rPr lang="en-US" sz="1600" dirty="0" smtClean="0"/>
            </a:br>
            <a:r>
              <a:rPr lang="en-US" sz="1600" dirty="0" smtClean="0"/>
              <a:t>Drowsiness, headache, nausea, vomiting, diarrhea, abdominal discomfort,  </a:t>
            </a:r>
            <a:r>
              <a:rPr lang="en-US" sz="1600" dirty="0" err="1" smtClean="0"/>
              <a:t>hotosensitivity</a:t>
            </a:r>
            <a:r>
              <a:rPr lang="en-US" sz="1600" dirty="0" smtClean="0"/>
              <a:t>, </a:t>
            </a:r>
            <a:r>
              <a:rPr lang="en-US" sz="1600" dirty="0" err="1" smtClean="0"/>
              <a:t>urticaria</a:t>
            </a:r>
            <a:r>
              <a:rPr lang="en-US" sz="1600" dirty="0" smtClean="0"/>
              <a:t>, </a:t>
            </a:r>
            <a:r>
              <a:rPr lang="en-US" sz="1600" dirty="0" err="1" smtClean="0"/>
              <a:t>pruritic</a:t>
            </a:r>
            <a:r>
              <a:rPr lang="en-US" sz="1600" dirty="0" smtClean="0"/>
              <a:t> </a:t>
            </a:r>
            <a:r>
              <a:rPr lang="en-US" sz="1600" dirty="0" err="1" smtClean="0"/>
              <a:t>maculopapular</a:t>
            </a:r>
            <a:r>
              <a:rPr lang="en-US" sz="1600" dirty="0" smtClean="0"/>
              <a:t> rash, jaundice, increased alkaline </a:t>
            </a:r>
            <a:r>
              <a:rPr lang="en-US" sz="1600" dirty="0" err="1" smtClean="0"/>
              <a:t>phosphatase</a:t>
            </a:r>
            <a:r>
              <a:rPr lang="en-US" sz="1600" dirty="0" smtClean="0"/>
              <a:t>, AST and ALT liver enzymes, </a:t>
            </a:r>
            <a:r>
              <a:rPr lang="en-US" sz="1600" dirty="0" err="1" smtClean="0"/>
              <a:t>hepatotoxicity</a:t>
            </a:r>
            <a:r>
              <a:rPr lang="en-US" sz="1600" dirty="0" smtClean="0"/>
              <a:t>, </a:t>
            </a:r>
            <a:r>
              <a:rPr lang="en-US" sz="1600" dirty="0" err="1" smtClean="0"/>
              <a:t>xanthine</a:t>
            </a:r>
            <a:r>
              <a:rPr lang="en-US" sz="1600" dirty="0" smtClean="0"/>
              <a:t> renal calculi, </a:t>
            </a:r>
            <a:r>
              <a:rPr lang="en-US" sz="1600" dirty="0" err="1" smtClean="0"/>
              <a:t>agranulocytosis</a:t>
            </a:r>
            <a:r>
              <a:rPr lang="en-US" sz="1600" dirty="0" smtClean="0"/>
              <a:t>, </a:t>
            </a:r>
            <a:r>
              <a:rPr lang="en-US" sz="1600" dirty="0" err="1" smtClean="0"/>
              <a:t>aplastic</a:t>
            </a:r>
            <a:r>
              <a:rPr lang="en-US" sz="1600" dirty="0" smtClean="0"/>
              <a:t> anemia, bone marrow depression have all been reported.</a:t>
            </a:r>
            <a:br>
              <a:rPr lang="en-US" sz="1600" dirty="0" smtClean="0"/>
            </a:br>
            <a:endParaRPr lang="ar-IQ" sz="1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a:bodyPr>
          <a:lstStyle/>
          <a:p>
            <a:pPr algn="l" rtl="0"/>
            <a:r>
              <a:rPr lang="en-US" sz="2000" b="1" dirty="0" smtClean="0">
                <a:solidFill>
                  <a:srgbClr val="FF0000"/>
                </a:solidFill>
              </a:rPr>
              <a:t/>
            </a:r>
            <a:br>
              <a:rPr lang="en-US" sz="2000" b="1" dirty="0" smtClean="0">
                <a:solidFill>
                  <a:srgbClr val="FF0000"/>
                </a:solidFill>
              </a:rPr>
            </a:br>
            <a:r>
              <a:rPr lang="en-US" sz="2000" b="1" dirty="0" smtClean="0">
                <a:solidFill>
                  <a:srgbClr val="FF0000"/>
                </a:solidFill>
              </a:rPr>
              <a:t/>
            </a:r>
            <a:br>
              <a:rPr lang="en-US" sz="2000" b="1" dirty="0" smtClean="0">
                <a:solidFill>
                  <a:srgbClr val="FF0000"/>
                </a:solidFill>
              </a:rPr>
            </a:br>
            <a:r>
              <a:rPr lang="en-US" sz="2000" b="1" dirty="0" smtClean="0">
                <a:solidFill>
                  <a:srgbClr val="FF0000"/>
                </a:solidFill>
              </a:rPr>
              <a:t/>
            </a:r>
            <a:br>
              <a:rPr lang="en-US" sz="2000" b="1" dirty="0" smtClean="0">
                <a:solidFill>
                  <a:srgbClr val="FF0000"/>
                </a:solidFill>
              </a:rPr>
            </a:br>
            <a:r>
              <a:rPr lang="en-US" sz="2000" b="1" dirty="0" smtClean="0">
                <a:solidFill>
                  <a:srgbClr val="FF0000"/>
                </a:solidFill>
              </a:rPr>
              <a:t/>
            </a:r>
            <a:br>
              <a:rPr lang="en-US" sz="2000" b="1" dirty="0" smtClean="0">
                <a:solidFill>
                  <a:srgbClr val="FF0000"/>
                </a:solidFill>
              </a:rPr>
            </a:br>
            <a:r>
              <a:rPr lang="en-US" sz="2000" b="1" dirty="0" smtClean="0">
                <a:solidFill>
                  <a:srgbClr val="FF0000"/>
                </a:solidFill>
              </a:rPr>
              <a:t/>
            </a:r>
            <a:br>
              <a:rPr lang="en-US" sz="2000" b="1" dirty="0" smtClean="0">
                <a:solidFill>
                  <a:srgbClr val="FF0000"/>
                </a:solidFill>
              </a:rPr>
            </a:br>
            <a:r>
              <a:rPr lang="en-US" sz="2000" b="1" dirty="0" smtClean="0">
                <a:solidFill>
                  <a:srgbClr val="FF0000"/>
                </a:solidFill>
              </a:rPr>
              <a:t/>
            </a:r>
            <a:br>
              <a:rPr lang="en-US" sz="2000" b="1" dirty="0" smtClean="0">
                <a:solidFill>
                  <a:srgbClr val="FF0000"/>
                </a:solidFill>
              </a:rPr>
            </a:br>
            <a:r>
              <a:rPr lang="en-US" sz="2000" b="1" dirty="0" smtClean="0">
                <a:solidFill>
                  <a:srgbClr val="FF0000"/>
                </a:solidFill>
              </a:rPr>
              <a:t/>
            </a:r>
            <a:br>
              <a:rPr lang="en-US" sz="2000" b="1" dirty="0" smtClean="0">
                <a:solidFill>
                  <a:srgbClr val="FF0000"/>
                </a:solidFill>
              </a:rPr>
            </a:br>
            <a:r>
              <a:rPr lang="en-US" sz="2000" b="1" dirty="0" smtClean="0">
                <a:solidFill>
                  <a:srgbClr val="FF0000"/>
                </a:solidFill>
              </a:rPr>
              <a:t/>
            </a:r>
            <a:br>
              <a:rPr lang="en-US" sz="2000" b="1" dirty="0" smtClean="0">
                <a:solidFill>
                  <a:srgbClr val="FF0000"/>
                </a:solidFill>
              </a:rPr>
            </a:br>
            <a:r>
              <a:rPr lang="en-US" sz="2000" b="1" dirty="0" smtClean="0">
                <a:solidFill>
                  <a:srgbClr val="FF0000"/>
                </a:solidFill>
              </a:rPr>
              <a:t/>
            </a:r>
            <a:br>
              <a:rPr lang="en-US" sz="2000" b="1" dirty="0" smtClean="0">
                <a:solidFill>
                  <a:srgbClr val="FF0000"/>
                </a:solidFill>
              </a:rPr>
            </a:br>
            <a:r>
              <a:rPr lang="en-US" sz="2400" b="1" dirty="0" err="1" smtClean="0">
                <a:solidFill>
                  <a:srgbClr val="FF0000"/>
                </a:solidFill>
              </a:rPr>
              <a:t>Opioid</a:t>
            </a:r>
            <a:r>
              <a:rPr lang="en-US" sz="2400" b="1" dirty="0" smtClean="0">
                <a:solidFill>
                  <a:srgbClr val="FF0000"/>
                </a:solidFill>
              </a:rPr>
              <a:t> Pharmacology</a:t>
            </a:r>
            <a:r>
              <a:rPr lang="en-US" sz="2400" b="1" dirty="0" smtClean="0"/>
              <a:t/>
            </a:r>
            <a:br>
              <a:rPr lang="en-US" sz="2400" b="1" dirty="0" smtClean="0"/>
            </a:br>
            <a:r>
              <a:rPr lang="en-US" sz="2400" b="1" dirty="0" smtClean="0"/>
              <a:t>1-Opium – a mixture of alkaloids from  </a:t>
            </a:r>
            <a:r>
              <a:rPr lang="en-US" sz="2400" b="1" dirty="0" err="1" smtClean="0"/>
              <a:t>Papaver</a:t>
            </a:r>
            <a:r>
              <a:rPr lang="en-US" sz="2400" b="1" dirty="0" smtClean="0"/>
              <a:t> </a:t>
            </a:r>
            <a:r>
              <a:rPr lang="en-US" sz="2400" b="1" dirty="0" err="1" smtClean="0"/>
              <a:t>somniferum</a:t>
            </a:r>
            <a:r>
              <a:rPr lang="en-US" sz="2400" b="1" dirty="0" smtClean="0"/>
              <a:t> </a:t>
            </a:r>
            <a:br>
              <a:rPr lang="en-US" sz="2400" b="1" dirty="0" smtClean="0"/>
            </a:br>
            <a:r>
              <a:rPr lang="en-US" sz="2400" b="1" dirty="0" smtClean="0"/>
              <a:t>2-An opiate is a naturally occurring alkaloid, i.e., morphine or codeine</a:t>
            </a:r>
            <a:br>
              <a:rPr lang="en-US" sz="2400" b="1" dirty="0" smtClean="0"/>
            </a:br>
            <a:r>
              <a:rPr lang="en-US" sz="2400" b="1" dirty="0" smtClean="0"/>
              <a:t>3-An </a:t>
            </a:r>
            <a:r>
              <a:rPr lang="en-US" sz="2400" b="1" dirty="0" err="1" smtClean="0"/>
              <a:t>opioid</a:t>
            </a:r>
            <a:r>
              <a:rPr lang="en-US" sz="2400" b="1" dirty="0" smtClean="0"/>
              <a:t> is any natural or synthetic compound, which has morphine-like properties. </a:t>
            </a:r>
            <a:br>
              <a:rPr lang="en-US" sz="2400" b="1" dirty="0" smtClean="0"/>
            </a:br>
            <a:r>
              <a:rPr lang="en-US" sz="2400" b="1" dirty="0" err="1" smtClean="0">
                <a:solidFill>
                  <a:srgbClr val="FF0000"/>
                </a:solidFill>
              </a:rPr>
              <a:t>Opioid</a:t>
            </a:r>
            <a:r>
              <a:rPr lang="en-US" sz="2400" b="1" dirty="0" smtClean="0">
                <a:solidFill>
                  <a:srgbClr val="FF0000"/>
                </a:solidFill>
              </a:rPr>
              <a:t> Classification based on intrinsic activity</a:t>
            </a:r>
            <a:r>
              <a:rPr lang="en-US" sz="2400" b="1" dirty="0" smtClean="0"/>
              <a:t/>
            </a:r>
            <a:br>
              <a:rPr lang="en-US" sz="2400" b="1" dirty="0" smtClean="0"/>
            </a:br>
            <a:r>
              <a:rPr lang="en-US" sz="2400" b="1" dirty="0" smtClean="0"/>
              <a:t>-  Agonists (morphine, </a:t>
            </a:r>
            <a:r>
              <a:rPr lang="en-US" sz="2400" b="1" dirty="0" err="1" smtClean="0"/>
              <a:t>fentanyl</a:t>
            </a:r>
            <a:r>
              <a:rPr lang="en-US" sz="2400" b="1" dirty="0" smtClean="0"/>
              <a:t>) </a:t>
            </a:r>
            <a:br>
              <a:rPr lang="en-US" sz="2400" b="1" dirty="0" smtClean="0"/>
            </a:br>
            <a:r>
              <a:rPr lang="en-US" sz="2400" b="1" dirty="0" smtClean="0"/>
              <a:t>-  Pure antagonists (</a:t>
            </a:r>
            <a:r>
              <a:rPr lang="en-US" sz="2400" b="1" dirty="0" err="1" smtClean="0"/>
              <a:t>naloxone</a:t>
            </a:r>
            <a:r>
              <a:rPr lang="en-US" sz="2400" b="1" dirty="0" smtClean="0"/>
              <a:t>, </a:t>
            </a:r>
            <a:r>
              <a:rPr lang="en-US" sz="2400" b="1" dirty="0" err="1" smtClean="0"/>
              <a:t>naltrexone</a:t>
            </a:r>
            <a:r>
              <a:rPr lang="en-US" sz="2400" b="1" dirty="0" smtClean="0"/>
              <a:t>)                                                                                                              -  Mixed agonist-antagonists (</a:t>
            </a:r>
            <a:r>
              <a:rPr lang="en-US" sz="2400" b="1" dirty="0" err="1" smtClean="0"/>
              <a:t>pentazocin</a:t>
            </a:r>
            <a:r>
              <a:rPr lang="en-US" sz="2400" b="1" dirty="0" smtClean="0"/>
              <a:t>, </a:t>
            </a:r>
            <a:r>
              <a:rPr lang="en-US" sz="2400" b="1" dirty="0" err="1" smtClean="0"/>
              <a:t>nalbuphine</a:t>
            </a:r>
            <a:r>
              <a:rPr lang="en-US" sz="2400" b="1" dirty="0" smtClean="0"/>
              <a:t>, </a:t>
            </a:r>
            <a:r>
              <a:rPr lang="en-US" sz="2400" b="1" dirty="0" err="1" smtClean="0"/>
              <a:t>butorphanol</a:t>
            </a:r>
            <a:r>
              <a:rPr lang="en-US" sz="2400" b="1" dirty="0" smtClean="0"/>
              <a:t>)</a:t>
            </a:r>
            <a:endParaRPr lang="en-US" sz="2400" b="1" dirty="0"/>
          </a:p>
        </p:txBody>
      </p:sp>
      <p:pic>
        <p:nvPicPr>
          <p:cNvPr id="1027" name="Picture 3"/>
          <p:cNvPicPr>
            <a:picLocks noChangeAspect="1" noChangeArrowheads="1"/>
          </p:cNvPicPr>
          <p:nvPr/>
        </p:nvPicPr>
        <p:blipFill>
          <a:blip r:embed="rId2"/>
          <a:srcRect/>
          <a:stretch>
            <a:fillRect/>
          </a:stretch>
        </p:blipFill>
        <p:spPr bwMode="auto">
          <a:xfrm>
            <a:off x="214282" y="285728"/>
            <a:ext cx="3857652" cy="2500330"/>
          </a:xfrm>
          <a:prstGeom prst="rect">
            <a:avLst/>
          </a:prstGeom>
          <a:noFill/>
          <a:ln w="9525">
            <a:noFill/>
            <a:miter lim="800000"/>
            <a:headEnd/>
            <a:tailEnd/>
          </a:ln>
          <a:effectLst/>
        </p:spPr>
      </p:pic>
      <p:pic>
        <p:nvPicPr>
          <p:cNvPr id="3" name="Picture 2"/>
          <p:cNvPicPr>
            <a:picLocks noChangeAspect="1" noChangeArrowheads="1"/>
          </p:cNvPicPr>
          <p:nvPr/>
        </p:nvPicPr>
        <p:blipFill>
          <a:blip r:embed="rId3"/>
          <a:srcRect/>
          <a:stretch>
            <a:fillRect/>
          </a:stretch>
        </p:blipFill>
        <p:spPr bwMode="auto">
          <a:xfrm>
            <a:off x="4325431" y="0"/>
            <a:ext cx="4818569" cy="2928934"/>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a:bodyPr>
          <a:lstStyle/>
          <a:p>
            <a:pPr algn="l"/>
            <a:r>
              <a:rPr lang="es-ES_tradnl" sz="3600" b="1" dirty="0" smtClean="0"/>
              <a:t>Prostaglandins exert numerous physiologic and </a:t>
            </a:r>
            <a:r>
              <a:rPr lang="ar-IQ" sz="3600" b="1" dirty="0" smtClean="0"/>
              <a:t> </a:t>
            </a:r>
            <a:r>
              <a:rPr lang="es-ES_tradnl" sz="3600" b="1" dirty="0" smtClean="0"/>
              <a:t>pathophysiologic effects:</a:t>
            </a:r>
            <a:r>
              <a:rPr lang="es-ES_tradnl" sz="3600" dirty="0" smtClean="0"/>
              <a:t> </a:t>
            </a:r>
            <a:br>
              <a:rPr lang="es-ES_tradnl" sz="3600" dirty="0" smtClean="0"/>
            </a:br>
            <a:r>
              <a:rPr lang="es-ES_tradnl" sz="4800" dirty="0" smtClean="0">
                <a:solidFill>
                  <a:schemeClr val="tx2">
                    <a:lumMod val="60000"/>
                    <a:lumOff val="40000"/>
                  </a:schemeClr>
                </a:solidFill>
              </a:rPr>
              <a:t>-</a:t>
            </a:r>
            <a:r>
              <a:rPr lang="es-ES_tradnl" sz="2400" b="1" dirty="0" smtClean="0">
                <a:solidFill>
                  <a:srgbClr val="FF0000"/>
                </a:solidFill>
              </a:rPr>
              <a:t>Pathologic: fever, inflammation, pain, asthma, ulcers, diarrhea , dysmenorrhea.</a:t>
            </a:r>
            <a:r>
              <a:rPr lang="ar-IQ" sz="2400" b="1" dirty="0" smtClean="0">
                <a:solidFill>
                  <a:srgbClr val="FF0000"/>
                </a:solidFill>
              </a:rPr>
              <a:t/>
            </a:r>
            <a:br>
              <a:rPr lang="ar-IQ" sz="2400" b="1" dirty="0" smtClean="0">
                <a:solidFill>
                  <a:srgbClr val="FF0000"/>
                </a:solidFill>
              </a:rPr>
            </a:br>
            <a:r>
              <a:rPr lang="es-ES_tradnl" sz="3600" dirty="0" smtClean="0"/>
              <a:t> </a:t>
            </a:r>
            <a:r>
              <a:rPr lang="es-ES_tradnl" sz="3600" dirty="0" smtClean="0">
                <a:solidFill>
                  <a:schemeClr val="tx2">
                    <a:lumMod val="60000"/>
                    <a:lumOff val="40000"/>
                  </a:schemeClr>
                </a:solidFill>
              </a:rPr>
              <a:t>-</a:t>
            </a:r>
            <a:r>
              <a:rPr lang="es-ES_tradnl" sz="2400" b="1" dirty="0" smtClean="0">
                <a:solidFill>
                  <a:srgbClr val="FF0000"/>
                </a:solidFill>
              </a:rPr>
              <a:t>Physiologic:   temperature, bronchial tone, cytoprotection    (gastric   and   renal   mucosa),     intestinal mobility, myometrial tone, semen viability (some prostaglandins like PGE1 have anti-inflammatory effects), renin secretion, renal vascular tone, homeostasis.</a:t>
            </a:r>
            <a:r>
              <a:rPr lang="es-ES_tradnl" sz="2400" b="1" dirty="0" smtClean="0"/>
              <a:t> </a:t>
            </a:r>
            <a:r>
              <a:rPr lang="ar-IQ" sz="2400" b="1" dirty="0" smtClean="0"/>
              <a:t/>
            </a:r>
            <a:br>
              <a:rPr lang="ar-IQ" sz="2400" b="1" dirty="0" smtClean="0"/>
            </a:br>
            <a:r>
              <a:rPr lang="es-ES_tradnl" sz="3600" dirty="0" smtClean="0"/>
              <a:t>  </a:t>
            </a:r>
            <a:br>
              <a:rPr lang="es-ES_tradnl" sz="3600" dirty="0" smtClean="0"/>
            </a:br>
            <a:endParaRPr lang="ar-IQ" sz="36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Autofit/>
          </a:bodyPr>
          <a:lstStyle/>
          <a:p>
            <a:pPr algn="l"/>
            <a:r>
              <a:rPr lang="es-ES_tradnl" sz="2000" b="1" dirty="0" smtClean="0"/>
              <a:t>Receptors: </a:t>
            </a:r>
            <a:r>
              <a:rPr lang="es-ES_tradnl" sz="2000" b="1" dirty="0" smtClean="0">
                <a:solidFill>
                  <a:srgbClr val="FF0000"/>
                </a:solidFill>
              </a:rPr>
              <a:t>Mu (</a:t>
            </a:r>
            <a:r>
              <a:rPr lang="el-GR" sz="2000" b="1" dirty="0" smtClean="0">
                <a:solidFill>
                  <a:srgbClr val="FF0000"/>
                </a:solidFill>
              </a:rPr>
              <a:t>μ), </a:t>
            </a:r>
            <a:r>
              <a:rPr lang="es-ES_tradnl" sz="2000" b="1" dirty="0" smtClean="0">
                <a:solidFill>
                  <a:srgbClr val="FF0000"/>
                </a:solidFill>
              </a:rPr>
              <a:t>Kappa (</a:t>
            </a:r>
            <a:r>
              <a:rPr lang="el-GR" sz="2000" b="1" dirty="0" smtClean="0">
                <a:solidFill>
                  <a:srgbClr val="FF0000"/>
                </a:solidFill>
              </a:rPr>
              <a:t>κ), </a:t>
            </a:r>
            <a:r>
              <a:rPr lang="es-ES_tradnl" sz="2000" b="1" dirty="0" smtClean="0">
                <a:solidFill>
                  <a:srgbClr val="FF0000"/>
                </a:solidFill>
              </a:rPr>
              <a:t>Delta (</a:t>
            </a:r>
            <a:r>
              <a:rPr lang="el-GR" sz="2000" b="1" dirty="0" smtClean="0">
                <a:solidFill>
                  <a:srgbClr val="FF0000"/>
                </a:solidFill>
              </a:rPr>
              <a:t>δ)  </a:t>
            </a:r>
            <a:r>
              <a:rPr lang="es-ES_tradnl" sz="2000" b="1" dirty="0" smtClean="0">
                <a:solidFill>
                  <a:srgbClr val="FF0000"/>
                </a:solidFill>
              </a:rPr>
              <a:t>and Sigma (</a:t>
            </a:r>
            <a:r>
              <a:rPr lang="el-GR" sz="2000" b="1" dirty="0" smtClean="0">
                <a:solidFill>
                  <a:srgbClr val="FF0000"/>
                </a:solidFill>
              </a:rPr>
              <a:t>σ)</a:t>
            </a:r>
            <a:r>
              <a:rPr lang="el-GR" sz="2000" b="1" dirty="0" smtClean="0"/>
              <a:t> </a:t>
            </a:r>
            <a:r>
              <a:rPr lang="es-ES_tradnl" sz="2000" b="1" dirty="0" smtClean="0"/>
              <a:t>opioid receptors</a:t>
            </a:r>
            <a:br>
              <a:rPr lang="es-ES_tradnl" sz="2000" b="1" dirty="0" smtClean="0"/>
            </a:br>
            <a:r>
              <a:rPr lang="es-ES_tradnl" sz="2400" b="1" dirty="0" smtClean="0"/>
              <a:t>Mu (</a:t>
            </a:r>
            <a:r>
              <a:rPr lang="el-GR" sz="2400" b="1" dirty="0" smtClean="0"/>
              <a:t>μ)</a:t>
            </a:r>
            <a:r>
              <a:rPr lang="en-US" sz="2400" b="1" dirty="0" smtClean="0"/>
              <a:t>:</a:t>
            </a:r>
            <a:r>
              <a:rPr lang="el-GR" sz="2000" b="1" dirty="0" smtClean="0"/>
              <a:t> </a:t>
            </a:r>
            <a:r>
              <a:rPr lang="en-US" sz="2000" b="1" dirty="0" smtClean="0"/>
              <a:t/>
            </a:r>
            <a:br>
              <a:rPr lang="en-US" sz="2000" b="1" dirty="0" smtClean="0"/>
            </a:br>
            <a:r>
              <a:rPr lang="en-US" sz="2000" b="1" dirty="0" smtClean="0"/>
              <a:t>-</a:t>
            </a:r>
            <a:r>
              <a:rPr lang="es-ES_tradnl" sz="2000" b="1" dirty="0" smtClean="0">
                <a:solidFill>
                  <a:srgbClr val="00B050"/>
                </a:solidFill>
              </a:rPr>
              <a:t>found primarily in the brainstem and medial  thalamus</a:t>
            </a:r>
            <a:r>
              <a:rPr lang="es-ES_tradnl" sz="2000" b="1" dirty="0" smtClean="0"/>
              <a:t>. </a:t>
            </a:r>
            <a:br>
              <a:rPr lang="es-ES_tradnl" sz="2000" b="1" dirty="0" smtClean="0"/>
            </a:br>
            <a:r>
              <a:rPr lang="es-ES_tradnl" sz="2000" b="1" dirty="0" smtClean="0">
                <a:solidFill>
                  <a:srgbClr val="FF0000"/>
                </a:solidFill>
              </a:rPr>
              <a:t>responsible for supraspinal analgesia,  respiratory depression, euphoria, sedation, decreased gastrointestinal motility, and physical dependence.</a:t>
            </a:r>
            <a:r>
              <a:rPr lang="es-ES_tradnl" sz="2000" b="1" dirty="0" smtClean="0"/>
              <a:t> </a:t>
            </a:r>
            <a:br>
              <a:rPr lang="es-ES_tradnl" sz="2000" b="1" dirty="0" smtClean="0"/>
            </a:br>
            <a:r>
              <a:rPr lang="es-ES_tradnl" sz="2000" b="1" dirty="0" smtClean="0"/>
              <a:t>Subtypes include Mu1 and Mu2, </a:t>
            </a:r>
            <a:br>
              <a:rPr lang="es-ES_tradnl" sz="2000" b="1" dirty="0" smtClean="0"/>
            </a:br>
            <a:r>
              <a:rPr lang="es-ES_tradnl" sz="2000" b="1" dirty="0" smtClean="0">
                <a:solidFill>
                  <a:schemeClr val="accent1"/>
                </a:solidFill>
              </a:rPr>
              <a:t>Mu1 </a:t>
            </a:r>
            <a:r>
              <a:rPr lang="es-ES_tradnl" sz="2000" b="1" dirty="0" smtClean="0"/>
              <a:t>related to </a:t>
            </a:r>
            <a:r>
              <a:rPr lang="es-ES_tradnl" sz="2000" b="1" dirty="0" smtClean="0">
                <a:solidFill>
                  <a:srgbClr val="FF0000"/>
                </a:solidFill>
              </a:rPr>
              <a:t>analgesia, euphoria, and serenity</a:t>
            </a:r>
            <a:r>
              <a:rPr lang="es-ES_tradnl" sz="2000" b="1" dirty="0" smtClean="0"/>
              <a:t>, </a:t>
            </a:r>
            <a:br>
              <a:rPr lang="es-ES_tradnl" sz="2000" b="1" dirty="0" smtClean="0"/>
            </a:br>
            <a:r>
              <a:rPr lang="es-ES_tradnl" sz="2000" b="1" dirty="0" smtClean="0">
                <a:solidFill>
                  <a:schemeClr val="accent1"/>
                </a:solidFill>
              </a:rPr>
              <a:t>Mu2</a:t>
            </a:r>
            <a:r>
              <a:rPr lang="es-ES_tradnl" sz="2000" b="1" dirty="0" smtClean="0"/>
              <a:t> is related to </a:t>
            </a:r>
            <a:r>
              <a:rPr lang="es-ES_tradnl" sz="2000" b="1" dirty="0" smtClean="0">
                <a:solidFill>
                  <a:srgbClr val="FF0000"/>
                </a:solidFill>
              </a:rPr>
              <a:t>respiratory depression,  pruritus, prolactin release, dependence, anorexia, and sedation</a:t>
            </a:r>
            <a:r>
              <a:rPr lang="es-ES_tradnl" sz="2000" b="1" dirty="0" smtClean="0"/>
              <a:t>. </a:t>
            </a:r>
            <a:br>
              <a:rPr lang="es-ES_tradnl" sz="2000" b="1" dirty="0" smtClean="0"/>
            </a:br>
            <a:r>
              <a:rPr lang="es-ES_tradnl" sz="2400" b="1" dirty="0" smtClean="0"/>
              <a:t>Kappa (</a:t>
            </a:r>
            <a:r>
              <a:rPr lang="el-GR" sz="2400" b="1" dirty="0" smtClean="0"/>
              <a:t>κ)</a:t>
            </a:r>
            <a:r>
              <a:rPr lang="en-US" sz="2400" b="1" dirty="0" smtClean="0"/>
              <a:t>:</a:t>
            </a:r>
            <a:r>
              <a:rPr lang="el-GR" sz="2000" b="1" dirty="0" smtClean="0"/>
              <a:t> </a:t>
            </a:r>
            <a:r>
              <a:rPr lang="en-US" sz="2000" b="1" dirty="0" smtClean="0"/>
              <a:t/>
            </a:r>
            <a:br>
              <a:rPr lang="en-US" sz="2000" b="1" dirty="0" smtClean="0"/>
            </a:br>
            <a:r>
              <a:rPr lang="en-US" sz="2000" b="1" dirty="0" smtClean="0"/>
              <a:t>-</a:t>
            </a:r>
            <a:r>
              <a:rPr lang="es-ES_tradnl" sz="2000" b="1" dirty="0" smtClean="0">
                <a:solidFill>
                  <a:srgbClr val="00B050"/>
                </a:solidFill>
              </a:rPr>
              <a:t>found in the limbic and other diencephalic areas, brain stem, and spinal cord</a:t>
            </a:r>
            <a:r>
              <a:rPr lang="es-ES_tradnl" sz="2000" b="1" dirty="0" smtClean="0"/>
              <a:t> </a:t>
            </a:r>
            <a:r>
              <a:rPr lang="es-ES_tradnl" sz="2000" b="1" dirty="0" smtClean="0">
                <a:solidFill>
                  <a:srgbClr val="FF0000"/>
                </a:solidFill>
              </a:rPr>
              <a:t>responsible for spinal analgesia, miosis, sedation, dyspnea, dependence, dysphoria, and respiratory depression. </a:t>
            </a:r>
            <a:r>
              <a:rPr lang="es-ES_tradnl" sz="2000" b="1" dirty="0" smtClean="0"/>
              <a:t/>
            </a:r>
            <a:br>
              <a:rPr lang="es-ES_tradnl" sz="2000" b="1" dirty="0" smtClean="0"/>
            </a:br>
            <a:r>
              <a:rPr lang="es-ES_tradnl" sz="2400" b="1" dirty="0" smtClean="0"/>
              <a:t>Delta (</a:t>
            </a:r>
            <a:r>
              <a:rPr lang="el-GR" sz="2400" b="1" dirty="0" smtClean="0"/>
              <a:t>δ)</a:t>
            </a:r>
            <a:r>
              <a:rPr lang="en-US" sz="2400" b="1" dirty="0" smtClean="0"/>
              <a:t>:</a:t>
            </a:r>
            <a:r>
              <a:rPr lang="el-GR" sz="2400" b="1" dirty="0" smtClean="0"/>
              <a:t> </a:t>
            </a:r>
            <a:r>
              <a:rPr lang="ar-IQ" sz="2000" b="1" dirty="0" smtClean="0"/>
              <a:t/>
            </a:r>
            <a:br>
              <a:rPr lang="ar-IQ" sz="2000" b="1" dirty="0" smtClean="0"/>
            </a:br>
            <a:r>
              <a:rPr lang="es-ES_tradnl" sz="2000" b="1" dirty="0" smtClean="0">
                <a:solidFill>
                  <a:srgbClr val="00B050"/>
                </a:solidFill>
              </a:rPr>
              <a:t>dysphoria, and stress-induced depression. </a:t>
            </a:r>
            <a:r>
              <a:rPr lang="es-ES_tradnl" sz="2000" b="1" dirty="0" smtClean="0"/>
              <a:t/>
            </a:r>
            <a:br>
              <a:rPr lang="es-ES_tradnl" sz="2000" b="1" dirty="0" smtClean="0"/>
            </a:br>
            <a:r>
              <a:rPr lang="es-ES_tradnl" sz="2000" b="1" dirty="0" smtClean="0">
                <a:solidFill>
                  <a:srgbClr val="00B050"/>
                </a:solidFill>
              </a:rPr>
              <a:t>located largely in the brain </a:t>
            </a:r>
            <a:r>
              <a:rPr lang="ar-IQ" sz="2000" b="1" dirty="0" smtClean="0">
                <a:solidFill>
                  <a:srgbClr val="00B050"/>
                </a:solidFill>
              </a:rPr>
              <a:t/>
            </a:r>
            <a:br>
              <a:rPr lang="ar-IQ" sz="2000" b="1" dirty="0" smtClean="0">
                <a:solidFill>
                  <a:srgbClr val="00B050"/>
                </a:solidFill>
              </a:rPr>
            </a:br>
            <a:r>
              <a:rPr lang="es-ES_tradnl" sz="2000" b="1" dirty="0" smtClean="0"/>
              <a:t>responsible for psychomimetic and dysphoric effects. </a:t>
            </a:r>
            <a:br>
              <a:rPr lang="es-ES_tradnl" sz="2000" b="1" dirty="0" smtClean="0"/>
            </a:br>
            <a:r>
              <a:rPr lang="es-ES_tradnl" sz="2400" b="1" dirty="0" smtClean="0"/>
              <a:t>Sigma (</a:t>
            </a:r>
            <a:r>
              <a:rPr lang="el-GR" sz="2400" b="1" dirty="0" smtClean="0"/>
              <a:t>σ)</a:t>
            </a:r>
            <a:r>
              <a:rPr lang="en-US" sz="2000" b="1" dirty="0" smtClean="0"/>
              <a:t>:</a:t>
            </a:r>
            <a:r>
              <a:rPr lang="el-GR" sz="2000" b="1" dirty="0" smtClean="0"/>
              <a:t> </a:t>
            </a:r>
            <a:r>
              <a:rPr lang="ar-IQ" sz="2000" b="1" dirty="0" smtClean="0">
                <a:solidFill>
                  <a:srgbClr val="FF0000"/>
                </a:solidFill>
              </a:rPr>
              <a:t/>
            </a:r>
            <a:br>
              <a:rPr lang="ar-IQ" sz="2000" b="1" dirty="0" smtClean="0">
                <a:solidFill>
                  <a:srgbClr val="FF0000"/>
                </a:solidFill>
              </a:rPr>
            </a:br>
            <a:r>
              <a:rPr lang="es-ES_tradnl" sz="2000" b="1" dirty="0" smtClean="0">
                <a:solidFill>
                  <a:srgbClr val="00B050"/>
                </a:solidFill>
              </a:rPr>
              <a:t> responsible for psychomimetic effects, </a:t>
            </a:r>
            <a:r>
              <a:rPr lang="es-ES_tradnl" sz="2000" b="1" dirty="0" smtClean="0"/>
              <a:t>They are no longer considered opioid receptors</a:t>
            </a:r>
            <a:endParaRPr lang="es-ES_tradnl" sz="2000"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a:bodyPr>
          <a:lstStyle/>
          <a:p>
            <a:pPr algn="l" rtl="0"/>
            <a:r>
              <a:rPr lang="en-US" sz="2000" b="1" dirty="0" smtClean="0">
                <a:solidFill>
                  <a:srgbClr val="FF0000"/>
                </a:solidFill>
              </a:rPr>
              <a:t>Endogenous </a:t>
            </a:r>
            <a:r>
              <a:rPr lang="en-US" sz="2000" b="1" dirty="0" err="1" smtClean="0">
                <a:solidFill>
                  <a:srgbClr val="FF0000"/>
                </a:solidFill>
              </a:rPr>
              <a:t>Opioid</a:t>
            </a:r>
            <a:r>
              <a:rPr lang="en-US" sz="2000" b="1" dirty="0" smtClean="0">
                <a:solidFill>
                  <a:srgbClr val="FF0000"/>
                </a:solidFill>
              </a:rPr>
              <a:t> Peptides</a:t>
            </a:r>
            <a:r>
              <a:rPr lang="en-US" sz="2000" dirty="0" smtClean="0"/>
              <a:t/>
            </a:r>
            <a:br>
              <a:rPr lang="en-US" sz="2000" dirty="0" smtClean="0"/>
            </a:br>
            <a:r>
              <a:rPr lang="en-US" sz="2000" b="1" dirty="0" smtClean="0"/>
              <a:t>1</a:t>
            </a:r>
            <a:r>
              <a:rPr lang="en-US" sz="2000" b="1" dirty="0" smtClean="0">
                <a:solidFill>
                  <a:srgbClr val="FF0000"/>
                </a:solidFill>
              </a:rPr>
              <a:t>. </a:t>
            </a:r>
            <a:r>
              <a:rPr lang="en-US" sz="2000" b="1" dirty="0" err="1" smtClean="0">
                <a:solidFill>
                  <a:srgbClr val="FF0000"/>
                </a:solidFill>
              </a:rPr>
              <a:t>Enkephalins</a:t>
            </a:r>
            <a:r>
              <a:rPr lang="en-US" sz="2000" dirty="0" smtClean="0">
                <a:solidFill>
                  <a:srgbClr val="FF0000"/>
                </a:solidFill>
              </a:rPr>
              <a:t> </a:t>
            </a:r>
            <a:r>
              <a:rPr lang="en-US" sz="2000" dirty="0" smtClean="0"/>
              <a:t>Relatively selective </a:t>
            </a:r>
            <a:r>
              <a:rPr lang="en-US" sz="3200" b="1" dirty="0" smtClean="0"/>
              <a:t>Delta (δ)</a:t>
            </a:r>
            <a:r>
              <a:rPr lang="en-US" sz="2000" dirty="0" smtClean="0"/>
              <a:t> </a:t>
            </a:r>
            <a:r>
              <a:rPr lang="en-US" sz="3200" b="1" dirty="0" smtClean="0"/>
              <a:t> receptors</a:t>
            </a:r>
            <a:r>
              <a:rPr lang="en-US" sz="2000" dirty="0" smtClean="0"/>
              <a:t>.-Widely distributed in CNS;  -  Act like morphine to modulate neurotransmitter release.- Found with </a:t>
            </a:r>
            <a:r>
              <a:rPr lang="en-US" sz="2000" dirty="0" err="1" smtClean="0"/>
              <a:t>catecholamines</a:t>
            </a:r>
            <a:r>
              <a:rPr lang="en-US" sz="2000" dirty="0" smtClean="0"/>
              <a:t> in sympathetic terminals and adrenal.</a:t>
            </a:r>
            <a:br>
              <a:rPr lang="en-US" sz="2000" dirty="0" smtClean="0"/>
            </a:br>
            <a:r>
              <a:rPr lang="en-US" sz="2000" b="1" dirty="0" smtClean="0"/>
              <a:t>2.</a:t>
            </a:r>
            <a:r>
              <a:rPr lang="en-US" sz="2000" b="1" dirty="0" smtClean="0">
                <a:solidFill>
                  <a:srgbClr val="FF0000"/>
                </a:solidFill>
              </a:rPr>
              <a:t> Endorphins</a:t>
            </a:r>
            <a:r>
              <a:rPr lang="en-US" sz="2000" dirty="0" smtClean="0">
                <a:solidFill>
                  <a:srgbClr val="FF0000"/>
                </a:solidFill>
              </a:rPr>
              <a:t>  </a:t>
            </a:r>
            <a:r>
              <a:rPr lang="en-US" sz="2000" dirty="0" smtClean="0"/>
              <a:t>It binds preferentially to </a:t>
            </a:r>
            <a:r>
              <a:rPr lang="en-US" sz="3200" b="1" dirty="0" smtClean="0"/>
              <a:t>μ receptors</a:t>
            </a:r>
            <a:r>
              <a:rPr lang="en-US" sz="2000" dirty="0" smtClean="0"/>
              <a:t>; Localized primarily in pituitary and hypothalamus.</a:t>
            </a:r>
            <a:br>
              <a:rPr lang="en-US" sz="2000" dirty="0" smtClean="0"/>
            </a:br>
            <a:r>
              <a:rPr lang="en-US" sz="2000" b="1" dirty="0" smtClean="0"/>
              <a:t>3.</a:t>
            </a:r>
            <a:r>
              <a:rPr lang="en-US" sz="2000" b="1" dirty="0" smtClean="0">
                <a:solidFill>
                  <a:srgbClr val="FF0000"/>
                </a:solidFill>
              </a:rPr>
              <a:t> </a:t>
            </a:r>
            <a:r>
              <a:rPr lang="en-US" sz="2000" b="1" dirty="0" err="1" smtClean="0">
                <a:solidFill>
                  <a:srgbClr val="FF0000"/>
                </a:solidFill>
              </a:rPr>
              <a:t>Dynorphins</a:t>
            </a:r>
            <a:r>
              <a:rPr lang="en-US" sz="2000" dirty="0" smtClean="0">
                <a:solidFill>
                  <a:srgbClr val="FF0000"/>
                </a:solidFill>
              </a:rPr>
              <a:t>  </a:t>
            </a:r>
            <a:r>
              <a:rPr lang="en-US" sz="2000" dirty="0" smtClean="0"/>
              <a:t>a potent and highly selective agonist at </a:t>
            </a:r>
            <a:r>
              <a:rPr lang="en-US" sz="3200" b="1" dirty="0" smtClean="0"/>
              <a:t>κ receptors</a:t>
            </a:r>
            <a:r>
              <a:rPr lang="en-US" sz="2000" dirty="0" smtClean="0"/>
              <a:t>;  -  Similar distribution to the </a:t>
            </a:r>
            <a:r>
              <a:rPr lang="en-US" sz="2000" dirty="0" err="1" smtClean="0"/>
              <a:t>enkephalins</a:t>
            </a:r>
            <a:r>
              <a:rPr lang="en-US" sz="2000" dirty="0" smtClean="0"/>
              <a:t>.</a:t>
            </a:r>
            <a:br>
              <a:rPr lang="en-US" sz="2000" dirty="0" smtClean="0"/>
            </a:br>
            <a:r>
              <a:rPr lang="en-US" sz="2000" b="1" dirty="0" smtClean="0">
                <a:solidFill>
                  <a:srgbClr val="7030A0"/>
                </a:solidFill>
              </a:rPr>
              <a:t>- </a:t>
            </a:r>
            <a:r>
              <a:rPr lang="en-US" sz="2000" b="1" dirty="0" err="1" smtClean="0">
                <a:solidFill>
                  <a:srgbClr val="7030A0"/>
                </a:solidFill>
              </a:rPr>
              <a:t>Opioid</a:t>
            </a:r>
            <a:r>
              <a:rPr lang="en-US" sz="2000" b="1" dirty="0" smtClean="0">
                <a:solidFill>
                  <a:srgbClr val="7030A0"/>
                </a:solidFill>
              </a:rPr>
              <a:t> peptides  function as neurotransmitters or </a:t>
            </a:r>
            <a:r>
              <a:rPr lang="en-US" sz="2000" b="1" dirty="0" err="1" smtClean="0">
                <a:solidFill>
                  <a:srgbClr val="7030A0"/>
                </a:solidFill>
              </a:rPr>
              <a:t>neuromodulators</a:t>
            </a:r>
            <a:r>
              <a:rPr lang="en-US" sz="2000" b="1" dirty="0" smtClean="0">
                <a:solidFill>
                  <a:srgbClr val="7030A0"/>
                </a:solidFill>
              </a:rPr>
              <a:t>.</a:t>
            </a:r>
            <a:br>
              <a:rPr lang="en-US" sz="2000" b="1" dirty="0" smtClean="0">
                <a:solidFill>
                  <a:srgbClr val="7030A0"/>
                </a:solidFill>
              </a:rPr>
            </a:br>
            <a:r>
              <a:rPr lang="en-US" sz="2000" b="1" dirty="0" smtClean="0">
                <a:solidFill>
                  <a:srgbClr val="7030A0"/>
                </a:solidFill>
              </a:rPr>
              <a:t>-  Modulate pain transmission in the cord and alter acetylcholine release in the </a:t>
            </a:r>
            <a:r>
              <a:rPr lang="en-US" sz="2000" b="1" dirty="0" err="1" smtClean="0">
                <a:solidFill>
                  <a:srgbClr val="7030A0"/>
                </a:solidFill>
              </a:rPr>
              <a:t>myenteric</a:t>
            </a:r>
            <a:r>
              <a:rPr lang="en-US" sz="2000" b="1" dirty="0" smtClean="0">
                <a:solidFill>
                  <a:srgbClr val="7030A0"/>
                </a:solidFill>
              </a:rPr>
              <a:t> plexus.</a:t>
            </a:r>
            <a:br>
              <a:rPr lang="en-US" sz="2000" b="1" dirty="0" smtClean="0">
                <a:solidFill>
                  <a:srgbClr val="7030A0"/>
                </a:solidFill>
              </a:rPr>
            </a:br>
            <a:r>
              <a:rPr lang="en-US" sz="2000" b="1" dirty="0" smtClean="0">
                <a:solidFill>
                  <a:srgbClr val="7030A0"/>
                </a:solidFill>
              </a:rPr>
              <a:t>-  Play fundamental roles in hormonal secretion, thermoregulation, and cardiovascular control.</a:t>
            </a:r>
            <a:r>
              <a:rPr lang="en-US" sz="2000" dirty="0" smtClean="0"/>
              <a:t/>
            </a:r>
            <a:br>
              <a:rPr lang="en-US" sz="2000" dirty="0" smtClean="0"/>
            </a:br>
            <a:endParaRPr lang="ar-IQ" sz="2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a:bodyPr>
          <a:lstStyle/>
          <a:p>
            <a:pPr algn="l"/>
            <a:r>
              <a:rPr lang="en-US" sz="2000" dirty="0" err="1" smtClean="0">
                <a:solidFill>
                  <a:srgbClr val="FF0000"/>
                </a:solidFill>
              </a:rPr>
              <a:t>Opioid</a:t>
            </a:r>
            <a:r>
              <a:rPr lang="en-US" sz="2000" dirty="0" smtClean="0">
                <a:solidFill>
                  <a:srgbClr val="FF0000"/>
                </a:solidFill>
              </a:rPr>
              <a:t> Agonists – </a:t>
            </a:r>
            <a:r>
              <a:rPr lang="en-US" sz="2000" dirty="0" err="1" smtClean="0">
                <a:solidFill>
                  <a:srgbClr val="FF0000"/>
                </a:solidFill>
              </a:rPr>
              <a:t>Pharmacodynamics</a:t>
            </a:r>
            <a:r>
              <a:rPr lang="en-US" sz="2000" dirty="0" smtClean="0"/>
              <a:t/>
            </a:r>
            <a:br>
              <a:rPr lang="en-US" sz="2000" dirty="0" smtClean="0"/>
            </a:br>
            <a:r>
              <a:rPr lang="en-US" sz="2000" dirty="0" smtClean="0"/>
              <a:t>The </a:t>
            </a:r>
            <a:r>
              <a:rPr lang="en-US" sz="2000" dirty="0" err="1" smtClean="0"/>
              <a:t>opioid</a:t>
            </a:r>
            <a:r>
              <a:rPr lang="en-US" sz="2000" dirty="0" smtClean="0"/>
              <a:t>-like peptides inhibit synaptic transmission by binding to </a:t>
            </a:r>
            <a:r>
              <a:rPr lang="en-US" sz="2000" dirty="0" err="1" smtClean="0"/>
              <a:t>opioid</a:t>
            </a:r>
            <a:r>
              <a:rPr lang="en-US" sz="2000" dirty="0" smtClean="0"/>
              <a:t> receptors on the </a:t>
            </a:r>
            <a:r>
              <a:rPr lang="en-US" sz="2000" dirty="0" err="1" smtClean="0"/>
              <a:t>presynaptic</a:t>
            </a:r>
            <a:r>
              <a:rPr lang="en-US" sz="2000" dirty="0" smtClean="0"/>
              <a:t> membrane and the post-synaptic membrane of the synapse. On the pre-synaptic membrane they inhibit the opening of the calcium channels and so prevent the release of the neurotransmitter that sends the signal to the receiving neuron. On the post-synaptic membrane, the </a:t>
            </a:r>
            <a:r>
              <a:rPr lang="en-US" sz="2000" dirty="0" err="1" smtClean="0"/>
              <a:t>opioid</a:t>
            </a:r>
            <a:r>
              <a:rPr lang="en-US" sz="2000" dirty="0" smtClean="0"/>
              <a:t>-like peptides bind to opiate receptors and make the membrane less responsive to stimulation by neurotransmitters. Morphine and other </a:t>
            </a:r>
            <a:r>
              <a:rPr lang="en-US" sz="2000" dirty="0" err="1" smtClean="0"/>
              <a:t>opioid</a:t>
            </a:r>
            <a:r>
              <a:rPr lang="en-US" sz="2000" dirty="0" smtClean="0"/>
              <a:t> drugs are similar in molecular structure to the </a:t>
            </a:r>
            <a:r>
              <a:rPr lang="en-US" sz="2000" dirty="0" err="1" smtClean="0"/>
              <a:t>opioid</a:t>
            </a:r>
            <a:r>
              <a:rPr lang="en-US" sz="2000" dirty="0" smtClean="0"/>
              <a:t>-like peptides so they bind to the same </a:t>
            </a:r>
            <a:r>
              <a:rPr lang="en-US" sz="2000" dirty="0" err="1" smtClean="0"/>
              <a:t>opioid</a:t>
            </a:r>
            <a:r>
              <a:rPr lang="en-US" sz="2000" dirty="0" smtClean="0"/>
              <a:t> receptors and produce the same effect – inhibition of the pain transmission across the synapse</a:t>
            </a:r>
            <a:br>
              <a:rPr lang="en-US" sz="2000" dirty="0" smtClean="0"/>
            </a:br>
            <a:r>
              <a:rPr lang="en-US" sz="2000" dirty="0" smtClean="0">
                <a:solidFill>
                  <a:srgbClr val="FF0000"/>
                </a:solidFill>
              </a:rPr>
              <a:t>General Clinical Properties</a:t>
            </a:r>
            <a:r>
              <a:rPr lang="en-US" sz="2000" dirty="0" smtClean="0"/>
              <a:t>:</a:t>
            </a:r>
            <a:br>
              <a:rPr lang="en-US" sz="2000" dirty="0" smtClean="0"/>
            </a:br>
            <a:r>
              <a:rPr lang="en-US" sz="2000" dirty="0" smtClean="0">
                <a:solidFill>
                  <a:srgbClr val="FF0000"/>
                </a:solidFill>
              </a:rPr>
              <a:t>Acute: </a:t>
            </a:r>
            <a:r>
              <a:rPr lang="en-US" sz="2000" dirty="0" smtClean="0"/>
              <a:t>Analgesia; </a:t>
            </a:r>
            <a:r>
              <a:rPr lang="en-US" sz="2000" dirty="0" err="1" smtClean="0"/>
              <a:t>Miosis</a:t>
            </a:r>
            <a:r>
              <a:rPr lang="en-US" sz="2000" dirty="0" smtClean="0"/>
              <a:t>; Respiratory Depression; Nausea and vomiting; Sedation;  Skeletal muscle </a:t>
            </a:r>
            <a:r>
              <a:rPr lang="en-US" sz="2000" dirty="0" err="1" smtClean="0"/>
              <a:t>hypertonus</a:t>
            </a:r>
            <a:r>
              <a:rPr lang="en-US" sz="2000" dirty="0" smtClean="0"/>
              <a:t>; Euphoria; Constipation; Vasodilatation; Urinary retention; </a:t>
            </a:r>
            <a:r>
              <a:rPr lang="en-US" sz="2000" dirty="0" err="1" smtClean="0"/>
              <a:t>Bradycardia</a:t>
            </a:r>
            <a:r>
              <a:rPr lang="en-US" sz="2000" dirty="0" smtClean="0"/>
              <a:t>; </a:t>
            </a:r>
            <a:r>
              <a:rPr lang="en-US" sz="2000" dirty="0" err="1" smtClean="0"/>
              <a:t>Biliary</a:t>
            </a:r>
            <a:r>
              <a:rPr lang="en-US" sz="2000" dirty="0" smtClean="0"/>
              <a:t> Spasm; Cough suppression</a:t>
            </a:r>
            <a:br>
              <a:rPr lang="en-US" sz="2000" dirty="0" smtClean="0"/>
            </a:br>
            <a:r>
              <a:rPr lang="en-US" sz="2000" dirty="0" smtClean="0">
                <a:solidFill>
                  <a:srgbClr val="FF0000"/>
                </a:solidFill>
              </a:rPr>
              <a:t>Chronic: </a:t>
            </a:r>
            <a:r>
              <a:rPr lang="en-US" sz="2000" dirty="0" smtClean="0"/>
              <a:t>Tolerance; Physical Dependence</a:t>
            </a:r>
            <a:br>
              <a:rPr lang="en-US" sz="2000" dirty="0" smtClean="0"/>
            </a:br>
            <a:r>
              <a:rPr lang="en-US" sz="2000" dirty="0" smtClean="0"/>
              <a:t>-	All of the clinically-used μ </a:t>
            </a:r>
            <a:r>
              <a:rPr lang="en-US" sz="2000" dirty="0" err="1" smtClean="0"/>
              <a:t>opioid</a:t>
            </a:r>
            <a:r>
              <a:rPr lang="en-US" sz="2000" dirty="0" smtClean="0"/>
              <a:t> agonists produce these effects.</a:t>
            </a:r>
            <a:br>
              <a:rPr lang="en-US" sz="2000" dirty="0" smtClean="0"/>
            </a:br>
            <a:r>
              <a:rPr lang="en-US" sz="2000" dirty="0" smtClean="0"/>
              <a:t>-	The few qualitative differences between drugs (e.g. histamine release) usually do not involve specific </a:t>
            </a:r>
            <a:r>
              <a:rPr lang="en-US" sz="2000" dirty="0" err="1" smtClean="0"/>
              <a:t>opioid</a:t>
            </a:r>
            <a:r>
              <a:rPr lang="en-US" sz="2000" dirty="0" smtClean="0"/>
              <a:t> receptor mechanisms.</a:t>
            </a:r>
            <a:br>
              <a:rPr lang="en-US" sz="2000" dirty="0" smtClean="0"/>
            </a:br>
            <a:r>
              <a:rPr lang="en-US" sz="2000" dirty="0" smtClean="0"/>
              <a:t>-	</a:t>
            </a:r>
            <a:r>
              <a:rPr lang="en-US" sz="2000" dirty="0" err="1" smtClean="0"/>
              <a:t>Opioids</a:t>
            </a:r>
            <a:r>
              <a:rPr lang="en-US" sz="2000" dirty="0" smtClean="0"/>
              <a:t> differ greatly in physicochemical properties as well as speed of onset and duration of action, so clinical selection is frequently based on pharmacokinetic considerations.</a:t>
            </a:r>
            <a:endParaRPr lang="en-US" sz="2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fontScale="90000"/>
          </a:bodyPr>
          <a:lstStyle/>
          <a:p>
            <a:pPr algn="l" rtl="0"/>
            <a:r>
              <a:rPr lang="en-US" sz="1800" b="1" dirty="0" smtClean="0">
                <a:solidFill>
                  <a:srgbClr val="FF0000"/>
                </a:solidFill>
              </a:rPr>
              <a:t>Mechanisms:</a:t>
            </a:r>
            <a:r>
              <a:rPr lang="en-US" sz="1800" dirty="0" smtClean="0"/>
              <a:t/>
            </a:r>
            <a:br>
              <a:rPr lang="en-US" sz="1800" dirty="0" smtClean="0"/>
            </a:br>
            <a:r>
              <a:rPr lang="en-US" sz="1800" b="1" dirty="0" smtClean="0">
                <a:solidFill>
                  <a:srgbClr val="FF0000"/>
                </a:solidFill>
              </a:rPr>
              <a:t>a. Analgesia and Mood</a:t>
            </a:r>
            <a:r>
              <a:rPr lang="en-US" sz="1800" dirty="0" smtClean="0"/>
              <a:t/>
            </a:r>
            <a:br>
              <a:rPr lang="en-US" sz="1800" dirty="0" smtClean="0"/>
            </a:br>
            <a:r>
              <a:rPr lang="en-US" sz="1800" dirty="0" smtClean="0"/>
              <a:t> Processing of pain information is inhibited by a direct spinal effect at the dorsal horn. Probably involves </a:t>
            </a:r>
            <a:r>
              <a:rPr lang="en-US" sz="1800" dirty="0" err="1" smtClean="0"/>
              <a:t>presynaptic</a:t>
            </a:r>
            <a:r>
              <a:rPr lang="en-US" sz="1800" dirty="0" smtClean="0"/>
              <a:t> inhibition of the release of </a:t>
            </a:r>
            <a:r>
              <a:rPr lang="en-US" sz="1800" dirty="0" err="1" smtClean="0"/>
              <a:t>tachykinins</a:t>
            </a:r>
            <a:r>
              <a:rPr lang="en-US" sz="1800" dirty="0" smtClean="0"/>
              <a:t> like substance P.</a:t>
            </a:r>
            <a:br>
              <a:rPr lang="en-US" sz="1800" dirty="0" smtClean="0"/>
            </a:br>
            <a:r>
              <a:rPr lang="en-US" sz="1800" dirty="0" smtClean="0"/>
              <a:t> </a:t>
            </a:r>
            <a:r>
              <a:rPr lang="en-US" sz="1800" dirty="0" err="1" smtClean="0"/>
              <a:t>Rostrad</a:t>
            </a:r>
            <a:r>
              <a:rPr lang="en-US" sz="1800" dirty="0" smtClean="0"/>
              <a:t> transmission of pain signals decreased by activation of descending inhibitory pathways in the brainstem.</a:t>
            </a:r>
            <a:br>
              <a:rPr lang="en-US" sz="1800" dirty="0" smtClean="0"/>
            </a:br>
            <a:r>
              <a:rPr lang="en-US" sz="1800" dirty="0" smtClean="0"/>
              <a:t> Emotional response to pain altered by </a:t>
            </a:r>
            <a:r>
              <a:rPr lang="en-US" sz="1800" dirty="0" err="1" smtClean="0"/>
              <a:t>opioid</a:t>
            </a:r>
            <a:r>
              <a:rPr lang="en-US" sz="1800" dirty="0" smtClean="0"/>
              <a:t> actions on the limbic cortex.</a:t>
            </a:r>
            <a:br>
              <a:rPr lang="en-US" sz="1800" dirty="0" smtClean="0"/>
            </a:br>
            <a:r>
              <a:rPr lang="en-US" sz="1800" dirty="0" smtClean="0"/>
              <a:t> </a:t>
            </a:r>
            <a:r>
              <a:rPr lang="en-US" sz="1800" dirty="0" err="1" smtClean="0"/>
              <a:t>Opioids</a:t>
            </a:r>
            <a:r>
              <a:rPr lang="en-US" sz="1800" dirty="0" smtClean="0"/>
              <a:t> may act at receptors located peripherally on sensory neurons. Possibly important in painful conditions accompanied by tissue inflammation.</a:t>
            </a:r>
            <a:br>
              <a:rPr lang="en-US" sz="1800" dirty="0" smtClean="0"/>
            </a:br>
            <a:r>
              <a:rPr lang="en-US" sz="1800" b="1" dirty="0" smtClean="0">
                <a:solidFill>
                  <a:srgbClr val="FF0000"/>
                </a:solidFill>
              </a:rPr>
              <a:t>Clinical characteristics:</a:t>
            </a:r>
            <a:r>
              <a:rPr lang="en-US" sz="1800" dirty="0" smtClean="0"/>
              <a:t/>
            </a:r>
            <a:br>
              <a:rPr lang="en-US" sz="1800" dirty="0" smtClean="0"/>
            </a:br>
            <a:r>
              <a:rPr lang="en-US" sz="1800" dirty="0" smtClean="0"/>
              <a:t> Selective relief of pain at doses which do not produce hypnosis or impair sensation.</a:t>
            </a:r>
            <a:br>
              <a:rPr lang="en-US" sz="1800" dirty="0" smtClean="0"/>
            </a:br>
            <a:r>
              <a:rPr lang="en-US" sz="1800" dirty="0" smtClean="0"/>
              <a:t> Typically, patients report that pain is still present, but the intensity is decreased and it no longer bothers them as much.</a:t>
            </a:r>
            <a:br>
              <a:rPr lang="en-US" sz="1800" dirty="0" smtClean="0"/>
            </a:br>
            <a:r>
              <a:rPr lang="en-US" sz="1800" dirty="0" smtClean="0"/>
              <a:t> Mood elevation, sometimes frank euphoria can occur. Sense of well-being and cloudy detachment thought to be an important reason for </a:t>
            </a:r>
            <a:r>
              <a:rPr lang="en-US" sz="1800" dirty="0" err="1" smtClean="0"/>
              <a:t>opioid</a:t>
            </a:r>
            <a:r>
              <a:rPr lang="en-US" sz="1800" dirty="0" smtClean="0"/>
              <a:t> abuse.</a:t>
            </a:r>
            <a:br>
              <a:rPr lang="en-US" sz="1800" dirty="0" smtClean="0"/>
            </a:br>
            <a:r>
              <a:rPr lang="en-US" sz="1800" dirty="0" smtClean="0"/>
              <a:t> Some types of pain more responsive to </a:t>
            </a:r>
            <a:r>
              <a:rPr lang="en-US" sz="1800" dirty="0" err="1" smtClean="0"/>
              <a:t>opioids</a:t>
            </a:r>
            <a:r>
              <a:rPr lang="en-US" sz="1800" dirty="0" smtClean="0"/>
              <a:t> than others. More effect in prolonged, burning pain than sharp pain of an incision. Neuropathic pain (e.g. pain of nerve root compression) can be very resistant.</a:t>
            </a:r>
            <a:br>
              <a:rPr lang="en-US" sz="1800" dirty="0" smtClean="0"/>
            </a:br>
            <a:r>
              <a:rPr lang="en-US" sz="1800" b="1" dirty="0" smtClean="0">
                <a:solidFill>
                  <a:srgbClr val="FF0000"/>
                </a:solidFill>
              </a:rPr>
              <a:t>b. Sedation-Hypnosis</a:t>
            </a:r>
            <a:r>
              <a:rPr lang="en-US" sz="1800" dirty="0" smtClean="0"/>
              <a:t/>
            </a:r>
            <a:br>
              <a:rPr lang="en-US" sz="1800" dirty="0" smtClean="0"/>
            </a:br>
            <a:r>
              <a:rPr lang="en-US" sz="1800" dirty="0" smtClean="0"/>
              <a:t>-  Drowsiness, feelings of heaviness, and difficulty concentrating are common.                                       -  Sleep may occur with relief of pain, although these drugs are not hypnotics. Most likely to occur in elderly or debilitated patients and in those taking other CNS depressants (</a:t>
            </a:r>
            <a:r>
              <a:rPr lang="en-US" sz="1800" dirty="0" err="1" smtClean="0"/>
              <a:t>EtOH</a:t>
            </a:r>
            <a:r>
              <a:rPr lang="en-US" sz="1800" dirty="0" smtClean="0"/>
              <a:t>, benzodiazepines).</a:t>
            </a:r>
            <a:br>
              <a:rPr lang="en-US" sz="1800" dirty="0" smtClean="0"/>
            </a:br>
            <a:r>
              <a:rPr lang="en-US" sz="1800" b="1" dirty="0" smtClean="0">
                <a:solidFill>
                  <a:srgbClr val="FF0000"/>
                </a:solidFill>
              </a:rPr>
              <a:t>c. CNS Toxicity</a:t>
            </a:r>
            <a:r>
              <a:rPr lang="en-US" sz="1800" dirty="0" smtClean="0"/>
              <a:t/>
            </a:r>
            <a:br>
              <a:rPr lang="en-US" sz="1800" dirty="0" smtClean="0"/>
            </a:br>
            <a:r>
              <a:rPr lang="en-US" sz="1800" dirty="0" smtClean="0"/>
              <a:t>-  </a:t>
            </a:r>
            <a:r>
              <a:rPr lang="en-US" sz="1800" dirty="0" err="1" smtClean="0"/>
              <a:t>Dysphoria</a:t>
            </a:r>
            <a:r>
              <a:rPr lang="en-US" sz="1800" dirty="0" smtClean="0"/>
              <a:t> and agitation occur infrequently (incidence higher with </a:t>
            </a:r>
            <a:r>
              <a:rPr lang="en-US" sz="1800" dirty="0" err="1" smtClean="0"/>
              <a:t>meperidine</a:t>
            </a:r>
            <a:r>
              <a:rPr lang="en-US" sz="1800" dirty="0" smtClean="0"/>
              <a:t> and codeine).                      -  Seizures can be produced by </a:t>
            </a:r>
            <a:r>
              <a:rPr lang="en-US" sz="1800" dirty="0" err="1" smtClean="0"/>
              <a:t>meperidine</a:t>
            </a:r>
            <a:r>
              <a:rPr lang="en-US" sz="1800" dirty="0" smtClean="0"/>
              <a:t>—major metabolite, </a:t>
            </a:r>
            <a:r>
              <a:rPr lang="en-US" sz="1800" dirty="0" err="1" smtClean="0"/>
              <a:t>normeperidine</a:t>
            </a:r>
            <a:r>
              <a:rPr lang="en-US" sz="1800" dirty="0" smtClean="0"/>
              <a:t>, is a </a:t>
            </a:r>
            <a:r>
              <a:rPr lang="en-US" sz="1800" dirty="0" err="1" smtClean="0"/>
              <a:t>convulsant</a:t>
            </a:r>
            <a:r>
              <a:rPr lang="en-US" sz="1800" dirty="0" smtClean="0"/>
              <a:t>.                       - </a:t>
            </a:r>
            <a:r>
              <a:rPr lang="en-US" sz="1800" dirty="0" err="1" smtClean="0"/>
              <a:t>Opioids</a:t>
            </a:r>
            <a:r>
              <a:rPr lang="en-US" sz="1800" dirty="0" smtClean="0"/>
              <a:t> generally avoided in head injury or when elevated intracranial pressure (ICP) is suspected. </a:t>
            </a:r>
            <a:br>
              <a:rPr lang="en-US" sz="1800" dirty="0" smtClean="0"/>
            </a:br>
            <a:r>
              <a:rPr lang="en-US" sz="1800" dirty="0" smtClean="0"/>
              <a:t>1. ↓ ventilation can ↑ PaCO2 and raise ICP further.</a:t>
            </a:r>
            <a:br>
              <a:rPr lang="en-US" sz="1800" dirty="0" smtClean="0"/>
            </a:br>
            <a:r>
              <a:rPr lang="en-US" sz="1800" dirty="0" smtClean="0"/>
              <a:t>2. Pupil effects may mask changing neurologic signs.</a:t>
            </a:r>
            <a:br>
              <a:rPr lang="en-US" sz="1800" dirty="0" smtClean="0"/>
            </a:br>
            <a:endParaRPr lang="ar-IQ" sz="18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fontScale="90000"/>
          </a:bodyPr>
          <a:lstStyle/>
          <a:p>
            <a:pPr algn="l" rtl="0"/>
            <a:r>
              <a:rPr lang="en-US" sz="2000" b="1" dirty="0" smtClean="0">
                <a:solidFill>
                  <a:srgbClr val="FF0000"/>
                </a:solidFill>
              </a:rPr>
              <a:t>d. Respiratory Depression</a:t>
            </a:r>
            <a:r>
              <a:rPr lang="en-US" sz="2000" dirty="0" smtClean="0"/>
              <a:t/>
            </a:r>
            <a:br>
              <a:rPr lang="en-US" sz="2000" dirty="0" smtClean="0"/>
            </a:br>
            <a:r>
              <a:rPr lang="en-US" sz="2000" b="1" dirty="0" smtClean="0"/>
              <a:t>Mechanism: </a:t>
            </a:r>
            <a:r>
              <a:rPr lang="en-US" sz="2000" dirty="0" smtClean="0"/>
              <a:t>- Direct effects on respiratory centers in the medulla. - Dose-related depression of </a:t>
            </a:r>
            <a:r>
              <a:rPr lang="en-US" sz="2000" dirty="0" err="1" smtClean="0"/>
              <a:t>ventilatory</a:t>
            </a:r>
            <a:r>
              <a:rPr lang="en-US" sz="2000" dirty="0" smtClean="0"/>
              <a:t> response to </a:t>
            </a:r>
            <a:r>
              <a:rPr lang="en-US" sz="2000" dirty="0" err="1" smtClean="0"/>
              <a:t>hypercarbia</a:t>
            </a:r>
            <a:r>
              <a:rPr lang="en-US" sz="2000" dirty="0" smtClean="0"/>
              <a:t> and hypoxia. This shifts CO2 response curve to the right. - May involve a distinct subset of μ2 receptors.</a:t>
            </a:r>
            <a:br>
              <a:rPr lang="en-US" sz="2000" dirty="0" smtClean="0"/>
            </a:br>
            <a:r>
              <a:rPr lang="en-US" sz="2000" b="1" dirty="0" smtClean="0">
                <a:solidFill>
                  <a:srgbClr val="FF0000"/>
                </a:solidFill>
              </a:rPr>
              <a:t>Clinical Characteristics:</a:t>
            </a:r>
            <a:r>
              <a:rPr lang="en-US" sz="2000" dirty="0" smtClean="0"/>
              <a:t/>
            </a:r>
            <a:br>
              <a:rPr lang="en-US" sz="2000" dirty="0" smtClean="0"/>
            </a:br>
            <a:r>
              <a:rPr lang="en-US" sz="2000" dirty="0" smtClean="0"/>
              <a:t> With usual analgesic doses, arterial O2 saturation often decreases.</a:t>
            </a:r>
            <a:br>
              <a:rPr lang="en-US" sz="2000" dirty="0" smtClean="0"/>
            </a:br>
            <a:r>
              <a:rPr lang="en-US" sz="2000" dirty="0" smtClean="0"/>
              <a:t> Drive to breathe may be abnormal despite an apparently normal respiratory rate and state of consciousness.</a:t>
            </a:r>
            <a:br>
              <a:rPr lang="en-US" sz="2000" dirty="0" smtClean="0"/>
            </a:br>
            <a:r>
              <a:rPr lang="en-US" sz="2000" dirty="0" smtClean="0"/>
              <a:t> Effects are dose related. First CO2 and hypoxic response are depressed, then respiratory rate slows. Very large doses may cause irregular or periodic breathing and eventually apnea.</a:t>
            </a:r>
            <a:br>
              <a:rPr lang="en-US" sz="2000" dirty="0" smtClean="0"/>
            </a:br>
            <a:r>
              <a:rPr lang="en-US" sz="2000" dirty="0" smtClean="0"/>
              <a:t> Trouble most likely to occur with pre-existing pathology (such as hypothyroidism, pulmonary or CNS disease) or previous drug administration (alcohol, general anesthetics, benzodiazepines).</a:t>
            </a:r>
            <a:br>
              <a:rPr lang="en-US" sz="2000" dirty="0" smtClean="0"/>
            </a:br>
            <a:r>
              <a:rPr lang="en-US" sz="2000" dirty="0" smtClean="0"/>
              <a:t> Sleep depresses the response to CO2 and potentiates the </a:t>
            </a:r>
            <a:r>
              <a:rPr lang="en-US" sz="2000" dirty="0" err="1" smtClean="0"/>
              <a:t>opioid</a:t>
            </a:r>
            <a:r>
              <a:rPr lang="en-US" sz="2000" dirty="0" smtClean="0"/>
              <a:t> effect.</a:t>
            </a:r>
            <a:br>
              <a:rPr lang="en-US" sz="2000" dirty="0" smtClean="0"/>
            </a:br>
            <a:r>
              <a:rPr lang="en-US" sz="2000" dirty="0" smtClean="0"/>
              <a:t>Respiratory depression is the major toxicity of </a:t>
            </a:r>
            <a:r>
              <a:rPr lang="en-US" sz="2000" dirty="0" err="1" smtClean="0"/>
              <a:t>opioids</a:t>
            </a:r>
            <a:r>
              <a:rPr lang="en-US" sz="2000" dirty="0" smtClean="0"/>
              <a:t> and nearly always the cause of death from overdose.</a:t>
            </a:r>
            <a:br>
              <a:rPr lang="en-US" sz="2000" dirty="0" smtClean="0"/>
            </a:br>
            <a:r>
              <a:rPr lang="en-US" sz="2000" dirty="0" smtClean="0"/>
              <a:t> </a:t>
            </a:r>
            <a:r>
              <a:rPr lang="en-US" sz="2000" dirty="0" err="1" smtClean="0"/>
              <a:t>Equi</a:t>
            </a:r>
            <a:r>
              <a:rPr lang="en-US" sz="2000" dirty="0" smtClean="0"/>
              <a:t>-analgesic doses of all </a:t>
            </a:r>
            <a:r>
              <a:rPr lang="en-US" sz="2000" dirty="0" err="1" smtClean="0"/>
              <a:t>opioids</a:t>
            </a:r>
            <a:r>
              <a:rPr lang="en-US" sz="2000" dirty="0" smtClean="0"/>
              <a:t> produce equivalent amounts of respiratory depression. There is no convincing evidence than any analgesic is more or less dangerous than morphine in this regard.</a:t>
            </a:r>
            <a:br>
              <a:rPr lang="en-US" sz="2000" dirty="0" smtClean="0"/>
            </a:br>
            <a:r>
              <a:rPr lang="en-US" sz="2000" dirty="0" smtClean="0"/>
              <a:t>Both analgesia and respiratory depression are reduced by administration of an </a:t>
            </a:r>
            <a:r>
              <a:rPr lang="en-US" sz="2000" dirty="0" err="1" smtClean="0"/>
              <a:t>opioid</a:t>
            </a:r>
            <a:r>
              <a:rPr lang="en-US" sz="2000" dirty="0" smtClean="0"/>
              <a:t> antagonist or by the development of tolerance. important clinical implications: </a:t>
            </a:r>
            <a:br>
              <a:rPr lang="en-US" sz="2000" dirty="0" smtClean="0"/>
            </a:br>
            <a:r>
              <a:rPr lang="en-US" sz="2000" dirty="0" smtClean="0"/>
              <a:t>1. Tolerant individuals who require large amounts of </a:t>
            </a:r>
            <a:r>
              <a:rPr lang="en-US" sz="2000" dirty="0" err="1" smtClean="0"/>
              <a:t>opioid</a:t>
            </a:r>
            <a:r>
              <a:rPr lang="en-US" sz="2000" dirty="0" smtClean="0"/>
              <a:t> for relief of pain are not at proportionately increased risk for respiratory depression</a:t>
            </a:r>
            <a:br>
              <a:rPr lang="en-US" sz="2000" dirty="0" smtClean="0"/>
            </a:br>
            <a:r>
              <a:rPr lang="en-US" sz="2000" dirty="0" smtClean="0"/>
              <a:t> 2. Respiratory depression is difficult to reverse without reversing some analgesia. </a:t>
            </a:r>
            <a:br>
              <a:rPr lang="en-US" sz="2000" dirty="0" smtClean="0"/>
            </a:br>
            <a:endParaRPr lang="ar-IQ" sz="20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a:bodyPr>
          <a:lstStyle/>
          <a:p>
            <a:pPr algn="l" rtl="0"/>
            <a:r>
              <a:rPr lang="en-US" sz="1800" b="1" dirty="0" smtClean="0">
                <a:solidFill>
                  <a:srgbClr val="FF0000"/>
                </a:solidFill>
              </a:rPr>
              <a:t>d-Cough suppression:</a:t>
            </a:r>
            <a:r>
              <a:rPr lang="en-US" sz="1800" dirty="0" smtClean="0"/>
              <a:t/>
            </a:r>
            <a:br>
              <a:rPr lang="en-US" sz="1800" dirty="0" smtClean="0"/>
            </a:br>
            <a:r>
              <a:rPr lang="en-US" sz="1800" dirty="0" smtClean="0"/>
              <a:t>Depression of cough centers in the medulla (and possibly, the periphery). </a:t>
            </a:r>
            <a:br>
              <a:rPr lang="en-US" sz="1800" dirty="0" smtClean="0"/>
            </a:br>
            <a:r>
              <a:rPr lang="en-US" sz="1800" dirty="0" smtClean="0"/>
              <a:t> Different molecular mechanism than analgesia or respiratory depression— cough suppressed by </a:t>
            </a:r>
            <a:r>
              <a:rPr lang="en-US" sz="1800" dirty="0" err="1" smtClean="0"/>
              <a:t>dextro</a:t>
            </a:r>
            <a:r>
              <a:rPr lang="en-US" sz="1800" dirty="0" smtClean="0"/>
              <a:t>-isomers of </a:t>
            </a:r>
            <a:r>
              <a:rPr lang="en-US" sz="1800" dirty="0" err="1" smtClean="0"/>
              <a:t>opioids</a:t>
            </a:r>
            <a:r>
              <a:rPr lang="en-US" sz="1800" dirty="0" smtClean="0"/>
              <a:t> (e.g. </a:t>
            </a:r>
            <a:r>
              <a:rPr lang="en-US" sz="1800" dirty="0" err="1" smtClean="0"/>
              <a:t>dextromethorphan</a:t>
            </a:r>
            <a:r>
              <a:rPr lang="en-US" sz="1800" dirty="0" smtClean="0"/>
              <a:t>), compounds which have no analgesic activity. </a:t>
            </a:r>
            <a:br>
              <a:rPr lang="en-US" sz="1800" dirty="0" smtClean="0"/>
            </a:br>
            <a:r>
              <a:rPr lang="en-US" sz="1800" b="1" dirty="0" smtClean="0"/>
              <a:t> </a:t>
            </a:r>
            <a:r>
              <a:rPr lang="en-US" sz="1800" dirty="0" smtClean="0">
                <a:solidFill>
                  <a:srgbClr val="FF0000"/>
                </a:solidFill>
              </a:rPr>
              <a:t/>
            </a:r>
            <a:br>
              <a:rPr lang="en-US" sz="1800" dirty="0" smtClean="0">
                <a:solidFill>
                  <a:srgbClr val="FF0000"/>
                </a:solidFill>
              </a:rPr>
            </a:br>
            <a:r>
              <a:rPr lang="en-US" sz="1800" b="1" dirty="0" smtClean="0">
                <a:solidFill>
                  <a:srgbClr val="FF0000"/>
                </a:solidFill>
              </a:rPr>
              <a:t>e- </a:t>
            </a:r>
            <a:r>
              <a:rPr lang="en-US" sz="1800" b="1" dirty="0" err="1" smtClean="0">
                <a:solidFill>
                  <a:srgbClr val="FF0000"/>
                </a:solidFill>
              </a:rPr>
              <a:t>Pupillary</a:t>
            </a:r>
            <a:r>
              <a:rPr lang="en-US" sz="1800" b="1" dirty="0" smtClean="0">
                <a:solidFill>
                  <a:srgbClr val="FF0000"/>
                </a:solidFill>
              </a:rPr>
              <a:t> Constriction:</a:t>
            </a:r>
            <a:r>
              <a:rPr lang="en-US" sz="1800" dirty="0" smtClean="0">
                <a:solidFill>
                  <a:srgbClr val="FF0000"/>
                </a:solidFill>
              </a:rPr>
              <a:t/>
            </a:r>
            <a:br>
              <a:rPr lang="en-US" sz="1800" dirty="0" smtClean="0">
                <a:solidFill>
                  <a:srgbClr val="FF0000"/>
                </a:solidFill>
              </a:rPr>
            </a:br>
            <a:r>
              <a:rPr lang="en-US" sz="1800" dirty="0" smtClean="0">
                <a:solidFill>
                  <a:srgbClr val="FF0000"/>
                </a:solidFill>
              </a:rPr>
              <a:t> </a:t>
            </a:r>
            <a:r>
              <a:rPr lang="en-US" sz="1800" dirty="0" smtClean="0"/>
              <a:t/>
            </a:r>
            <a:br>
              <a:rPr lang="en-US" sz="1800" dirty="0" smtClean="0"/>
            </a:br>
            <a:r>
              <a:rPr lang="en-US" sz="1800" dirty="0" smtClean="0"/>
              <a:t> Stimulation of </a:t>
            </a:r>
            <a:r>
              <a:rPr lang="en-US" sz="1800" dirty="0" err="1" smtClean="0"/>
              <a:t>Edinger-Westphal</a:t>
            </a:r>
            <a:r>
              <a:rPr lang="en-US" sz="1800" dirty="0" smtClean="0"/>
              <a:t> (parasympathetic) nucleus of the </a:t>
            </a:r>
            <a:r>
              <a:rPr lang="en-US" sz="1800" dirty="0" err="1" smtClean="0"/>
              <a:t>oculomotor</a:t>
            </a:r>
            <a:r>
              <a:rPr lang="en-US" sz="1800" dirty="0" smtClean="0"/>
              <a:t> nerve to produce </a:t>
            </a:r>
            <a:r>
              <a:rPr lang="en-US" sz="1800" dirty="0" err="1" smtClean="0"/>
              <a:t>miosis</a:t>
            </a:r>
            <a:r>
              <a:rPr lang="en-US" sz="1800" dirty="0" smtClean="0"/>
              <a:t>.</a:t>
            </a:r>
            <a:br>
              <a:rPr lang="en-US" sz="1800" dirty="0" smtClean="0"/>
            </a:br>
            <a:r>
              <a:rPr lang="en-US" sz="1800" dirty="0" smtClean="0"/>
              <a:t> Pinpoint pupil is a </a:t>
            </a:r>
            <a:r>
              <a:rPr lang="en-US" sz="1800" dirty="0" err="1" smtClean="0"/>
              <a:t>pathognomonic</a:t>
            </a:r>
            <a:r>
              <a:rPr lang="en-US" sz="1800" dirty="0" smtClean="0"/>
              <a:t> sign of </a:t>
            </a:r>
            <a:r>
              <a:rPr lang="en-US" sz="1800" dirty="0" err="1" smtClean="0"/>
              <a:t>opioid</a:t>
            </a:r>
            <a:r>
              <a:rPr lang="en-US" sz="1800" dirty="0" smtClean="0"/>
              <a:t> overdose.</a:t>
            </a:r>
            <a:br>
              <a:rPr lang="en-US" sz="1800" dirty="0" smtClean="0"/>
            </a:br>
            <a:r>
              <a:rPr lang="en-US" sz="1800" dirty="0" smtClean="0"/>
              <a:t> Antagonized by </a:t>
            </a:r>
            <a:r>
              <a:rPr lang="en-US" sz="1800" dirty="0" err="1" smtClean="0"/>
              <a:t>naloxone</a:t>
            </a:r>
            <a:r>
              <a:rPr lang="en-US" sz="1800" dirty="0" smtClean="0"/>
              <a:t>, atropine or </a:t>
            </a:r>
            <a:r>
              <a:rPr lang="en-US" sz="1800" dirty="0" err="1" smtClean="0"/>
              <a:t>ganglionic</a:t>
            </a:r>
            <a:r>
              <a:rPr lang="en-US" sz="1800" dirty="0" smtClean="0"/>
              <a:t> blockers. </a:t>
            </a:r>
            <a:br>
              <a:rPr lang="en-US" sz="1800" dirty="0" smtClean="0"/>
            </a:br>
            <a:r>
              <a:rPr lang="en-US" sz="1800" dirty="0" smtClean="0"/>
              <a:t> </a:t>
            </a:r>
            <a:br>
              <a:rPr lang="en-US" sz="1800" dirty="0" smtClean="0"/>
            </a:br>
            <a:r>
              <a:rPr lang="en-US" sz="1800" b="1" dirty="0" smtClean="0">
                <a:solidFill>
                  <a:srgbClr val="FF0000"/>
                </a:solidFill>
              </a:rPr>
              <a:t>f-Nausea and vomiting:</a:t>
            </a:r>
            <a:r>
              <a:rPr lang="en-US" sz="1800" dirty="0" smtClean="0"/>
              <a:t/>
            </a:r>
            <a:br>
              <a:rPr lang="en-US" sz="1800" dirty="0" smtClean="0"/>
            </a:br>
            <a:r>
              <a:rPr lang="en-US" sz="1800" dirty="0" smtClean="0"/>
              <a:t> Direct stimulation of the chemoreceptor trigger zone (CTZ) in the area </a:t>
            </a:r>
            <a:r>
              <a:rPr lang="en-US" sz="1800" dirty="0" err="1" smtClean="0"/>
              <a:t>postrema</a:t>
            </a:r>
            <a:r>
              <a:rPr lang="en-US" sz="1800" dirty="0" smtClean="0"/>
              <a:t> on the floor of the fourth ventricle. This activates the vomiting center proper</a:t>
            </a:r>
            <a:br>
              <a:rPr lang="en-US" sz="1800" dirty="0" smtClean="0"/>
            </a:br>
            <a:r>
              <a:rPr lang="en-US" sz="1800" dirty="0" smtClean="0"/>
              <a:t> Emetic effects markedly potentiated by stimulation of the vestibular apparatus, so ambulatory patients are much more likely to vomit than those lying quietly.</a:t>
            </a:r>
            <a:br>
              <a:rPr lang="en-US" sz="1800" dirty="0" smtClean="0"/>
            </a:br>
            <a:r>
              <a:rPr lang="en-US" sz="1800" dirty="0" smtClean="0"/>
              <a:t>-  In animals (and man?), very high doses can depress the vomiting center</a:t>
            </a:r>
            <a:endParaRPr lang="en-US" sz="1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a:bodyPr>
          <a:lstStyle/>
          <a:p>
            <a:pPr algn="l"/>
            <a:r>
              <a:rPr lang="en-US" sz="1800" dirty="0" smtClean="0">
                <a:solidFill>
                  <a:srgbClr val="FF0000"/>
                </a:solidFill>
              </a:rPr>
              <a:t>g-Muscle Rigidity</a:t>
            </a:r>
            <a:r>
              <a:rPr lang="en-US" sz="1800" dirty="0" smtClean="0"/>
              <a:t/>
            </a:r>
            <a:br>
              <a:rPr lang="en-US" sz="1800" dirty="0" smtClean="0"/>
            </a:br>
            <a:r>
              <a:rPr lang="en-US" sz="1800" dirty="0" smtClean="0"/>
              <a:t>-  Large </a:t>
            </a:r>
            <a:r>
              <a:rPr lang="en-US" sz="1800" dirty="0" err="1" smtClean="0"/>
              <a:t>i.v</a:t>
            </a:r>
            <a:r>
              <a:rPr lang="en-US" sz="1800" dirty="0" smtClean="0"/>
              <a:t>. doses can cause generalized stiffness of skeletal muscle. Thought due to μ-mediated increase in </a:t>
            </a:r>
            <a:r>
              <a:rPr lang="en-US" sz="1800" dirty="0" err="1" smtClean="0"/>
              <a:t>striatal</a:t>
            </a:r>
            <a:r>
              <a:rPr lang="en-US" sz="1800" dirty="0" smtClean="0"/>
              <a:t> dopamine synthesis and inhibition of </a:t>
            </a:r>
            <a:r>
              <a:rPr lang="en-US" sz="1800" dirty="0" err="1" smtClean="0"/>
              <a:t>striatal</a:t>
            </a:r>
            <a:r>
              <a:rPr lang="en-US" sz="1800" dirty="0" smtClean="0"/>
              <a:t> GABA release.</a:t>
            </a:r>
            <a:br>
              <a:rPr lang="en-US" sz="1800" dirty="0" smtClean="0"/>
            </a:br>
            <a:r>
              <a:rPr lang="en-US" sz="1800" dirty="0" smtClean="0"/>
              <a:t>-  Most common with </a:t>
            </a:r>
            <a:r>
              <a:rPr lang="en-US" sz="1800" dirty="0" err="1" smtClean="0"/>
              <a:t>fentanyl</a:t>
            </a:r>
            <a:r>
              <a:rPr lang="en-US" sz="1800" dirty="0" smtClean="0"/>
              <a:t> and congeners.</a:t>
            </a:r>
            <a:br>
              <a:rPr lang="en-US" sz="1800" dirty="0" smtClean="0"/>
            </a:br>
            <a:r>
              <a:rPr lang="en-US" sz="1800" dirty="0" smtClean="0"/>
              <a:t>-  May play a role in some overdose fatalities.</a:t>
            </a:r>
            <a:br>
              <a:rPr lang="en-US" sz="1800" dirty="0" smtClean="0"/>
            </a:br>
            <a:r>
              <a:rPr lang="en-US" sz="1800" dirty="0" smtClean="0"/>
              <a:t/>
            </a:r>
            <a:br>
              <a:rPr lang="en-US" sz="1800" dirty="0" smtClean="0"/>
            </a:br>
            <a:r>
              <a:rPr lang="en-US" sz="1800" dirty="0" smtClean="0">
                <a:solidFill>
                  <a:srgbClr val="FF0000"/>
                </a:solidFill>
              </a:rPr>
              <a:t>4- Cardiovascular effects</a:t>
            </a:r>
            <a:r>
              <a:rPr lang="en-US" sz="1800" dirty="0" smtClean="0"/>
              <a:t>:</a:t>
            </a:r>
            <a:br>
              <a:rPr lang="en-US" sz="1800" dirty="0" smtClean="0"/>
            </a:br>
            <a:r>
              <a:rPr lang="en-US" sz="1800" dirty="0" smtClean="0"/>
              <a:t>	 Decrease in central sympathetic tone causes </a:t>
            </a:r>
            <a:r>
              <a:rPr lang="en-US" sz="1800" dirty="0" err="1" smtClean="0"/>
              <a:t>vasodilation</a:t>
            </a:r>
            <a:r>
              <a:rPr lang="en-US" sz="1800" dirty="0" smtClean="0"/>
              <a:t> and orthostatic hypotension.</a:t>
            </a:r>
            <a:br>
              <a:rPr lang="en-US" sz="1800" dirty="0" smtClean="0"/>
            </a:br>
            <a:r>
              <a:rPr lang="en-US" sz="1800" dirty="0" smtClean="0"/>
              <a:t>	 Effects on both capacitance and resistance vessels.</a:t>
            </a:r>
            <a:br>
              <a:rPr lang="en-US" sz="1800" dirty="0" smtClean="0"/>
            </a:br>
            <a:r>
              <a:rPr lang="en-US" sz="1800" dirty="0" smtClean="0"/>
              <a:t>	</a:t>
            </a:r>
            <a:r>
              <a:rPr lang="en-US" sz="1800" dirty="0" err="1" smtClean="0"/>
              <a:t>Bradycardia</a:t>
            </a:r>
            <a:r>
              <a:rPr lang="en-US" sz="1800" dirty="0" smtClean="0"/>
              <a:t> by stimulating central </a:t>
            </a:r>
            <a:r>
              <a:rPr lang="en-US" sz="1800" dirty="0" err="1" smtClean="0"/>
              <a:t>vagal</a:t>
            </a:r>
            <a:r>
              <a:rPr lang="en-US" sz="1800" dirty="0" smtClean="0"/>
              <a:t> nuclei</a:t>
            </a:r>
            <a:br>
              <a:rPr lang="en-US" sz="1800" dirty="0" smtClean="0"/>
            </a:br>
            <a:r>
              <a:rPr lang="en-US" sz="1800" dirty="0" smtClean="0"/>
              <a:t>	 Little or no myocardial depression.</a:t>
            </a:r>
            <a:br>
              <a:rPr lang="en-US" sz="1800" dirty="0" smtClean="0"/>
            </a:br>
            <a:r>
              <a:rPr lang="en-US" sz="1800" dirty="0" smtClean="0"/>
              <a:t/>
            </a:r>
            <a:br>
              <a:rPr lang="en-US" sz="1800" dirty="0" smtClean="0"/>
            </a:br>
            <a:r>
              <a:rPr lang="en-US" sz="1800" dirty="0" smtClean="0">
                <a:solidFill>
                  <a:srgbClr val="FF0000"/>
                </a:solidFill>
              </a:rPr>
              <a:t>5- Histamine release</a:t>
            </a:r>
            <a:r>
              <a:rPr lang="en-US" sz="1800" dirty="0" smtClean="0"/>
              <a:t>:</a:t>
            </a:r>
            <a:br>
              <a:rPr lang="en-US" sz="1800" dirty="0" smtClean="0"/>
            </a:br>
            <a:r>
              <a:rPr lang="en-US" sz="1800" dirty="0" smtClean="0"/>
              <a:t>	 Morphine, codeine, </a:t>
            </a:r>
            <a:r>
              <a:rPr lang="en-US" sz="1800" dirty="0" err="1" smtClean="0"/>
              <a:t>meperidine</a:t>
            </a:r>
            <a:r>
              <a:rPr lang="en-US" sz="1800" dirty="0" smtClean="0"/>
              <a:t> cause non-immunologic displacement of histamine from tissue mast cells.</a:t>
            </a:r>
            <a:br>
              <a:rPr lang="en-US" sz="1800" dirty="0" smtClean="0"/>
            </a:br>
            <a:r>
              <a:rPr lang="en-US" sz="1800" dirty="0" smtClean="0"/>
              <a:t>	 Occasionally redness, hives, itching near injection site. Rarely, hypotension, generalized flushing.</a:t>
            </a:r>
            <a:br>
              <a:rPr lang="en-US" sz="1800" dirty="0" smtClean="0"/>
            </a:br>
            <a:r>
              <a:rPr lang="en-US" sz="1800" dirty="0" smtClean="0"/>
              <a:t>	 Not an allergy—true allergic responses to </a:t>
            </a:r>
            <a:r>
              <a:rPr lang="en-US" sz="1800" dirty="0" err="1" smtClean="0"/>
              <a:t>opioids</a:t>
            </a:r>
            <a:r>
              <a:rPr lang="en-US" sz="1800" dirty="0" smtClean="0"/>
              <a:t> are very rare.</a:t>
            </a:r>
            <a:br>
              <a:rPr lang="en-US" sz="1800" dirty="0" smtClean="0"/>
            </a:br>
            <a:r>
              <a:rPr lang="en-US" sz="1800" dirty="0" smtClean="0"/>
              <a:t>	 Facial itching and warmth are common after </a:t>
            </a:r>
            <a:r>
              <a:rPr lang="en-US" sz="1800" dirty="0" err="1" smtClean="0"/>
              <a:t>opioids</a:t>
            </a:r>
            <a:r>
              <a:rPr lang="en-US" sz="1800" dirty="0" smtClean="0"/>
              <a:t>—probably a </a:t>
            </a:r>
            <a:r>
              <a:rPr lang="en-US" sz="1800" dirty="0" err="1" smtClean="0"/>
              <a:t>dysesthesia</a:t>
            </a:r>
            <a:r>
              <a:rPr lang="en-US" sz="1800" dirty="0" smtClean="0"/>
              <a:t> which has nothing to do with histamine.</a:t>
            </a:r>
            <a:br>
              <a:rPr lang="en-US" sz="1800" dirty="0" smtClean="0"/>
            </a:br>
            <a:endParaRPr lang="ar-IQ" sz="18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a:bodyPr>
          <a:lstStyle/>
          <a:p>
            <a:pPr algn="l" rtl="0"/>
            <a:r>
              <a:rPr lang="en-US" sz="1600" b="1" dirty="0" smtClean="0"/>
              <a:t>6- </a:t>
            </a:r>
            <a:r>
              <a:rPr lang="en-US" sz="1600" b="1" dirty="0" smtClean="0">
                <a:solidFill>
                  <a:srgbClr val="FF0000"/>
                </a:solidFill>
              </a:rPr>
              <a:t>Smooth muscle effect:</a:t>
            </a:r>
            <a:r>
              <a:rPr lang="en-US" sz="1600" dirty="0" smtClean="0">
                <a:solidFill>
                  <a:srgbClr val="FF0000"/>
                </a:solidFill>
              </a:rPr>
              <a:t/>
            </a:r>
            <a:br>
              <a:rPr lang="en-US" sz="1600" dirty="0" smtClean="0">
                <a:solidFill>
                  <a:srgbClr val="FF0000"/>
                </a:solidFill>
              </a:rPr>
            </a:br>
            <a:r>
              <a:rPr lang="en-US" sz="1600" b="1" u="sng" dirty="0" smtClean="0">
                <a:solidFill>
                  <a:srgbClr val="FF0000"/>
                </a:solidFill>
              </a:rPr>
              <a:t>a. Intestine and Stomach</a:t>
            </a:r>
            <a:r>
              <a:rPr lang="en-US" sz="1600" dirty="0" smtClean="0"/>
              <a:t/>
            </a:r>
            <a:br>
              <a:rPr lang="en-US" sz="1600" dirty="0" smtClean="0"/>
            </a:br>
            <a:r>
              <a:rPr lang="en-US" sz="1600" dirty="0" smtClean="0"/>
              <a:t>-  Spasm of smooth muscle all along the GI tract. Both small and large bowel become hypertonic, but rhythmic propulsive activity is diminished. Delay in intestinal transit time and spasm of the anal sphincter cause constipation.</a:t>
            </a:r>
            <a:br>
              <a:rPr lang="en-US" sz="1600" dirty="0" smtClean="0"/>
            </a:br>
            <a:r>
              <a:rPr lang="en-US" sz="1600" dirty="0" smtClean="0"/>
              <a:t>-  Delayed gastric emptying. Important because it may slow absorption of oral medications.</a:t>
            </a:r>
            <a:br>
              <a:rPr lang="en-US" sz="1600" dirty="0" smtClean="0"/>
            </a:br>
            <a:r>
              <a:rPr lang="en-US" sz="1600" dirty="0" smtClean="0"/>
              <a:t>-  Mechanism involves both CNS effects and peripheral actions on </a:t>
            </a:r>
            <a:r>
              <a:rPr lang="en-US" sz="1600" dirty="0" err="1" smtClean="0"/>
              <a:t>opioid</a:t>
            </a:r>
            <a:r>
              <a:rPr lang="en-US" sz="1600" dirty="0" smtClean="0"/>
              <a:t> receptors in the enteric plexus. Smooth muscle effects of morphine &gt; </a:t>
            </a:r>
            <a:r>
              <a:rPr lang="en-US" sz="1600" dirty="0" err="1" smtClean="0"/>
              <a:t>meperidine</a:t>
            </a:r>
            <a:r>
              <a:rPr lang="en-US" sz="1600" dirty="0" smtClean="0"/>
              <a:t> &gt; agonist-antagonist </a:t>
            </a:r>
            <a:r>
              <a:rPr lang="en-US" sz="1600" dirty="0" err="1" smtClean="0"/>
              <a:t>opioids</a:t>
            </a:r>
            <a:r>
              <a:rPr lang="en-US" sz="1600" dirty="0" smtClean="0"/>
              <a:t>. </a:t>
            </a:r>
            <a:br>
              <a:rPr lang="en-US" sz="1600" dirty="0" smtClean="0"/>
            </a:br>
            <a:r>
              <a:rPr lang="en-US" sz="1600" dirty="0" smtClean="0"/>
              <a:t> Chronic administration of </a:t>
            </a:r>
            <a:r>
              <a:rPr lang="en-US" sz="1600" dirty="0" err="1" smtClean="0"/>
              <a:t>opioids</a:t>
            </a:r>
            <a:r>
              <a:rPr lang="en-US" sz="1600" dirty="0" smtClean="0"/>
              <a:t> frequently necessitates the administration of laxatives and stool softeners to treat constipation. Recent evidence that poorly-absorbed quaternary </a:t>
            </a:r>
            <a:r>
              <a:rPr lang="en-US" sz="1600" dirty="0" err="1" smtClean="0"/>
              <a:t>opioid</a:t>
            </a:r>
            <a:r>
              <a:rPr lang="en-US" sz="1600" dirty="0" smtClean="0"/>
              <a:t> antagonists are also effective in reversing this local effect. </a:t>
            </a:r>
            <a:br>
              <a:rPr lang="en-US" sz="1600" dirty="0" smtClean="0"/>
            </a:br>
            <a:r>
              <a:rPr lang="en-US" sz="1600" dirty="0" smtClean="0"/>
              <a:t> Constipating effect is used therapeutically for treatment of diarrhea. </a:t>
            </a:r>
            <a:r>
              <a:rPr lang="en-US" sz="1600" dirty="0" err="1" smtClean="0"/>
              <a:t>Diphenoxylate</a:t>
            </a:r>
            <a:r>
              <a:rPr lang="en-US" sz="1600" dirty="0" smtClean="0"/>
              <a:t> (in </a:t>
            </a:r>
            <a:r>
              <a:rPr lang="en-US" sz="1600" dirty="0" err="1" smtClean="0"/>
              <a:t>Lomotil</a:t>
            </a:r>
            <a:r>
              <a:rPr lang="en-US" sz="1600" dirty="0" smtClean="0"/>
              <a:t>) and </a:t>
            </a:r>
            <a:r>
              <a:rPr lang="en-US" sz="1600" dirty="0" err="1" smtClean="0"/>
              <a:t>loperamide</a:t>
            </a:r>
            <a:r>
              <a:rPr lang="en-US" sz="1600" dirty="0" smtClean="0"/>
              <a:t> (Imodium) are poorly-absorbed </a:t>
            </a:r>
            <a:r>
              <a:rPr lang="en-US" sz="1600" dirty="0" err="1" smtClean="0"/>
              <a:t>opioids</a:t>
            </a:r>
            <a:r>
              <a:rPr lang="en-US" sz="1600" dirty="0" smtClean="0"/>
              <a:t> that do not produce central effects. </a:t>
            </a:r>
            <a:br>
              <a:rPr lang="en-US" sz="1600" dirty="0" smtClean="0"/>
            </a:br>
            <a:r>
              <a:rPr lang="en-US" sz="1600" b="1" dirty="0" smtClean="0"/>
              <a:t>b. </a:t>
            </a:r>
            <a:r>
              <a:rPr lang="en-US" sz="1600" b="1" u="sng" dirty="0" err="1" smtClean="0">
                <a:solidFill>
                  <a:srgbClr val="FF0000"/>
                </a:solidFill>
              </a:rPr>
              <a:t>Biliary</a:t>
            </a:r>
            <a:r>
              <a:rPr lang="en-US" sz="1600" b="1" u="sng" dirty="0" smtClean="0">
                <a:solidFill>
                  <a:srgbClr val="FF0000"/>
                </a:solidFill>
              </a:rPr>
              <a:t> System </a:t>
            </a:r>
            <a:r>
              <a:rPr lang="en-US" sz="1600" dirty="0" smtClean="0"/>
              <a:t/>
            </a:r>
            <a:br>
              <a:rPr lang="en-US" sz="1600" dirty="0" smtClean="0"/>
            </a:br>
            <a:r>
              <a:rPr lang="en-US" sz="1600" dirty="0" smtClean="0"/>
              <a:t>-  Contraction of smooth muscle along the </a:t>
            </a:r>
            <a:r>
              <a:rPr lang="en-US" sz="1600" dirty="0" err="1" smtClean="0"/>
              <a:t>biliary</a:t>
            </a:r>
            <a:r>
              <a:rPr lang="en-US" sz="1600" dirty="0" smtClean="0"/>
              <a:t> tree and spasm of the sphincter of </a:t>
            </a:r>
            <a:r>
              <a:rPr lang="en-US" sz="1600" dirty="0" err="1" smtClean="0"/>
              <a:t>Oddi</a:t>
            </a:r>
            <a:r>
              <a:rPr lang="en-US" sz="1600" dirty="0" smtClean="0"/>
              <a:t>. </a:t>
            </a:r>
            <a:br>
              <a:rPr lang="en-US" sz="1600" dirty="0" smtClean="0"/>
            </a:br>
            <a:r>
              <a:rPr lang="en-US" sz="1600" dirty="0" smtClean="0"/>
              <a:t>-  Can precipitate </a:t>
            </a:r>
            <a:r>
              <a:rPr lang="en-US" sz="1600" dirty="0" err="1" smtClean="0"/>
              <a:t>biliary</a:t>
            </a:r>
            <a:r>
              <a:rPr lang="en-US" sz="1600" dirty="0" smtClean="0"/>
              <a:t> colic on rare occasions. </a:t>
            </a:r>
            <a:br>
              <a:rPr lang="en-US" sz="1600" dirty="0" smtClean="0"/>
            </a:br>
            <a:r>
              <a:rPr lang="en-US" sz="1600" dirty="0" smtClean="0"/>
              <a:t>-  Effect antagonized by </a:t>
            </a:r>
            <a:r>
              <a:rPr lang="en-US" sz="1600" dirty="0" err="1" smtClean="0"/>
              <a:t>naloxone</a:t>
            </a:r>
            <a:r>
              <a:rPr lang="en-US" sz="1600" dirty="0" smtClean="0"/>
              <a:t> and partially reversed by glucagon, nitroglycerin, or atropine. </a:t>
            </a:r>
            <a:br>
              <a:rPr lang="en-US" sz="1600" dirty="0" smtClean="0"/>
            </a:br>
            <a:r>
              <a:rPr lang="en-US" sz="1600" b="1" dirty="0" smtClean="0"/>
              <a:t>c. </a:t>
            </a:r>
            <a:r>
              <a:rPr lang="en-US" sz="1600" b="1" u="sng" dirty="0" smtClean="0">
                <a:solidFill>
                  <a:srgbClr val="FF0000"/>
                </a:solidFill>
              </a:rPr>
              <a:t>Urinary Tract </a:t>
            </a:r>
            <a:r>
              <a:rPr lang="en-US" sz="1600" dirty="0" smtClean="0"/>
              <a:t/>
            </a:r>
            <a:br>
              <a:rPr lang="en-US" sz="1600" dirty="0" smtClean="0"/>
            </a:br>
            <a:r>
              <a:rPr lang="en-US" sz="1600" dirty="0" smtClean="0"/>
              <a:t>-  Increase contractions of the </a:t>
            </a:r>
            <a:r>
              <a:rPr lang="en-US" sz="1600" dirty="0" err="1" smtClean="0"/>
              <a:t>ureter</a:t>
            </a:r>
            <a:r>
              <a:rPr lang="en-US" sz="1600" dirty="0" smtClean="0"/>
              <a:t> and tone of the urinary sphincter, but decrease force of </a:t>
            </a:r>
            <a:r>
              <a:rPr lang="en-US" sz="1600" dirty="0" err="1" smtClean="0"/>
              <a:t>detrusor</a:t>
            </a:r>
            <a:r>
              <a:rPr lang="en-US" sz="1600" dirty="0" smtClean="0"/>
              <a:t> muscle contraction. Decreased attention to full bladder. Can cause urinary retention. </a:t>
            </a:r>
            <a:br>
              <a:rPr lang="en-US" sz="1600" dirty="0" smtClean="0"/>
            </a:br>
            <a:r>
              <a:rPr lang="en-US" sz="1600" dirty="0" smtClean="0"/>
              <a:t>-  Probably both central and peripheral mechanisms involved. </a:t>
            </a:r>
            <a:br>
              <a:rPr lang="en-US" sz="1600" dirty="0" smtClean="0"/>
            </a:br>
            <a:r>
              <a:rPr lang="en-US" sz="1600" b="1" dirty="0" smtClean="0"/>
              <a:t>7. </a:t>
            </a:r>
            <a:r>
              <a:rPr lang="en-US" sz="1600" b="1" dirty="0" smtClean="0">
                <a:solidFill>
                  <a:srgbClr val="FF0000"/>
                </a:solidFill>
              </a:rPr>
              <a:t>Effects on Pregnancy and the Neonate </a:t>
            </a:r>
            <a:r>
              <a:rPr lang="en-US" sz="1600" dirty="0" smtClean="0"/>
              <a:t/>
            </a:r>
            <a:br>
              <a:rPr lang="en-US" sz="1600" dirty="0" smtClean="0"/>
            </a:br>
            <a:r>
              <a:rPr lang="en-US" sz="1600" dirty="0" smtClean="0"/>
              <a:t>-  All cross the placenta. </a:t>
            </a:r>
            <a:br>
              <a:rPr lang="en-US" sz="1600" dirty="0" smtClean="0"/>
            </a:br>
            <a:r>
              <a:rPr lang="en-US" sz="1600" dirty="0" smtClean="0"/>
              <a:t> No </a:t>
            </a:r>
            <a:r>
              <a:rPr lang="en-US" sz="1600" dirty="0" err="1" smtClean="0"/>
              <a:t>teratogenic</a:t>
            </a:r>
            <a:r>
              <a:rPr lang="en-US" sz="1600" dirty="0" smtClean="0"/>
              <a:t> effects, but chronic use may cause physical dependence in </a:t>
            </a:r>
            <a:r>
              <a:rPr lang="en-US" sz="1600" dirty="0" err="1" smtClean="0"/>
              <a:t>utero</a:t>
            </a:r>
            <a:r>
              <a:rPr lang="en-US" sz="1600" dirty="0" smtClean="0"/>
              <a:t>. Neonatal withdrawal after delivery can be life-threatening. </a:t>
            </a:r>
            <a:br>
              <a:rPr lang="en-US" sz="1600" dirty="0" smtClean="0"/>
            </a:br>
            <a:r>
              <a:rPr lang="en-US" sz="1600" dirty="0" smtClean="0"/>
              <a:t> </a:t>
            </a:r>
            <a:r>
              <a:rPr lang="en-US" sz="1600" dirty="0" err="1" smtClean="0"/>
              <a:t>Opioids</a:t>
            </a:r>
            <a:r>
              <a:rPr lang="en-US" sz="1600" dirty="0" smtClean="0"/>
              <a:t> given during labor can cause respiratory depression in baby. </a:t>
            </a:r>
            <a:br>
              <a:rPr lang="en-US" sz="1600" dirty="0" smtClean="0"/>
            </a:br>
            <a:endParaRPr lang="ar-IQ" sz="16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a:bodyPr>
          <a:lstStyle/>
          <a:p>
            <a:pPr algn="l"/>
            <a:r>
              <a:rPr lang="en-US" sz="1800" b="1" dirty="0" smtClean="0">
                <a:solidFill>
                  <a:srgbClr val="FF0000"/>
                </a:solidFill>
              </a:rPr>
              <a:t>8. Tolerance</a:t>
            </a:r>
            <a:r>
              <a:rPr lang="en-US" sz="1800" dirty="0" smtClean="0">
                <a:solidFill>
                  <a:srgbClr val="FF0000"/>
                </a:solidFill>
              </a:rPr>
              <a:t> </a:t>
            </a:r>
            <a:br>
              <a:rPr lang="en-US" sz="1800" dirty="0" smtClean="0">
                <a:solidFill>
                  <a:srgbClr val="FF0000"/>
                </a:solidFill>
              </a:rPr>
            </a:br>
            <a:r>
              <a:rPr lang="en-US" sz="1800" dirty="0" smtClean="0"/>
              <a:t>-Reduction in effect with repeated dosing (or higher dose to produce same effect). First indication usually decreased duration of analgesia, then decreased intensity. </a:t>
            </a:r>
            <a:br>
              <a:rPr lang="en-US" sz="1800" dirty="0" smtClean="0"/>
            </a:br>
            <a:r>
              <a:rPr lang="en-US" sz="1800" dirty="0" smtClean="0"/>
              <a:t>- Cross-tolerance to other </a:t>
            </a:r>
            <a:r>
              <a:rPr lang="en-US" sz="1800" dirty="0" err="1" smtClean="0"/>
              <a:t>opioids</a:t>
            </a:r>
            <a:r>
              <a:rPr lang="en-US" sz="1800" dirty="0" smtClean="0"/>
              <a:t>. </a:t>
            </a:r>
            <a:br>
              <a:rPr lang="en-US" sz="1800" dirty="0" smtClean="0"/>
            </a:br>
            <a:r>
              <a:rPr lang="en-US" sz="1800" dirty="0" smtClean="0"/>
              <a:t>- Mechanism not known precisely. Involves adaptive response of </a:t>
            </a:r>
            <a:r>
              <a:rPr lang="en-US" sz="1800" dirty="0" err="1" smtClean="0"/>
              <a:t>adenylyl</a:t>
            </a:r>
            <a:r>
              <a:rPr lang="en-US" sz="1800" dirty="0" smtClean="0"/>
              <a:t> </a:t>
            </a:r>
            <a:r>
              <a:rPr lang="en-US" sz="1800" dirty="0" err="1" smtClean="0"/>
              <a:t>cyclase</a:t>
            </a:r>
            <a:r>
              <a:rPr lang="en-US" sz="1800" dirty="0" smtClean="0"/>
              <a:t> and/or G protein coupling. Not a pharmacokinetic effect. </a:t>
            </a:r>
            <a:br>
              <a:rPr lang="en-US" sz="1800" dirty="0" smtClean="0"/>
            </a:br>
            <a:r>
              <a:rPr lang="en-US" sz="1800" dirty="0" smtClean="0"/>
              <a:t>-Develops most rapidly to depressant effects like analgesia, respiratory depression, euphoria, but much less tolerance to stimulatory effects like constipation or </a:t>
            </a:r>
            <a:r>
              <a:rPr lang="en-US" sz="1800" dirty="0" err="1" smtClean="0"/>
              <a:t>miosis</a:t>
            </a:r>
            <a:r>
              <a:rPr lang="en-US" sz="1800" dirty="0" smtClean="0"/>
              <a:t>. This has some important clinical consequences:</a:t>
            </a:r>
            <a:br>
              <a:rPr lang="en-US" sz="1800" dirty="0" smtClean="0"/>
            </a:br>
            <a:r>
              <a:rPr lang="en-US" sz="1800" dirty="0" smtClean="0"/>
              <a:t>1. Heroin addicts or methadone maintenance patients may have little euphoria from high doses but continue to experience constipation and </a:t>
            </a:r>
            <a:r>
              <a:rPr lang="en-US" sz="1800" dirty="0" err="1" smtClean="0"/>
              <a:t>miosis</a:t>
            </a:r>
            <a:r>
              <a:rPr lang="en-US" sz="1800" dirty="0" smtClean="0"/>
              <a:t>. </a:t>
            </a:r>
            <a:br>
              <a:rPr lang="en-US" sz="1800" dirty="0" smtClean="0"/>
            </a:br>
            <a:r>
              <a:rPr lang="en-US" sz="1800" dirty="0" smtClean="0"/>
              <a:t>2. Terminal cancer patients and others requiring high doses for analgesia are also tolerant to respiratory depression (cf. p. 6), but they frequently require treatment for constipation. </a:t>
            </a:r>
            <a:br>
              <a:rPr lang="en-US" sz="1800" dirty="0" smtClean="0"/>
            </a:br>
            <a:r>
              <a:rPr lang="en-US" sz="1800" b="1" dirty="0" smtClean="0"/>
              <a:t>9. </a:t>
            </a:r>
            <a:r>
              <a:rPr lang="en-US" sz="1800" b="1" dirty="0" smtClean="0">
                <a:solidFill>
                  <a:srgbClr val="FF0000"/>
                </a:solidFill>
              </a:rPr>
              <a:t>Physical Dependence</a:t>
            </a:r>
            <a:r>
              <a:rPr lang="en-US" sz="1800" dirty="0" smtClean="0">
                <a:solidFill>
                  <a:srgbClr val="FF0000"/>
                </a:solidFill>
              </a:rPr>
              <a:t> </a:t>
            </a:r>
            <a:r>
              <a:rPr lang="en-US" sz="1800" dirty="0" smtClean="0"/>
              <a:t/>
            </a:r>
            <a:br>
              <a:rPr lang="en-US" sz="1800" dirty="0" smtClean="0"/>
            </a:br>
            <a:r>
              <a:rPr lang="en-US" sz="1800" dirty="0" smtClean="0"/>
              <a:t>-Adaptation which produces stereotyped withdrawal syndrome (abstinence) when drug is stopped. Symptoms stop when small dose of </a:t>
            </a:r>
            <a:r>
              <a:rPr lang="en-US" sz="1800" dirty="0" err="1" smtClean="0"/>
              <a:t>opioid</a:t>
            </a:r>
            <a:r>
              <a:rPr lang="en-US" sz="1800" dirty="0" smtClean="0"/>
              <a:t> is given. </a:t>
            </a:r>
            <a:br>
              <a:rPr lang="en-US" sz="1800" dirty="0" smtClean="0"/>
            </a:br>
            <a:r>
              <a:rPr lang="en-US" sz="1800" dirty="0" smtClean="0"/>
              <a:t>- Giving antagonist (</a:t>
            </a:r>
            <a:r>
              <a:rPr lang="en-US" sz="1800" dirty="0" err="1" smtClean="0"/>
              <a:t>naloxone</a:t>
            </a:r>
            <a:r>
              <a:rPr lang="en-US" sz="1800" dirty="0" smtClean="0"/>
              <a:t>) to physically dependent person causes rapid onset of more severe precipitated abstinence. </a:t>
            </a:r>
            <a:br>
              <a:rPr lang="en-US" sz="1800" dirty="0" smtClean="0"/>
            </a:br>
            <a:r>
              <a:rPr lang="en-US" sz="1800" dirty="0" smtClean="0"/>
              <a:t>- Withdrawal symptoms include runny nose, vomiting, diarrhea, gooseflesh, </a:t>
            </a:r>
            <a:r>
              <a:rPr lang="en-US" sz="1800" dirty="0" err="1" smtClean="0"/>
              <a:t>mydriasis</a:t>
            </a:r>
            <a:r>
              <a:rPr lang="en-US" sz="1800" dirty="0" smtClean="0"/>
              <a:t>, shaking chills, drug seeking behavior. </a:t>
            </a:r>
            <a:br>
              <a:rPr lang="en-US" sz="1800" dirty="0" smtClean="0"/>
            </a:br>
            <a:r>
              <a:rPr lang="en-US" sz="1800" dirty="0" smtClean="0"/>
              <a:t>- Physical dependence not the same as psychological dependence or addiction. Mild physical dependence may be common. </a:t>
            </a:r>
            <a:br>
              <a:rPr lang="en-US" sz="1800" dirty="0" smtClean="0"/>
            </a:br>
            <a:endParaRPr lang="ar-IQ" sz="18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a:bodyPr>
          <a:lstStyle/>
          <a:p>
            <a:pPr algn="l" rtl="0"/>
            <a:r>
              <a:rPr lang="en-US" sz="1600" b="1" dirty="0" err="1" smtClean="0">
                <a:solidFill>
                  <a:srgbClr val="FF0000"/>
                </a:solidFill>
              </a:rPr>
              <a:t>Opioids</a:t>
            </a:r>
            <a:r>
              <a:rPr lang="en-US" sz="1600" b="1" dirty="0" smtClean="0">
                <a:solidFill>
                  <a:srgbClr val="FF0000"/>
                </a:solidFill>
              </a:rPr>
              <a:t> agonists:</a:t>
            </a:r>
            <a:r>
              <a:rPr lang="en-US" sz="1600" dirty="0" smtClean="0">
                <a:solidFill>
                  <a:srgbClr val="FF0000"/>
                </a:solidFill>
              </a:rPr>
              <a:t/>
            </a:r>
            <a:br>
              <a:rPr lang="en-US" sz="1600" dirty="0" smtClean="0">
                <a:solidFill>
                  <a:srgbClr val="FF0000"/>
                </a:solidFill>
              </a:rPr>
            </a:br>
            <a:r>
              <a:rPr lang="en-US" sz="1600" b="1" dirty="0" smtClean="0">
                <a:solidFill>
                  <a:srgbClr val="FF0000"/>
                </a:solidFill>
              </a:rPr>
              <a:t>1-Morphine and related </a:t>
            </a:r>
            <a:r>
              <a:rPr lang="en-US" sz="1600" b="1" dirty="0" err="1" smtClean="0">
                <a:solidFill>
                  <a:srgbClr val="FF0000"/>
                </a:solidFill>
              </a:rPr>
              <a:t>opioids</a:t>
            </a:r>
            <a:r>
              <a:rPr lang="en-US" sz="1600" b="1" dirty="0" smtClean="0">
                <a:solidFill>
                  <a:srgbClr val="FF0000"/>
                </a:solidFill>
              </a:rPr>
              <a:t>:</a:t>
            </a:r>
            <a:r>
              <a:rPr lang="en-US" sz="1600" dirty="0" smtClean="0">
                <a:solidFill>
                  <a:srgbClr val="FF0000"/>
                </a:solidFill>
              </a:rPr>
              <a:t/>
            </a:r>
            <a:br>
              <a:rPr lang="en-US" sz="1600" dirty="0" smtClean="0">
                <a:solidFill>
                  <a:srgbClr val="FF0000"/>
                </a:solidFill>
              </a:rPr>
            </a:br>
            <a:r>
              <a:rPr lang="en-US" sz="1600" b="1" dirty="0" smtClean="0">
                <a:solidFill>
                  <a:srgbClr val="FF0000"/>
                </a:solidFill>
              </a:rPr>
              <a:t>Morphine:</a:t>
            </a:r>
            <a:r>
              <a:rPr lang="en-US" sz="1600" dirty="0" smtClean="0"/>
              <a:t/>
            </a:r>
            <a:br>
              <a:rPr lang="en-US" sz="1600" dirty="0" smtClean="0"/>
            </a:br>
            <a:r>
              <a:rPr lang="en-US" sz="1600" dirty="0" smtClean="0"/>
              <a:t>Morphine is the standard </a:t>
            </a:r>
            <a:r>
              <a:rPr lang="en-US" sz="1600" dirty="0" err="1" smtClean="0"/>
              <a:t>opioid</a:t>
            </a:r>
            <a:r>
              <a:rPr lang="en-US" sz="1600" dirty="0" smtClean="0"/>
              <a:t> to which others are compared and remains a valuable drug for the treatment of acute, severe pain. Rapid absorption from GIT, wide distribution, The analgesic effect is greater when the drug is  administered IM or IV compare with oral route and rapid clearance from plasma. Peak effect after IV bolus is 15 min. Duration of action is between 2 and 3 h. Both liver and kidney function are responsible for morphine elimination. The liver mainly metabolizes it. One of the principal metabolites morphine-6-glucuronide, it is also a potent </a:t>
            </a:r>
            <a:r>
              <a:rPr lang="en-US" sz="1600" dirty="0" err="1" smtClean="0"/>
              <a:t>opioid</a:t>
            </a:r>
            <a:r>
              <a:rPr lang="en-US" sz="1600" dirty="0" smtClean="0"/>
              <a:t> agonist and may accumulate and induced toxicity ( </a:t>
            </a:r>
            <a:r>
              <a:rPr lang="en-US" sz="1600" dirty="0" err="1" smtClean="0"/>
              <a:t>opioids</a:t>
            </a:r>
            <a:r>
              <a:rPr lang="en-US" sz="1600" dirty="0" smtClean="0"/>
              <a:t> depression) in renal failure. Polar metabolites cleared by kidney.</a:t>
            </a:r>
            <a:br>
              <a:rPr lang="en-US" sz="1600" dirty="0" smtClean="0"/>
            </a:br>
            <a:r>
              <a:rPr lang="en-US" sz="1600" dirty="0" smtClean="0"/>
              <a:t>Effects: Analgesia, vomiting,  respiratory depression, </a:t>
            </a:r>
            <a:r>
              <a:rPr lang="en-US" sz="1600" dirty="0" err="1" smtClean="0"/>
              <a:t>miosis</a:t>
            </a:r>
            <a:r>
              <a:rPr lang="en-US" sz="1600" dirty="0" smtClean="0"/>
              <a:t>,, orthostatic hypotension (vasomotor </a:t>
            </a:r>
            <a:r>
              <a:rPr lang="en-US" sz="1600" dirty="0" err="1" smtClean="0"/>
              <a:t>medullary</a:t>
            </a:r>
            <a:r>
              <a:rPr lang="en-US" sz="1600" dirty="0" smtClean="0"/>
              <a:t> depression), Constipation (↓ peristalsis), ↓ pancreatic and </a:t>
            </a:r>
            <a:r>
              <a:rPr lang="en-US" sz="1600" dirty="0" err="1" smtClean="0"/>
              <a:t>biliary</a:t>
            </a:r>
            <a:r>
              <a:rPr lang="en-US" sz="1600" dirty="0" smtClean="0"/>
              <a:t> secretion,  constrict  the sphincter of </a:t>
            </a:r>
            <a:r>
              <a:rPr lang="en-US" sz="1600" dirty="0" err="1" smtClean="0"/>
              <a:t>Oddi</a:t>
            </a:r>
            <a:r>
              <a:rPr lang="en-US" sz="1600" dirty="0" smtClean="0"/>
              <a:t> (↑</a:t>
            </a:r>
            <a:r>
              <a:rPr lang="en-US" sz="1600" dirty="0" err="1" smtClean="0"/>
              <a:t>biliary</a:t>
            </a:r>
            <a:r>
              <a:rPr lang="en-US" sz="1600" dirty="0" smtClean="0"/>
              <a:t> pressure),  ↑ </a:t>
            </a:r>
            <a:r>
              <a:rPr lang="en-US" sz="1600" dirty="0" err="1" smtClean="0"/>
              <a:t>detrusor</a:t>
            </a:r>
            <a:r>
              <a:rPr lang="en-US" sz="1600" dirty="0" smtClean="0"/>
              <a:t> muscle tone ( → felling of urgency), </a:t>
            </a:r>
            <a:r>
              <a:rPr lang="en-US" sz="1600" dirty="0" err="1" smtClean="0"/>
              <a:t>bronchospasm</a:t>
            </a:r>
            <a:r>
              <a:rPr lang="en-US" sz="1600" dirty="0" smtClean="0"/>
              <a:t> (↑ histamine release and </a:t>
            </a:r>
            <a:r>
              <a:rPr lang="en-US" sz="1600" dirty="0" err="1" smtClean="0"/>
              <a:t>vagal</a:t>
            </a:r>
            <a:r>
              <a:rPr lang="en-US" sz="1600" dirty="0" smtClean="0"/>
              <a:t> stimulation) and </a:t>
            </a:r>
            <a:r>
              <a:rPr lang="en-US" sz="1600" dirty="0" err="1" smtClean="0"/>
              <a:t>pruritis</a:t>
            </a:r>
            <a:r>
              <a:rPr lang="en-US" sz="1600" dirty="0" smtClean="0"/>
              <a:t> (↑ histamine release)  </a:t>
            </a:r>
            <a:br>
              <a:rPr lang="en-US" sz="1600" dirty="0" smtClean="0"/>
            </a:br>
            <a:r>
              <a:rPr lang="en-US" sz="1600" dirty="0" smtClean="0"/>
              <a:t>Uses : Relief of severe pain ( MI, terminal illness, surgery, obstetric </a:t>
            </a:r>
            <a:r>
              <a:rPr lang="en-US" sz="1600" dirty="0" err="1" smtClean="0"/>
              <a:t>procediures</a:t>
            </a:r>
            <a:r>
              <a:rPr lang="en-US" sz="1600" dirty="0" smtClean="0"/>
              <a:t>), To facilitate mechanical ventilation, acute left ventricular failure- by relieving anxiety and producing vasodilatation</a:t>
            </a:r>
            <a:br>
              <a:rPr lang="en-US" sz="1600" dirty="0" smtClean="0"/>
            </a:br>
            <a:r>
              <a:rPr lang="en-US" sz="1600" dirty="0" smtClean="0"/>
              <a:t>Contraindications: Airway obstruction and pain caused by </a:t>
            </a:r>
            <a:r>
              <a:rPr lang="en-US" sz="1600" dirty="0" err="1" smtClean="0"/>
              <a:t>biliary</a:t>
            </a:r>
            <a:r>
              <a:rPr lang="en-US" sz="1600" dirty="0" smtClean="0"/>
              <a:t> colic</a:t>
            </a:r>
            <a:br>
              <a:rPr lang="en-US" sz="1600" dirty="0" smtClean="0"/>
            </a:br>
            <a:r>
              <a:rPr lang="en-US" sz="1600" b="1" dirty="0" smtClean="0"/>
              <a:t>Administration</a:t>
            </a:r>
            <a:r>
              <a:rPr lang="en-US" sz="1600" dirty="0" smtClean="0"/>
              <a:t/>
            </a:r>
            <a:br>
              <a:rPr lang="en-US" sz="1600" dirty="0" smtClean="0"/>
            </a:br>
            <a:r>
              <a:rPr lang="en-US" sz="1600" dirty="0" smtClean="0"/>
              <a:t>IV bolus: 2.5 mg every 15 min as required,   IV infusion rate: 1–5 mg/h dilute in 5% glucose or 0.9% saline </a:t>
            </a:r>
            <a:br>
              <a:rPr lang="en-US" sz="1600" dirty="0" smtClean="0"/>
            </a:br>
            <a:r>
              <a:rPr lang="en-US" sz="1600" b="1" dirty="0" smtClean="0"/>
              <a:t>Adverse effects: </a:t>
            </a:r>
            <a:r>
              <a:rPr lang="en-US" sz="1600" dirty="0" smtClean="0"/>
              <a:t>Respiratory depression and </a:t>
            </a:r>
            <a:r>
              <a:rPr lang="en-US" sz="1600" dirty="0" err="1" smtClean="0"/>
              <a:t>apnoea</a:t>
            </a:r>
            <a:r>
              <a:rPr lang="en-US" sz="1600" dirty="0" smtClean="0"/>
              <a:t>, hypotension and tachycardia, nausea and vomiting, delayed gastric emptying, reduce intestinal mobility, </a:t>
            </a:r>
            <a:r>
              <a:rPr lang="en-US" sz="1600" dirty="0" err="1" smtClean="0"/>
              <a:t>biliary</a:t>
            </a:r>
            <a:r>
              <a:rPr lang="en-US" sz="1600" dirty="0" smtClean="0"/>
              <a:t> spasm, constipation, urinary retention, histamine release, tolerance, pulmonary </a:t>
            </a:r>
            <a:r>
              <a:rPr lang="en-US" sz="1600" dirty="0" err="1" smtClean="0"/>
              <a:t>oedema</a:t>
            </a:r>
            <a:r>
              <a:rPr lang="en-US" sz="1600" dirty="0" smtClean="0"/>
              <a:t>.</a:t>
            </a:r>
            <a:br>
              <a:rPr lang="en-US" sz="1600" dirty="0" smtClean="0"/>
            </a:br>
            <a:r>
              <a:rPr lang="en-US" sz="1600" dirty="0" smtClean="0"/>
              <a:t> </a:t>
            </a:r>
            <a:br>
              <a:rPr lang="en-US" sz="1600" dirty="0" smtClean="0"/>
            </a:br>
            <a:endParaRPr lang="ar-IQ"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
            <a:ext cx="9144000" cy="3286123"/>
          </a:xfrm>
        </p:spPr>
        <p:txBody>
          <a:bodyPr>
            <a:normAutofit fontScale="90000"/>
          </a:bodyPr>
          <a:lstStyle/>
          <a:p>
            <a:pPr algn="l"/>
            <a:r>
              <a:rPr lang="es-ES_tradnl" sz="2000" dirty="0" smtClean="0"/>
              <a:t>There are two forms of cyclooxygenase (COX) enzymes: COX-1 and COX-2. </a:t>
            </a:r>
            <a:br>
              <a:rPr lang="es-ES_tradnl" sz="2000" dirty="0" smtClean="0"/>
            </a:br>
            <a:r>
              <a:rPr lang="es-ES_tradnl" sz="2000" dirty="0" smtClean="0"/>
              <a:t>-COX-1 produces PGE2, PGI2, and TXA2 in platelets, GI mucosa, vascular endothelium, and the kidney. The housekeeping functions of these prostaglandins include maintaining renal and gastrointestinal blood flow (cytoprotection), regulation of vascular homeostasis, renal function, intestinal mucosal proliferation, and platelet function. </a:t>
            </a:r>
            <a:br>
              <a:rPr lang="es-ES_tradnl" sz="2000" dirty="0" smtClean="0"/>
            </a:br>
            <a:r>
              <a:rPr lang="es-ES_tradnl" sz="2000" dirty="0" smtClean="0"/>
              <a:t>-Pro-inflammatory functions of COX-2 produced prostaglandins include pain, fever, leukocyte proliferation, and inflammation. COX-2 produces prostaglandins at sites of inflammation (in macrophages, in synovial tissue of rheumatoid arthritis joint). Mitogenic functions of COX-2 produced prostaglandin include renal genesis and reproduction.</a:t>
            </a:r>
            <a:br>
              <a:rPr lang="es-ES_tradnl" sz="2000" dirty="0" smtClean="0"/>
            </a:br>
            <a:r>
              <a:rPr lang="es-ES_tradnl" sz="2000" dirty="0" smtClean="0"/>
              <a:t/>
            </a:r>
            <a:br>
              <a:rPr lang="es-ES_tradnl" sz="2000" dirty="0" smtClean="0"/>
            </a:br>
            <a:endParaRPr lang="ar-IQ" sz="2000" dirty="0"/>
          </a:p>
        </p:txBody>
      </p:sp>
      <p:sp>
        <p:nvSpPr>
          <p:cNvPr id="3" name="عنوان فرعي 2"/>
          <p:cNvSpPr>
            <a:spLocks noGrp="1"/>
          </p:cNvSpPr>
          <p:nvPr>
            <p:ph type="subTitle" idx="1"/>
          </p:nvPr>
        </p:nvSpPr>
        <p:spPr>
          <a:xfrm>
            <a:off x="0" y="3286124"/>
            <a:ext cx="9144000" cy="3571876"/>
          </a:xfrm>
        </p:spPr>
        <p:txBody>
          <a:bodyPr/>
          <a:lstStyle/>
          <a:p>
            <a:endParaRPr lang="ar-IQ" dirty="0"/>
          </a:p>
        </p:txBody>
      </p:sp>
      <p:pic>
        <p:nvPicPr>
          <p:cNvPr id="4" name="صورة 3"/>
          <p:cNvPicPr/>
          <p:nvPr/>
        </p:nvPicPr>
        <p:blipFill>
          <a:blip r:embed="rId2"/>
          <a:srcRect/>
          <a:stretch>
            <a:fillRect/>
          </a:stretch>
        </p:blipFill>
        <p:spPr bwMode="auto">
          <a:xfrm>
            <a:off x="0" y="3214686"/>
            <a:ext cx="9144000" cy="3643314"/>
          </a:xfrm>
          <a:prstGeom prst="rect">
            <a:avLst/>
          </a:prstGeom>
          <a:noFill/>
          <a:ln w="9525">
            <a:noFill/>
            <a:miter lim="800000"/>
            <a:headEnd/>
            <a:tailEnd/>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4"/>
            <a:ext cx="9144000" cy="6858000"/>
          </a:xfrm>
        </p:spPr>
        <p:txBody>
          <a:bodyPr>
            <a:normAutofit/>
          </a:bodyPr>
          <a:lstStyle/>
          <a:p>
            <a:pPr algn="l"/>
            <a:r>
              <a:rPr lang="en-US" sz="1800" b="1" dirty="0" smtClean="0">
                <a:solidFill>
                  <a:srgbClr val="FF0000"/>
                </a:solidFill>
              </a:rPr>
              <a:t>Codeine</a:t>
            </a:r>
            <a:r>
              <a:rPr lang="en-US" sz="1600" dirty="0" smtClean="0"/>
              <a:t> </a:t>
            </a:r>
            <a:br>
              <a:rPr lang="en-US" sz="1600" dirty="0" smtClean="0"/>
            </a:br>
            <a:r>
              <a:rPr lang="en-US" sz="1600" dirty="0" smtClean="0"/>
              <a:t>It can be taken from opium or synthesized  by </a:t>
            </a:r>
            <a:r>
              <a:rPr lang="en-US" sz="1600" dirty="0" err="1" smtClean="0"/>
              <a:t>methylation</a:t>
            </a:r>
            <a:r>
              <a:rPr lang="en-US" sz="1600" dirty="0" smtClean="0"/>
              <a:t>  of morphine. Codeine has a low affinity for the µ and k </a:t>
            </a:r>
            <a:r>
              <a:rPr lang="en-US" sz="1600" dirty="0" err="1" smtClean="0"/>
              <a:t>opioid</a:t>
            </a:r>
            <a:r>
              <a:rPr lang="en-US" sz="1600" dirty="0" smtClean="0"/>
              <a:t> receptors, 1/20 of the analgesic activity of morphine. It has  a high oral/ </a:t>
            </a:r>
            <a:r>
              <a:rPr lang="en-US" sz="1600" dirty="0" err="1" smtClean="0"/>
              <a:t>parenteral</a:t>
            </a:r>
            <a:r>
              <a:rPr lang="en-US" sz="1600" dirty="0" smtClean="0"/>
              <a:t> potency ratio so when given orally , it is 60% as potent as when  injected  IM. It is useful as an </a:t>
            </a:r>
            <a:r>
              <a:rPr lang="en-US" sz="1600" dirty="0" err="1" smtClean="0"/>
              <a:t>antitussive</a:t>
            </a:r>
            <a:r>
              <a:rPr lang="en-US" sz="1600" dirty="0" smtClean="0"/>
              <a:t> and for the treatment of </a:t>
            </a:r>
            <a:r>
              <a:rPr lang="en-US" sz="1600" dirty="0" err="1" smtClean="0"/>
              <a:t>diarrhoea</a:t>
            </a:r>
            <a:r>
              <a:rPr lang="en-US" sz="1600" dirty="0" smtClean="0"/>
              <a:t>. side-effects. Respiratory depression is seldom a problem. This explains its traditional use to provide analgesia for head-injured and neurosurgical patients. </a:t>
            </a:r>
            <a:br>
              <a:rPr lang="en-US" sz="1600" dirty="0" smtClean="0"/>
            </a:br>
            <a:r>
              <a:rPr lang="en-US" sz="1600" dirty="0" smtClean="0"/>
              <a:t>Doses:  60 mg , of  it 10% undergoes </a:t>
            </a:r>
            <a:r>
              <a:rPr lang="en-US" sz="1600" dirty="0" err="1" smtClean="0"/>
              <a:t>demethylation</a:t>
            </a:r>
            <a:r>
              <a:rPr lang="en-US" sz="1600" dirty="0" smtClean="0"/>
              <a:t> to morphine – this possibly contributing to the analgesic effect.</a:t>
            </a:r>
            <a:br>
              <a:rPr lang="en-US" sz="1600" dirty="0" smtClean="0"/>
            </a:br>
            <a:r>
              <a:rPr lang="en-US" sz="1600" dirty="0" smtClean="0"/>
              <a:t>Uses : Mild to moderate pain,  </a:t>
            </a:r>
            <a:r>
              <a:rPr lang="en-US" sz="1600" dirty="0" err="1" smtClean="0"/>
              <a:t>Diarrhoea</a:t>
            </a:r>
            <a:r>
              <a:rPr lang="en-US" sz="1600" dirty="0" smtClean="0"/>
              <a:t> and excessive </a:t>
            </a:r>
            <a:r>
              <a:rPr lang="en-US" sz="1600" dirty="0" err="1" smtClean="0"/>
              <a:t>ileostomy</a:t>
            </a:r>
            <a:r>
              <a:rPr lang="en-US" sz="1600" dirty="0" smtClean="0"/>
              <a:t> output and </a:t>
            </a:r>
            <a:r>
              <a:rPr lang="en-US" sz="1600" dirty="0" err="1" smtClean="0"/>
              <a:t>Antitussive</a:t>
            </a:r>
            <a:r>
              <a:rPr lang="en-US" sz="1600" dirty="0" smtClean="0"/>
              <a:t>. Codeine has </a:t>
            </a:r>
            <a:r>
              <a:rPr lang="en-US" sz="1600" dirty="0" err="1" smtClean="0"/>
              <a:t>antitussive</a:t>
            </a:r>
            <a:r>
              <a:rPr lang="en-US" sz="1600" dirty="0" smtClean="0"/>
              <a:t> effects, is especially useful in relieving painful cough. It also exerts a drying action on the respiratory mucosa that may be useful (e.g., in </a:t>
            </a:r>
            <a:r>
              <a:rPr lang="en-US" sz="1600" dirty="0" err="1" smtClean="0"/>
              <a:t>bronchorrhea</a:t>
            </a:r>
            <a:r>
              <a:rPr lang="en-US" sz="1600" dirty="0" smtClean="0"/>
              <a:t>). At doses used for cough suppression, codeine has minimal respiratory depressant effects. Nausea, vomiting, constipation, tolerance to </a:t>
            </a:r>
            <a:r>
              <a:rPr lang="en-US" sz="1600" dirty="0" err="1" smtClean="0"/>
              <a:t>antitussive</a:t>
            </a:r>
            <a:r>
              <a:rPr lang="en-US" sz="1600" dirty="0" smtClean="0"/>
              <a:t> as well as analgesic effects, and physical dependence can occur, but potential for abuse is low. Contraindications: Airway obstruction</a:t>
            </a:r>
            <a:br>
              <a:rPr lang="en-US" sz="1600" dirty="0" smtClean="0"/>
            </a:br>
            <a:r>
              <a:rPr lang="en-US" sz="1600" dirty="0" smtClean="0"/>
              <a:t>Administration:  Orally 30–60 mg 4–6 hourly (the analgesic effect of 30 mg codeine orally= 600 mg aspirin),  IM  30–60 mg 4–6 hourly</a:t>
            </a:r>
            <a:br>
              <a:rPr lang="en-US" sz="1600" dirty="0" smtClean="0"/>
            </a:br>
            <a:r>
              <a:rPr lang="en-US" sz="1600" dirty="0" smtClean="0"/>
              <a:t>Adverse effects: drowsiness, constipation, nausea and vomiting  and respiratory depression (less GIT side effects and respiratory depression  than morphine). Less addiction liability and less withdrawal than morphine</a:t>
            </a:r>
            <a:br>
              <a:rPr lang="en-US" sz="1600" dirty="0" smtClean="0"/>
            </a:br>
            <a:r>
              <a:rPr lang="en-US" sz="1600" dirty="0" err="1" smtClean="0"/>
              <a:t>Causions</a:t>
            </a:r>
            <a:r>
              <a:rPr lang="en-US" sz="1600" dirty="0" smtClean="0"/>
              <a:t>: Enhanced sedative and respiratory depression from interaction with:  benzodiazepines, Antidepressants, anti-psychotics, MAOI (hypertension, hyperpyrexia, convulsions and coma), Head injury and neurosurgical patients (may exacerbate ↑ ICP as a result of ↑ PaCO2).</a:t>
            </a:r>
            <a:br>
              <a:rPr lang="en-US" sz="1600" dirty="0" smtClean="0"/>
            </a:br>
            <a:r>
              <a:rPr lang="en-US" sz="1800" dirty="0" smtClean="0">
                <a:solidFill>
                  <a:srgbClr val="FF0000"/>
                </a:solidFill>
              </a:rPr>
              <a:t>Heroin</a:t>
            </a:r>
            <a:r>
              <a:rPr lang="en-US" sz="1600" dirty="0" smtClean="0"/>
              <a:t>:</a:t>
            </a:r>
            <a:br>
              <a:rPr lang="en-US" sz="1600" dirty="0" smtClean="0"/>
            </a:br>
            <a:r>
              <a:rPr lang="en-US" sz="1600" dirty="0" smtClean="0"/>
              <a:t>It is </a:t>
            </a:r>
            <a:r>
              <a:rPr lang="en-US" sz="1600" dirty="0" err="1" smtClean="0"/>
              <a:t>diacetylated</a:t>
            </a:r>
            <a:r>
              <a:rPr lang="en-US" sz="1600" dirty="0" smtClean="0"/>
              <a:t> morphine, with more rapid onset and shorter duration than morphine, but with greater analgesic effect 3 mg heroin= 10 mg morphine, a drug of abuse and   not used clinically.</a:t>
            </a:r>
            <a:br>
              <a:rPr lang="en-US" sz="1600" dirty="0" smtClean="0"/>
            </a:br>
            <a:endParaRPr lang="ar-IQ" sz="16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a:bodyPr>
          <a:lstStyle/>
          <a:p>
            <a:pPr algn="l" rtl="0"/>
            <a:r>
              <a:rPr lang="en-US" sz="2000" b="1" dirty="0" smtClean="0">
                <a:solidFill>
                  <a:srgbClr val="FF0000"/>
                </a:solidFill>
              </a:rPr>
              <a:t>2-Meperidine and related congeners: </a:t>
            </a:r>
            <a:r>
              <a:rPr lang="en-US" sz="2000" dirty="0" smtClean="0">
                <a:solidFill>
                  <a:srgbClr val="FF0000"/>
                </a:solidFill>
              </a:rPr>
              <a:t/>
            </a:r>
            <a:br>
              <a:rPr lang="en-US" sz="2000" dirty="0" smtClean="0">
                <a:solidFill>
                  <a:srgbClr val="FF0000"/>
                </a:solidFill>
              </a:rPr>
            </a:br>
            <a:r>
              <a:rPr lang="en-US" sz="2000" b="1" dirty="0" err="1" smtClean="0">
                <a:solidFill>
                  <a:srgbClr val="FF0000"/>
                </a:solidFill>
              </a:rPr>
              <a:t>Meperidine</a:t>
            </a:r>
            <a:r>
              <a:rPr lang="en-US" sz="2000" b="1" dirty="0" smtClean="0">
                <a:solidFill>
                  <a:srgbClr val="FF0000"/>
                </a:solidFill>
              </a:rPr>
              <a:t>:</a:t>
            </a:r>
            <a:r>
              <a:rPr lang="en-US" sz="2000" dirty="0" smtClean="0"/>
              <a:t/>
            </a:r>
            <a:br>
              <a:rPr lang="en-US" sz="2000" dirty="0" smtClean="0"/>
            </a:br>
            <a:r>
              <a:rPr lang="en-US" sz="2000" dirty="0" smtClean="0"/>
              <a:t>Synthetic </a:t>
            </a:r>
            <a:r>
              <a:rPr lang="en-US" sz="2000" dirty="0" err="1" smtClean="0"/>
              <a:t>opiods</a:t>
            </a:r>
            <a:r>
              <a:rPr lang="en-US" sz="2000" dirty="0" smtClean="0"/>
              <a:t>,  as analgesic it is 1/8  as potent as morphine(100 mg </a:t>
            </a:r>
            <a:r>
              <a:rPr lang="en-US" sz="2000" dirty="0" err="1" smtClean="0"/>
              <a:t>meperidine</a:t>
            </a:r>
            <a:r>
              <a:rPr lang="en-US" sz="2000" dirty="0" smtClean="0"/>
              <a:t>= 15 mg morphine).</a:t>
            </a:r>
            <a:br>
              <a:rPr lang="en-US" sz="2000" dirty="0" smtClean="0"/>
            </a:br>
            <a:r>
              <a:rPr lang="en-US" sz="2000" dirty="0" smtClean="0"/>
              <a:t>Rapid absorption by all rotes and it is better absorbed orally, wide distribution, and rapid clearance from plasma.  Clearance mainly by hepatic biotransformation (48-56% first pass).  Metabolized by N-</a:t>
            </a:r>
            <a:r>
              <a:rPr lang="en-US" sz="2000" dirty="0" err="1" smtClean="0"/>
              <a:t>demethylation</a:t>
            </a:r>
            <a:r>
              <a:rPr lang="en-US" sz="2000" dirty="0" smtClean="0"/>
              <a:t> to </a:t>
            </a:r>
            <a:r>
              <a:rPr lang="en-US" sz="2000" dirty="0" err="1" smtClean="0"/>
              <a:t>normeperidine</a:t>
            </a:r>
            <a:r>
              <a:rPr lang="en-US" sz="2000" dirty="0" smtClean="0"/>
              <a:t>, oxidation to </a:t>
            </a:r>
            <a:r>
              <a:rPr lang="en-US" sz="2000" dirty="0" err="1" smtClean="0"/>
              <a:t>meperidinic</a:t>
            </a:r>
            <a:r>
              <a:rPr lang="en-US" sz="2000" dirty="0" smtClean="0"/>
              <a:t> acid or </a:t>
            </a:r>
            <a:r>
              <a:rPr lang="en-US" sz="2000" dirty="0" err="1" smtClean="0"/>
              <a:t>normeperidinic</a:t>
            </a:r>
            <a:r>
              <a:rPr lang="en-US" sz="2000" dirty="0" smtClean="0"/>
              <a:t> acid. </a:t>
            </a:r>
            <a:r>
              <a:rPr lang="en-US" sz="2000" dirty="0" err="1" smtClean="0"/>
              <a:t>Normeperidine</a:t>
            </a:r>
            <a:r>
              <a:rPr lang="en-US" sz="2000" dirty="0" smtClean="0"/>
              <a:t> is a CNS stimulant and can produce convulsions in </a:t>
            </a:r>
            <a:r>
              <a:rPr lang="en-US" sz="2000" dirty="0" err="1" smtClean="0"/>
              <a:t>man.Metabolite</a:t>
            </a:r>
            <a:r>
              <a:rPr lang="en-US" sz="2000" dirty="0" smtClean="0"/>
              <a:t> has T½ of 8-12 hr so significant amounts may accumulate. Metabolites excreted in urine. Toxicity most likely with high doses in renal failure. Cause </a:t>
            </a:r>
            <a:r>
              <a:rPr lang="en-US" sz="2000" dirty="0" err="1" smtClean="0"/>
              <a:t>histsamine</a:t>
            </a:r>
            <a:r>
              <a:rPr lang="en-US" sz="2000" dirty="0" smtClean="0"/>
              <a:t> release and </a:t>
            </a:r>
            <a:r>
              <a:rPr lang="en-US" sz="2000" dirty="0" err="1" smtClean="0"/>
              <a:t>broncospasm</a:t>
            </a:r>
            <a:r>
              <a:rPr lang="en-US" sz="2000" dirty="0" smtClean="0"/>
              <a:t>, cause respiratory depression and possess addiction liability, withdrawal  effects less severe than morphine. Possess weak atropine like activity cause </a:t>
            </a:r>
            <a:r>
              <a:rPr lang="en-US" sz="2000" dirty="0" err="1" smtClean="0"/>
              <a:t>medriasis</a:t>
            </a:r>
            <a:r>
              <a:rPr lang="en-US" sz="2000" dirty="0" smtClean="0"/>
              <a:t>, has no GIT and </a:t>
            </a:r>
            <a:r>
              <a:rPr lang="en-US" sz="2000" dirty="0" err="1" smtClean="0"/>
              <a:t>antitussive</a:t>
            </a:r>
            <a:r>
              <a:rPr lang="en-US" sz="2000" dirty="0" smtClean="0"/>
              <a:t> activity. In IV injection , toxicity increased. Repeated IM injection causes  tissue irritation.  </a:t>
            </a:r>
            <a:br>
              <a:rPr lang="en-US" sz="2000" dirty="0" smtClean="0"/>
            </a:br>
            <a:endParaRPr lang="ar-IQ" sz="20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a:bodyPr>
          <a:lstStyle/>
          <a:p>
            <a:pPr algn="l"/>
            <a:r>
              <a:rPr lang="es-ES_tradnl" sz="2000" b="1" dirty="0" smtClean="0">
                <a:solidFill>
                  <a:srgbClr val="FF0000"/>
                </a:solidFill>
              </a:rPr>
              <a:t>Fentanyl </a:t>
            </a:r>
            <a:br>
              <a:rPr lang="es-ES_tradnl" sz="2000" b="1" dirty="0" smtClean="0">
                <a:solidFill>
                  <a:srgbClr val="FF0000"/>
                </a:solidFill>
              </a:rPr>
            </a:br>
            <a:r>
              <a:rPr lang="es-ES_tradnl" sz="2000" dirty="0" smtClean="0"/>
              <a:t>Congener of  meperidine,  80 times the analgesic and the respiratory suppressant  effect of morphine, when combined with droperidol , it causes dissociative anesthesia, its principle use in anesthesia </a:t>
            </a:r>
            <a:br>
              <a:rPr lang="es-ES_tradnl" sz="2000" dirty="0" smtClean="0"/>
            </a:br>
            <a:r>
              <a:rPr lang="es-ES_tradnl" sz="2000" dirty="0" smtClean="0"/>
              <a:t>Rapid absorption, wide distribution, moderately rapid hepatic clearance,  More than 60% first-pass metabolism to inactive metabolites.  Extremely lipophilic. Rapidly crosses BBB and other membrane barriers so effects parallel changes in plasma concentrations (rapid onset, within 1–2 min after IV injection and a peak effect within 4–5 min, duration of action after a single bolus is 20 min.). More effective than morphine in maintaining  hemodynamic stability. High dose caused muscle rigidity.</a:t>
            </a:r>
            <a:br>
              <a:rPr lang="es-ES_tradnl" sz="2000" dirty="0" smtClean="0"/>
            </a:br>
            <a:r>
              <a:rPr lang="es-ES_tradnl" sz="2000" dirty="0" smtClean="0"/>
              <a:t>Dose: For sedation: IV infusion: 1–5 microgram/kg/h ,  During anaesthesia IV bolus:  1–3 microgram/kg with spontaneous ventilation, 5–10 microgram/kg with intermittent positive pressure ventilation,  Up to 100 microgram/kg for cardiac surgery</a:t>
            </a:r>
            <a:br>
              <a:rPr lang="es-ES_tradnl" sz="2000" dirty="0" smtClean="0"/>
            </a:br>
            <a:r>
              <a:rPr lang="es-ES_tradnl" sz="2000" dirty="0" smtClean="0"/>
              <a:t>Adverse effects: Respiratory depression and apnoea, Bradycardia and hypotension, Nausea and vomiting, Delayed gastric emptying, Reduce intestinal mobility, Biliary spasm, Constipation, Urinary retention, Chest wall rigidity (may interfere with ventilation), Muscular rigidity and hypotension more common after high dosage</a:t>
            </a:r>
            <a:endParaRPr lang="es-ES_tradnl" sz="20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fontScale="90000"/>
          </a:bodyPr>
          <a:lstStyle/>
          <a:p>
            <a:pPr algn="l" rtl="0"/>
            <a:r>
              <a:rPr lang="en-US" sz="2200" b="1" dirty="0" err="1" smtClean="0">
                <a:solidFill>
                  <a:srgbClr val="FF0000"/>
                </a:solidFill>
              </a:rPr>
              <a:t>Alfentanil</a:t>
            </a:r>
            <a:r>
              <a:rPr lang="en-US" sz="2000" dirty="0" smtClean="0"/>
              <a:t/>
            </a:r>
            <a:br>
              <a:rPr lang="en-US" sz="2000" dirty="0" smtClean="0"/>
            </a:br>
            <a:r>
              <a:rPr lang="en-US" sz="2000" dirty="0" smtClean="0"/>
              <a:t>Synthetic </a:t>
            </a:r>
            <a:r>
              <a:rPr lang="en-US" sz="2000" dirty="0" err="1" smtClean="0"/>
              <a:t>opioids</a:t>
            </a:r>
            <a:r>
              <a:rPr lang="en-US" sz="2000" dirty="0" smtClean="0"/>
              <a:t>, with more rapid onset.</a:t>
            </a:r>
            <a:r>
              <a:rPr lang="en-US" sz="2000" b="1" dirty="0" smtClean="0"/>
              <a:t> </a:t>
            </a:r>
            <a:r>
              <a:rPr lang="en-US" sz="2000" dirty="0" smtClean="0"/>
              <a:t>It is 30 times more potent than morphine and its duration is shorter than that of </a:t>
            </a:r>
            <a:r>
              <a:rPr lang="en-US" sz="2000" dirty="0" err="1" smtClean="0"/>
              <a:t>fentanyl</a:t>
            </a:r>
            <a:r>
              <a:rPr lang="en-US" sz="2000" dirty="0" smtClean="0"/>
              <a:t>. </a:t>
            </a:r>
            <a:br>
              <a:rPr lang="en-US" sz="2000" dirty="0" smtClean="0"/>
            </a:br>
            <a:r>
              <a:rPr lang="en-US" sz="2000" dirty="0" smtClean="0"/>
              <a:t>The maximum effect occurs about 1 min after IV injection. Duration of action following an IV bolus is between 5 and 10 min. Its distribution volume and </a:t>
            </a:r>
            <a:r>
              <a:rPr lang="en-US" sz="2000" dirty="0" err="1" smtClean="0"/>
              <a:t>lipophilicity</a:t>
            </a:r>
            <a:r>
              <a:rPr lang="en-US" sz="2000" dirty="0" smtClean="0"/>
              <a:t> are lower than </a:t>
            </a:r>
            <a:r>
              <a:rPr lang="en-US" sz="2000" dirty="0" err="1" smtClean="0"/>
              <a:t>fentanyl</a:t>
            </a:r>
            <a:r>
              <a:rPr lang="en-US" sz="2000" dirty="0" smtClean="0"/>
              <a:t>. It is ideal for infusion and may be the agent of choice in renal failure. The context sensitive half-life may be prolonged following IV infusion. In patients with hepatic failure the elimination half-life may be markedly increased and a prolonged duration of action may be seen.                                                           Uses: Patients receiving short-term ventilation; Contraindications: Airway obstruction and Concomitant use of MAOI.                                                                                                               Administration :  IV bolus: 500 mcg every 10 min as necessary,  IV infusion rate: 1–5 mg/h (up to 1 mcg/kg/min).                                                                                                                                                Don’t use </a:t>
            </a:r>
            <a:r>
              <a:rPr lang="en-US" sz="2000" dirty="0" err="1" smtClean="0"/>
              <a:t>alfentanil</a:t>
            </a:r>
            <a:r>
              <a:rPr lang="en-US" sz="2000" dirty="0" smtClean="0"/>
              <a:t>: In combination with an </a:t>
            </a:r>
            <a:r>
              <a:rPr lang="en-US" sz="2000" dirty="0" err="1" smtClean="0"/>
              <a:t>opioid</a:t>
            </a:r>
            <a:r>
              <a:rPr lang="en-US" sz="2000" dirty="0" smtClean="0"/>
              <a:t> partial agonist, e.g. </a:t>
            </a:r>
            <a:r>
              <a:rPr lang="en-US" sz="2000" dirty="0" err="1" smtClean="0"/>
              <a:t>buprenorphine</a:t>
            </a:r>
            <a:r>
              <a:rPr lang="en-US" sz="2000" dirty="0" smtClean="0"/>
              <a:t> (antagonizes </a:t>
            </a:r>
            <a:r>
              <a:rPr lang="en-US" sz="2000" dirty="0" err="1" smtClean="0"/>
              <a:t>opioid</a:t>
            </a:r>
            <a:r>
              <a:rPr lang="en-US" sz="2000" dirty="0" smtClean="0"/>
              <a:t> effects).                                                                                                                                                             Adverse effects: Respiratory depression and </a:t>
            </a:r>
            <a:r>
              <a:rPr lang="en-US" sz="2000" dirty="0" err="1" smtClean="0"/>
              <a:t>apnoea</a:t>
            </a:r>
            <a:r>
              <a:rPr lang="en-US" sz="2000" dirty="0" smtClean="0"/>
              <a:t>, </a:t>
            </a:r>
            <a:r>
              <a:rPr lang="en-US" sz="2000" dirty="0" err="1" smtClean="0"/>
              <a:t>Bradycardia</a:t>
            </a:r>
            <a:r>
              <a:rPr lang="en-US" sz="2000" dirty="0" smtClean="0"/>
              <a:t>, Nausea and vomiting, Delayed gastric emptying, Reduce intestinal mobility, </a:t>
            </a:r>
            <a:r>
              <a:rPr lang="en-US" sz="2000" dirty="0" err="1" smtClean="0"/>
              <a:t>Biliary</a:t>
            </a:r>
            <a:r>
              <a:rPr lang="en-US" sz="2000" dirty="0" smtClean="0"/>
              <a:t> spasm, Constipation, Urinary retention, Chest wall rigidity (may interfere with ventilation)</a:t>
            </a:r>
            <a:br>
              <a:rPr lang="en-US" sz="2000" dirty="0" smtClean="0"/>
            </a:br>
            <a:r>
              <a:rPr lang="en-US" sz="2200" b="1" dirty="0" err="1" smtClean="0">
                <a:solidFill>
                  <a:srgbClr val="FF0000"/>
                </a:solidFill>
              </a:rPr>
              <a:t>Diphenoxylate</a:t>
            </a:r>
            <a:r>
              <a:rPr lang="en-US" sz="2200" b="1" dirty="0" smtClean="0">
                <a:solidFill>
                  <a:srgbClr val="FF0000"/>
                </a:solidFill>
              </a:rPr>
              <a:t>:</a:t>
            </a:r>
            <a:r>
              <a:rPr lang="en-US" sz="2000" dirty="0" smtClean="0"/>
              <a:t/>
            </a:r>
            <a:br>
              <a:rPr lang="en-US" sz="2000" dirty="0" smtClean="0"/>
            </a:br>
            <a:r>
              <a:rPr lang="en-US" sz="2000" dirty="0" smtClean="0"/>
              <a:t>It is derivative of </a:t>
            </a:r>
            <a:r>
              <a:rPr lang="en-US" sz="2000" dirty="0" err="1" smtClean="0"/>
              <a:t>meperidine</a:t>
            </a:r>
            <a:r>
              <a:rPr lang="en-US" sz="2000" dirty="0" smtClean="0"/>
              <a:t>, it causes few morphine subjective effects,  has no addiction </a:t>
            </a:r>
            <a:r>
              <a:rPr lang="en-US" sz="2000" dirty="0" err="1" smtClean="0"/>
              <a:t>laiability</a:t>
            </a:r>
            <a:r>
              <a:rPr lang="en-US" sz="2000" dirty="0" smtClean="0"/>
              <a:t>.  Mainly use for treatment of diarrhea, combined with atropine (</a:t>
            </a:r>
            <a:r>
              <a:rPr lang="en-US" sz="2000" dirty="0" err="1" smtClean="0"/>
              <a:t>Lomotil</a:t>
            </a:r>
            <a:r>
              <a:rPr lang="en-US" sz="2000" dirty="0" smtClean="0"/>
              <a:t>, </a:t>
            </a:r>
            <a:r>
              <a:rPr lang="en-US" sz="2000" dirty="0" err="1" smtClean="0"/>
              <a:t>Entrostop</a:t>
            </a:r>
            <a:r>
              <a:rPr lang="en-US" sz="2000" dirty="0" smtClean="0"/>
              <a:t>)   </a:t>
            </a:r>
            <a:br>
              <a:rPr lang="en-US" sz="2000" dirty="0" smtClean="0"/>
            </a:br>
            <a:endParaRPr lang="ar-IQ" sz="20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a:bodyPr>
          <a:lstStyle/>
          <a:p>
            <a:pPr algn="l"/>
            <a:r>
              <a:rPr lang="en-US" sz="2000" b="1" dirty="0" smtClean="0">
                <a:solidFill>
                  <a:srgbClr val="FF0000"/>
                </a:solidFill>
              </a:rPr>
              <a:t>3-Methadone related congeners:</a:t>
            </a:r>
            <a:br>
              <a:rPr lang="en-US" sz="2000" b="1" dirty="0" smtClean="0">
                <a:solidFill>
                  <a:srgbClr val="FF0000"/>
                </a:solidFill>
              </a:rPr>
            </a:br>
            <a:r>
              <a:rPr lang="en-US" sz="2000" b="1" dirty="0" smtClean="0">
                <a:solidFill>
                  <a:srgbClr val="FF0000"/>
                </a:solidFill>
              </a:rPr>
              <a:t>Methadone</a:t>
            </a:r>
            <a:r>
              <a:rPr lang="en-US" sz="2000" dirty="0" smtClean="0"/>
              <a:t>:</a:t>
            </a:r>
            <a:br>
              <a:rPr lang="en-US" sz="2000" dirty="0" smtClean="0"/>
            </a:br>
            <a:r>
              <a:rPr lang="en-US" sz="2000" dirty="0" smtClean="0"/>
              <a:t>It is synthetic </a:t>
            </a:r>
            <a:r>
              <a:rPr lang="en-US" sz="2000" dirty="0" err="1" smtClean="0"/>
              <a:t>diphenylheptane</a:t>
            </a:r>
            <a:r>
              <a:rPr lang="en-US" sz="2000" dirty="0" smtClean="0"/>
              <a:t>. It has very similar actions to  morphine, but more effective </a:t>
            </a:r>
            <a:r>
              <a:rPr lang="en-US" sz="2000" dirty="0" err="1" smtClean="0"/>
              <a:t>orally,it</a:t>
            </a:r>
            <a:r>
              <a:rPr lang="en-US" sz="2000" dirty="0" smtClean="0"/>
              <a:t> is less sedating and longer acting. Its main use is by mouth to replace morphine heroin or </a:t>
            </a:r>
            <a:r>
              <a:rPr lang="en-US" sz="2000" dirty="0" err="1" smtClean="0"/>
              <a:t>diamorphine</a:t>
            </a:r>
            <a:r>
              <a:rPr lang="en-US" sz="2000" dirty="0" smtClean="0"/>
              <a:t> when these drugs are being with-</a:t>
            </a:r>
            <a:r>
              <a:rPr lang="en-US" sz="2000" dirty="0" err="1" smtClean="0"/>
              <a:t>rawn</a:t>
            </a:r>
            <a:r>
              <a:rPr lang="en-US" sz="2000" dirty="0" smtClean="0"/>
              <a:t> in the treatment of drug dependence. The duration of analgesic of methadone is equal to that of  morphine although the half life is much more which  can be resulted in accumulated toxicity. Well absorbed orally , metabolized in  liver and excreted in urine and bile. </a:t>
            </a:r>
            <a:br>
              <a:rPr lang="en-US" sz="2000" dirty="0" smtClean="0"/>
            </a:br>
            <a:r>
              <a:rPr lang="en-US" sz="2000" dirty="0" smtClean="0"/>
              <a:t>Methadone given once daily under supervision is preferable to leaving addicts. The object is to reduce craving  for </a:t>
            </a:r>
            <a:r>
              <a:rPr lang="en-US" sz="2000" dirty="0" err="1" smtClean="0"/>
              <a:t>opioids</a:t>
            </a:r>
            <a:r>
              <a:rPr lang="en-US" sz="2000" dirty="0" smtClean="0"/>
              <a:t> and minimize withdrawal effects by occupying </a:t>
            </a:r>
            <a:r>
              <a:rPr lang="en-US" sz="2000" dirty="0" err="1" smtClean="0"/>
              <a:t>opioid</a:t>
            </a:r>
            <a:r>
              <a:rPr lang="en-US" sz="2000" dirty="0" smtClean="0"/>
              <a:t> receptors. Methadone is also becoming more widely used in the treatment of chronic or terminal pain. Adverse effect the same as morphine, both tolerance and physical dependence   </a:t>
            </a:r>
            <a:br>
              <a:rPr lang="en-US" sz="2000" dirty="0" smtClean="0"/>
            </a:br>
            <a:r>
              <a:rPr lang="en-US" sz="2000" b="1" dirty="0" err="1" smtClean="0">
                <a:solidFill>
                  <a:srgbClr val="FF0000"/>
                </a:solidFill>
              </a:rPr>
              <a:t>Propoxyphene</a:t>
            </a:r>
            <a:r>
              <a:rPr lang="en-US" sz="2000" b="1" dirty="0" smtClean="0">
                <a:solidFill>
                  <a:srgbClr val="FF0000"/>
                </a:solidFill>
              </a:rPr>
              <a:t>:</a:t>
            </a:r>
            <a:r>
              <a:rPr lang="en-US" sz="2000" dirty="0" smtClean="0"/>
              <a:t/>
            </a:r>
            <a:br>
              <a:rPr lang="en-US" sz="2000" dirty="0" smtClean="0"/>
            </a:br>
            <a:r>
              <a:rPr lang="en-US" sz="2000" dirty="0" smtClean="0"/>
              <a:t> It is structural analogue of methadone, with a spectrum of activity (especially analgesia) similar to that of </a:t>
            </a:r>
            <a:r>
              <a:rPr lang="en-US" sz="2000" dirty="0" err="1" smtClean="0"/>
              <a:t>codeine.prepared</a:t>
            </a:r>
            <a:r>
              <a:rPr lang="en-US" sz="2000" dirty="0" smtClean="0"/>
              <a:t> as water soluble  hydrochloride, it is absorbed rapidly, metabolized to  N- </a:t>
            </a:r>
            <a:r>
              <a:rPr lang="en-US" sz="2000" dirty="0" err="1" smtClean="0"/>
              <a:t>demethylated</a:t>
            </a:r>
            <a:r>
              <a:rPr lang="en-US" sz="2000" dirty="0" smtClean="0"/>
              <a:t> metabolites which slowly excreted in urine. Abuse comparable to that of codeine, Physical dependence and tolerance occurs when used in high doses for long period. </a:t>
            </a:r>
            <a:endParaRPr lang="en-US" sz="20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a:bodyPr>
          <a:lstStyle/>
          <a:p>
            <a:pPr algn="l" rtl="0"/>
            <a:r>
              <a:rPr lang="en-US" sz="2800" b="1" dirty="0" smtClean="0">
                <a:solidFill>
                  <a:srgbClr val="FF0000"/>
                </a:solidFill>
              </a:rPr>
              <a:t>4- Non </a:t>
            </a:r>
            <a:r>
              <a:rPr lang="en-US" sz="2800" b="1" dirty="0" err="1" smtClean="0">
                <a:solidFill>
                  <a:srgbClr val="FF0000"/>
                </a:solidFill>
              </a:rPr>
              <a:t>opioids</a:t>
            </a:r>
            <a:r>
              <a:rPr lang="en-US" sz="2800" b="1" dirty="0" smtClean="0">
                <a:solidFill>
                  <a:srgbClr val="FF0000"/>
                </a:solidFill>
              </a:rPr>
              <a:t> </a:t>
            </a:r>
            <a:r>
              <a:rPr lang="en-US" sz="2800" b="1" dirty="0" err="1" smtClean="0">
                <a:solidFill>
                  <a:srgbClr val="FF0000"/>
                </a:solidFill>
              </a:rPr>
              <a:t>antitussive</a:t>
            </a:r>
            <a:r>
              <a:rPr lang="en-US" sz="2800" b="1" dirty="0" smtClean="0">
                <a:solidFill>
                  <a:srgbClr val="FF0000"/>
                </a:solidFill>
              </a:rPr>
              <a:t>:</a:t>
            </a:r>
            <a:r>
              <a:rPr lang="en-US" sz="2800" dirty="0" smtClean="0"/>
              <a:t/>
            </a:r>
            <a:br>
              <a:rPr lang="en-US" sz="2800" dirty="0" smtClean="0"/>
            </a:br>
            <a:r>
              <a:rPr lang="en-US" sz="2800" b="1" dirty="0" err="1" smtClean="0">
                <a:solidFill>
                  <a:srgbClr val="FF0000"/>
                </a:solidFill>
              </a:rPr>
              <a:t>Dextromethorphan</a:t>
            </a:r>
            <a:r>
              <a:rPr lang="en-US" sz="2800" b="1" dirty="0" smtClean="0">
                <a:solidFill>
                  <a:srgbClr val="FF0000"/>
                </a:solidFill>
              </a:rPr>
              <a:t>:</a:t>
            </a:r>
            <a:br>
              <a:rPr lang="en-US" sz="2800" b="1" dirty="0" smtClean="0">
                <a:solidFill>
                  <a:srgbClr val="FF0000"/>
                </a:solidFill>
              </a:rPr>
            </a:br>
            <a:r>
              <a:rPr lang="en-US" sz="2800" dirty="0" smtClean="0"/>
              <a:t>A congener of the narcotic analgesic </a:t>
            </a:r>
            <a:r>
              <a:rPr lang="en-US" sz="2800" dirty="0" err="1" smtClean="0"/>
              <a:t>levorphanol</a:t>
            </a:r>
            <a:r>
              <a:rPr lang="en-US" sz="2800" dirty="0" smtClean="0"/>
              <a:t>, has no significant analgesic or sedative properties, does not depress respiration in usual doses, and is </a:t>
            </a:r>
            <a:r>
              <a:rPr lang="en-US" sz="2800" dirty="0" err="1" smtClean="0"/>
              <a:t>nonaddictive</a:t>
            </a:r>
            <a:r>
              <a:rPr lang="en-US" sz="2800" dirty="0" smtClean="0"/>
              <a:t>. No evidence of tolerance has been found during long-term use. Extremely high doses may depress respiration.</a:t>
            </a:r>
            <a:br>
              <a:rPr lang="en-US" sz="2800" dirty="0" smtClean="0"/>
            </a:br>
            <a:endParaRPr lang="ar-IQ" sz="28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a:bodyPr>
          <a:lstStyle/>
          <a:p>
            <a:pPr algn="l"/>
            <a:r>
              <a:rPr lang="en-US" sz="2000" b="1" dirty="0" err="1" smtClean="0">
                <a:solidFill>
                  <a:srgbClr val="FF0000"/>
                </a:solidFill>
              </a:rPr>
              <a:t>Opioid</a:t>
            </a:r>
            <a:r>
              <a:rPr lang="en-US" sz="2000" b="1" dirty="0" smtClean="0">
                <a:solidFill>
                  <a:srgbClr val="FF0000"/>
                </a:solidFill>
              </a:rPr>
              <a:t> Agonist-Antagonists</a:t>
            </a:r>
            <a:r>
              <a:rPr lang="en-US" sz="2000" dirty="0" smtClean="0"/>
              <a:t/>
            </a:r>
            <a:br>
              <a:rPr lang="en-US" sz="2000" dirty="0" smtClean="0"/>
            </a:br>
            <a:r>
              <a:rPr lang="en-US" sz="2000" dirty="0" smtClean="0"/>
              <a:t>1. Developed in search for less </a:t>
            </a:r>
            <a:r>
              <a:rPr lang="en-US" sz="2000" dirty="0" err="1" smtClean="0"/>
              <a:t>abusable</a:t>
            </a:r>
            <a:r>
              <a:rPr lang="en-US" sz="2000" dirty="0" smtClean="0"/>
              <a:t> potent analgesics.</a:t>
            </a:r>
            <a:br>
              <a:rPr lang="en-US" sz="2000" dirty="0" smtClean="0"/>
            </a:br>
            <a:r>
              <a:rPr lang="en-US" sz="2000" dirty="0" smtClean="0"/>
              <a:t>2. All have analgesic (agonist) properties as well as ability to antagonize morphine effects </a:t>
            </a:r>
            <a:br>
              <a:rPr lang="en-US" sz="2000" dirty="0" smtClean="0"/>
            </a:br>
            <a:r>
              <a:rPr lang="en-US" sz="2000" dirty="0" smtClean="0"/>
              <a:t>3. Two basic mechanisms:</a:t>
            </a:r>
            <a:br>
              <a:rPr lang="en-US" sz="2000" dirty="0" smtClean="0"/>
            </a:br>
            <a:r>
              <a:rPr lang="en-US" sz="2000" dirty="0" smtClean="0"/>
              <a:t>-  Partial agonists at μ receptor. </a:t>
            </a:r>
            <a:r>
              <a:rPr lang="en-US" sz="2000" dirty="0" err="1" smtClean="0"/>
              <a:t>Buprenorphine</a:t>
            </a:r>
            <a:r>
              <a:rPr lang="en-US" sz="2000" dirty="0" smtClean="0"/>
              <a:t> has high affinity, but limited efficacy at μ receptor. Given alone, it has morphine-like effects. Competes effectively with agonists like morphine and may reduce effect.</a:t>
            </a:r>
            <a:br>
              <a:rPr lang="en-US" sz="2000" dirty="0" smtClean="0"/>
            </a:br>
            <a:r>
              <a:rPr lang="en-US" sz="2000" dirty="0" smtClean="0"/>
              <a:t>-  Agonists/Partial agonists at κ receptor. </a:t>
            </a:r>
            <a:r>
              <a:rPr lang="en-US" sz="2000" b="1" dirty="0" err="1" smtClean="0">
                <a:solidFill>
                  <a:srgbClr val="FF0000"/>
                </a:solidFill>
              </a:rPr>
              <a:t>Nalorphine</a:t>
            </a:r>
            <a:r>
              <a:rPr lang="en-US" sz="2000" b="1" dirty="0" smtClean="0">
                <a:solidFill>
                  <a:srgbClr val="FF0000"/>
                </a:solidFill>
              </a:rPr>
              <a:t>, </a:t>
            </a:r>
            <a:r>
              <a:rPr lang="en-US" sz="2000" b="1" dirty="0" err="1" smtClean="0">
                <a:solidFill>
                  <a:srgbClr val="FF0000"/>
                </a:solidFill>
              </a:rPr>
              <a:t>pentazocine</a:t>
            </a:r>
            <a:r>
              <a:rPr lang="en-US" sz="2000" b="1" dirty="0" smtClean="0">
                <a:solidFill>
                  <a:srgbClr val="FF0000"/>
                </a:solidFill>
              </a:rPr>
              <a:t>, </a:t>
            </a:r>
            <a:r>
              <a:rPr lang="en-US" sz="2000" b="1" dirty="0" err="1" smtClean="0">
                <a:solidFill>
                  <a:srgbClr val="FF0000"/>
                </a:solidFill>
              </a:rPr>
              <a:t>nalbuphine</a:t>
            </a:r>
            <a:r>
              <a:rPr lang="en-US" sz="2000" b="1" dirty="0" smtClean="0">
                <a:solidFill>
                  <a:srgbClr val="FF0000"/>
                </a:solidFill>
              </a:rPr>
              <a:t>, </a:t>
            </a:r>
            <a:r>
              <a:rPr lang="en-US" sz="2000" b="1" dirty="0" err="1" smtClean="0">
                <a:solidFill>
                  <a:srgbClr val="FF0000"/>
                </a:solidFill>
              </a:rPr>
              <a:t>butorphanol</a:t>
            </a:r>
            <a:r>
              <a:rPr lang="en-US" sz="2000" b="1" dirty="0" smtClean="0">
                <a:solidFill>
                  <a:srgbClr val="FF0000"/>
                </a:solidFill>
              </a:rPr>
              <a:t> </a:t>
            </a:r>
            <a:r>
              <a:rPr lang="en-US" sz="2000" dirty="0" smtClean="0"/>
              <a:t>act as κ agonists (probably κ3) to produce analgesia. Also act as competitive antagonists at μ receptors (high affinity but no efficacy at this receptor).</a:t>
            </a:r>
            <a:br>
              <a:rPr lang="en-US" sz="2000" dirty="0" smtClean="0"/>
            </a:br>
            <a:r>
              <a:rPr lang="en-US" sz="2000" dirty="0" smtClean="0"/>
              <a:t>4. Clinical properties: </a:t>
            </a:r>
            <a:br>
              <a:rPr lang="en-US" sz="2000" dirty="0" smtClean="0"/>
            </a:br>
            <a:r>
              <a:rPr lang="en-US" sz="2000" dirty="0" smtClean="0"/>
              <a:t>-Potent analgesics effective in moderate to severe pain.</a:t>
            </a:r>
            <a:br>
              <a:rPr lang="en-US" sz="2000" dirty="0" smtClean="0"/>
            </a:br>
            <a:r>
              <a:rPr lang="en-US" sz="2000" dirty="0" smtClean="0"/>
              <a:t>-Relatively limited toxicity (respiratory dep., smooth muscle) </a:t>
            </a:r>
            <a:br>
              <a:rPr lang="en-US" sz="2000" dirty="0" smtClean="0"/>
            </a:br>
            <a:r>
              <a:rPr lang="en-US" sz="2000" dirty="0" smtClean="0"/>
              <a:t>-Decreased abuse potential, but also decreased patient acceptance (mood elevation may be clinically important!). </a:t>
            </a:r>
            <a:br>
              <a:rPr lang="en-US" sz="2000" dirty="0" smtClean="0"/>
            </a:br>
            <a:r>
              <a:rPr lang="en-US" sz="2000" dirty="0" smtClean="0"/>
              <a:t>-Occasional </a:t>
            </a:r>
            <a:r>
              <a:rPr lang="en-US" sz="2000" dirty="0" err="1" smtClean="0"/>
              <a:t>dysphoria</a:t>
            </a:r>
            <a:r>
              <a:rPr lang="en-US" sz="2000" dirty="0" smtClean="0"/>
              <a:t> or hallucination with κ agonists </a:t>
            </a:r>
            <a:br>
              <a:rPr lang="en-US" sz="2000" dirty="0" smtClean="0"/>
            </a:br>
            <a:r>
              <a:rPr lang="en-US" sz="2000" dirty="0" smtClean="0"/>
              <a:t>-Antagonist properties mean they can precipitate withdrawal in patients already receiving chronic treatment with </a:t>
            </a:r>
            <a:r>
              <a:rPr lang="en-US" sz="2000" dirty="0" err="1" smtClean="0"/>
              <a:t>opioid</a:t>
            </a:r>
            <a:r>
              <a:rPr lang="en-US" sz="2000" dirty="0" smtClean="0"/>
              <a:t> agonists.</a:t>
            </a:r>
            <a:br>
              <a:rPr lang="en-US" sz="2000" dirty="0" smtClean="0"/>
            </a:br>
            <a:r>
              <a:rPr lang="en-US" sz="2000" dirty="0" smtClean="0"/>
              <a:t>5. Neither agonist vs. antagonist potency nor μ/κ selectivity seem to predict clinical utility or patient acceptance.</a:t>
            </a:r>
            <a:br>
              <a:rPr lang="en-US" sz="2000" dirty="0" smtClean="0"/>
            </a:br>
            <a:r>
              <a:rPr lang="en-US" sz="2000" dirty="0" smtClean="0"/>
              <a:t> </a:t>
            </a:r>
            <a:endParaRPr lang="en-US" sz="20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a:bodyPr>
          <a:lstStyle/>
          <a:p>
            <a:pPr algn="l"/>
            <a:r>
              <a:rPr lang="es-ES_tradnl" sz="2000" dirty="0" smtClean="0">
                <a:solidFill>
                  <a:srgbClr val="FF0000"/>
                </a:solidFill>
              </a:rPr>
              <a:t>Opioid Antagonists</a:t>
            </a:r>
            <a:br>
              <a:rPr lang="es-ES_tradnl" sz="2000" dirty="0" smtClean="0">
                <a:solidFill>
                  <a:srgbClr val="FF0000"/>
                </a:solidFill>
              </a:rPr>
            </a:br>
            <a:r>
              <a:rPr lang="es-ES_tradnl" sz="2000" dirty="0" smtClean="0">
                <a:solidFill>
                  <a:srgbClr val="FF0000"/>
                </a:solidFill>
              </a:rPr>
              <a:t>1. Naloxone </a:t>
            </a:r>
            <a:r>
              <a:rPr lang="es-ES_tradnl" sz="2000" dirty="0" smtClean="0"/>
              <a:t/>
            </a:r>
            <a:br>
              <a:rPr lang="es-ES_tradnl" sz="2000" dirty="0" smtClean="0"/>
            </a:br>
            <a:r>
              <a:rPr lang="es-ES_tradnl" sz="2000" dirty="0" smtClean="0"/>
              <a:t>-  Pure, competitive antagonist at </a:t>
            </a:r>
            <a:r>
              <a:rPr lang="el-GR" sz="2000" dirty="0" smtClean="0"/>
              <a:t>μ, κ, </a:t>
            </a:r>
            <a:r>
              <a:rPr lang="es-ES_tradnl" sz="2000" dirty="0" smtClean="0"/>
              <a:t>and </a:t>
            </a:r>
            <a:r>
              <a:rPr lang="el-GR" sz="2000" dirty="0" smtClean="0"/>
              <a:t>δ </a:t>
            </a:r>
            <a:r>
              <a:rPr lang="es-ES_tradnl" sz="2000" dirty="0" smtClean="0"/>
              <a:t>receptors (highest affinity at </a:t>
            </a:r>
            <a:r>
              <a:rPr lang="el-GR" sz="2000" dirty="0" smtClean="0"/>
              <a:t>μ). </a:t>
            </a:r>
            <a:r>
              <a:rPr lang="es-ES_tradnl" sz="2000" dirty="0" smtClean="0"/>
              <a:t>Given alone, almost no effect. Some behavioral effects in animals. </a:t>
            </a:r>
            <a:br>
              <a:rPr lang="es-ES_tradnl" sz="2000" dirty="0" smtClean="0"/>
            </a:br>
            <a:r>
              <a:rPr lang="es-ES_tradnl" sz="2000" dirty="0" smtClean="0"/>
              <a:t>-  Rapidly reverses opioid overdose, but effect short due to redistribution.</a:t>
            </a:r>
            <a:br>
              <a:rPr lang="es-ES_tradnl" sz="2000" dirty="0" smtClean="0"/>
            </a:br>
            <a:r>
              <a:rPr lang="es-ES_tradnl" sz="2000" dirty="0" smtClean="0"/>
              <a:t>Patient may become renarcotized.</a:t>
            </a:r>
            <a:br>
              <a:rPr lang="es-ES_tradnl" sz="2000" dirty="0" smtClean="0"/>
            </a:br>
            <a:r>
              <a:rPr lang="es-ES_tradnl" sz="2000" dirty="0" smtClean="0">
                <a:solidFill>
                  <a:srgbClr val="FF0000"/>
                </a:solidFill>
              </a:rPr>
              <a:t>2. Naltrexone</a:t>
            </a:r>
            <a:r>
              <a:rPr lang="es-ES_tradnl" sz="2000" dirty="0" smtClean="0"/>
              <a:t> </a:t>
            </a:r>
            <a:br>
              <a:rPr lang="es-ES_tradnl" sz="2000" dirty="0" smtClean="0"/>
            </a:br>
            <a:r>
              <a:rPr lang="es-ES_tradnl" sz="2000" dirty="0" smtClean="0"/>
              <a:t>-Used orally in high doses to treat detoxified heroin addicts (blocks euphoria</a:t>
            </a:r>
            <a:br>
              <a:rPr lang="es-ES_tradnl" sz="2000" dirty="0" smtClean="0"/>
            </a:br>
            <a:r>
              <a:rPr lang="es-ES_tradnl" sz="2000" dirty="0" smtClean="0"/>
              <a:t>from injected heroin). </a:t>
            </a:r>
            <a:br>
              <a:rPr lang="es-ES_tradnl" sz="2000" dirty="0" smtClean="0"/>
            </a:br>
            <a:r>
              <a:rPr lang="es-ES_tradnl" sz="2000" dirty="0" smtClean="0"/>
              <a:t>-Effects primarily from active metabolite, 6-</a:t>
            </a:r>
            <a:r>
              <a:rPr lang="el-GR" sz="2000" dirty="0" smtClean="0"/>
              <a:t>β-</a:t>
            </a:r>
            <a:r>
              <a:rPr lang="es-ES_tradnl" sz="2000" dirty="0" smtClean="0"/>
              <a:t>naltrexol.</a:t>
            </a:r>
            <a:br>
              <a:rPr lang="es-ES_tradnl" sz="2000" dirty="0" smtClean="0"/>
            </a:br>
            <a:endParaRPr lang="ar-IQ"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Autofit/>
          </a:bodyPr>
          <a:lstStyle/>
          <a:p>
            <a:pPr algn="l"/>
            <a:r>
              <a:rPr lang="es-ES_tradnl" sz="2800" dirty="0" smtClean="0"/>
              <a:t>NSAIDs included:</a:t>
            </a:r>
            <a:br>
              <a:rPr lang="es-ES_tradnl" sz="2800" dirty="0" smtClean="0"/>
            </a:br>
            <a:r>
              <a:rPr lang="es-ES_tradnl" sz="2800" dirty="0" smtClean="0"/>
              <a:t>1-Non specific ( COX-1 and COX-2) Inhibitors</a:t>
            </a:r>
            <a:br>
              <a:rPr lang="es-ES_tradnl" sz="2800" dirty="0" smtClean="0"/>
            </a:br>
            <a:r>
              <a:rPr lang="es-ES_tradnl" sz="2800" dirty="0" smtClean="0"/>
              <a:t>-Salicylates: aspirin: salicylic acid, methyl salicylic acid, 5-aminosalicylate, sodium salicylate, magnesium salicylate, sulfasalazine, olasalzine</a:t>
            </a:r>
            <a:br>
              <a:rPr lang="es-ES_tradnl" sz="2800" dirty="0" smtClean="0"/>
            </a:br>
            <a:r>
              <a:rPr lang="es-ES_tradnl" sz="2800" dirty="0" smtClean="0"/>
              <a:t>-Propionic acids: ibuprofen, naproxen, fenoprofen, ketoprofen, flurbiprofen, oxaprozin</a:t>
            </a:r>
            <a:br>
              <a:rPr lang="es-ES_tradnl" sz="2800" dirty="0" smtClean="0"/>
            </a:br>
            <a:r>
              <a:rPr lang="es-ES_tradnl" sz="2800" dirty="0" smtClean="0"/>
              <a:t>-Acetic acids: indomethacin, diclofenac, sulindac, etodolac, ketorolac, tolmetin</a:t>
            </a:r>
            <a:br>
              <a:rPr lang="es-ES_tradnl" sz="2800" dirty="0" smtClean="0"/>
            </a:br>
            <a:r>
              <a:rPr lang="es-ES_tradnl" sz="2800" dirty="0" smtClean="0"/>
              <a:t>-Fenamic acids: meclofenamate, mefenamic acid</a:t>
            </a:r>
            <a:br>
              <a:rPr lang="es-ES_tradnl" sz="2800" dirty="0" smtClean="0"/>
            </a:br>
            <a:r>
              <a:rPr lang="es-ES_tradnl" sz="2800" dirty="0" smtClean="0"/>
              <a:t>-Enolic acids (oxicam class): piroxicam, phenylbutazone</a:t>
            </a:r>
            <a:br>
              <a:rPr lang="es-ES_tradnl" sz="2800" dirty="0" smtClean="0"/>
            </a:br>
            <a:r>
              <a:rPr lang="es-ES_tradnl" sz="2800" dirty="0" smtClean="0"/>
              <a:t>-Para- amino Phenolic acids: Paracetamol</a:t>
            </a:r>
            <a:br>
              <a:rPr lang="es-ES_tradnl" sz="2800" dirty="0" smtClean="0"/>
            </a:br>
            <a:r>
              <a:rPr lang="es-ES_tradnl" sz="2800" dirty="0" smtClean="0"/>
              <a:t>2- specific ( COX-2) Inhibitors:</a:t>
            </a:r>
            <a:br>
              <a:rPr lang="es-ES_tradnl" sz="2800" dirty="0" smtClean="0"/>
            </a:br>
            <a:r>
              <a:rPr lang="es-ES_tradnl" sz="2800" dirty="0" smtClean="0"/>
              <a:t>Coxibs  and Meloxicam </a:t>
            </a:r>
            <a:br>
              <a:rPr lang="es-ES_tradnl" sz="2800" dirty="0" smtClean="0"/>
            </a:br>
            <a:endParaRPr lang="ar-IQ"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Autofit/>
          </a:bodyPr>
          <a:lstStyle/>
          <a:p>
            <a:pPr algn="l"/>
            <a:r>
              <a:rPr lang="en-US" sz="2400" dirty="0" smtClean="0"/>
              <a:t>All NSAIDs (except aspirin) act as reversible, competitive </a:t>
            </a:r>
            <a:r>
              <a:rPr lang="en-US" sz="2400" dirty="0" err="1" smtClean="0"/>
              <a:t>cyclooxygenase</a:t>
            </a:r>
            <a:r>
              <a:rPr lang="en-US" sz="2400" dirty="0" smtClean="0"/>
              <a:t> inhibitors. They block the hydrophobic channel by which the substrate </a:t>
            </a:r>
            <a:r>
              <a:rPr lang="en-US" sz="2400" dirty="0" err="1" smtClean="0"/>
              <a:t>arachidonic</a:t>
            </a:r>
            <a:r>
              <a:rPr lang="en-US" sz="2400" dirty="0" smtClean="0"/>
              <a:t> acid accesses the enzyme active site. Aspirin covalently modifies and destroys the </a:t>
            </a:r>
            <a:r>
              <a:rPr lang="en-US" sz="2400" dirty="0" err="1" smtClean="0"/>
              <a:t>cyclooxygenase</a:t>
            </a:r>
            <a:r>
              <a:rPr lang="en-US" sz="2400" dirty="0" smtClean="0"/>
              <a:t> enzyme. The function of the NSAID is to inhibit COX-2, preventing generation of </a:t>
            </a:r>
            <a:r>
              <a:rPr lang="en-US" sz="2400" dirty="0" err="1" smtClean="0"/>
              <a:t>proinflammatory</a:t>
            </a:r>
            <a:r>
              <a:rPr lang="en-US" sz="2400" dirty="0" smtClean="0"/>
              <a:t> </a:t>
            </a:r>
            <a:r>
              <a:rPr lang="en-US" sz="2400" dirty="0" err="1" smtClean="0"/>
              <a:t>eicosanoids</a:t>
            </a:r>
            <a:r>
              <a:rPr lang="en-US" sz="2400" dirty="0" smtClean="0"/>
              <a:t>, and thus limiting the extent of inflammation and adverse signs and symptoms.</a:t>
            </a:r>
            <a:br>
              <a:rPr lang="en-US" sz="2400" dirty="0" smtClean="0"/>
            </a:br>
            <a:r>
              <a:rPr lang="en-US" sz="2400" dirty="0" smtClean="0"/>
              <a:t> </a:t>
            </a:r>
            <a:br>
              <a:rPr lang="en-US" sz="2400" dirty="0" smtClean="0"/>
            </a:br>
            <a:r>
              <a:rPr lang="en-US" sz="2400" dirty="0" smtClean="0"/>
              <a:t>NSAIDs have three primary therapeutic effects</a:t>
            </a:r>
            <a:r>
              <a:rPr lang="ar-IQ" sz="2400" dirty="0" smtClean="0"/>
              <a:t>:</a:t>
            </a:r>
            <a:r>
              <a:rPr lang="en-US" sz="2400" dirty="0" smtClean="0"/>
              <a:t> (Analgesia, Anti-pyrexia, Anti-inflammatory)</a:t>
            </a:r>
            <a:br>
              <a:rPr lang="en-US" sz="2400" dirty="0" smtClean="0"/>
            </a:br>
            <a:r>
              <a:rPr lang="en-US" sz="2400" dirty="0" smtClean="0"/>
              <a:t>  -NSAIDs are also used as anti-</a:t>
            </a:r>
            <a:r>
              <a:rPr lang="en-US" sz="2400" dirty="0" err="1" smtClean="0"/>
              <a:t>thrombotics</a:t>
            </a:r>
            <a:r>
              <a:rPr lang="en-US" sz="2400" dirty="0" smtClean="0"/>
              <a:t>. Since they impair platelet  aggregation,  they prolong bleeding time, and function as anticoagulants. The COX-2 specific   inhibitors do not exert anti-thrombotic effects.</a:t>
            </a:r>
            <a:br>
              <a:rPr lang="en-US" sz="2400" dirty="0" smtClean="0"/>
            </a:br>
            <a:r>
              <a:rPr lang="en-US" sz="2400" dirty="0" smtClean="0"/>
              <a:t></a:t>
            </a:r>
            <a:endParaRPr lang="ar-IQ"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Autofit/>
          </a:bodyPr>
          <a:lstStyle/>
          <a:p>
            <a:pPr algn="l" rtl="0"/>
            <a:r>
              <a:rPr lang="en-US" sz="1800" dirty="0" err="1" smtClean="0">
                <a:solidFill>
                  <a:srgbClr val="00B050"/>
                </a:solidFill>
              </a:rPr>
              <a:t>Salicylates</a:t>
            </a:r>
            <a:r>
              <a:rPr lang="en-US" sz="1400" dirty="0" smtClean="0"/>
              <a:t/>
            </a:r>
            <a:br>
              <a:rPr lang="en-US" sz="1400" dirty="0" smtClean="0"/>
            </a:br>
            <a:r>
              <a:rPr lang="en-US" sz="1400" b="1" dirty="0" smtClean="0">
                <a:solidFill>
                  <a:srgbClr val="FF0000"/>
                </a:solidFill>
              </a:rPr>
              <a:t>Acetylsalicylic Acid (Aspirin)</a:t>
            </a:r>
            <a:r>
              <a:rPr lang="en-US" sz="1400" b="1" dirty="0" smtClean="0"/>
              <a:t/>
            </a:r>
            <a:br>
              <a:rPr lang="en-US" sz="1400" b="1" dirty="0" smtClean="0"/>
            </a:br>
            <a:r>
              <a:rPr lang="en-US" sz="1400" dirty="0" smtClean="0"/>
              <a:t>It  is a </a:t>
            </a:r>
            <a:r>
              <a:rPr lang="en-US" sz="1400" dirty="0" err="1" smtClean="0"/>
              <a:t>salicylate</a:t>
            </a:r>
            <a:r>
              <a:rPr lang="en-US" sz="1400" dirty="0" smtClean="0"/>
              <a:t> that used to relieve headaches, muscular and joint pains, and reduces inflammation</a:t>
            </a:r>
            <a:r>
              <a:rPr lang="ar-IQ" sz="1400" dirty="0" smtClean="0"/>
              <a:t>.</a:t>
            </a:r>
            <a:r>
              <a:rPr lang="en-US" sz="1400" dirty="0" smtClean="0"/>
              <a:t/>
            </a:r>
            <a:br>
              <a:rPr lang="en-US" sz="1400" dirty="0" smtClean="0"/>
            </a:br>
            <a:r>
              <a:rPr lang="en-US" sz="1400" dirty="0" smtClean="0"/>
              <a:t>The drug is rapidly absorbed by oral route,  and primarily absorbed in the stomach and upper small intestine. Peak level is within 15 minutes to 2 h.</a:t>
            </a:r>
            <a:br>
              <a:rPr lang="en-US" sz="1400" dirty="0" smtClean="0"/>
            </a:br>
            <a:r>
              <a:rPr lang="en-US" sz="1400" dirty="0" smtClean="0"/>
              <a:t>If gastric PH is raised by suitable buffer to 3.5 or higher gastric irritation will be minimized (less absorption and  less irritation).</a:t>
            </a:r>
            <a:br>
              <a:rPr lang="en-US" sz="1400" dirty="0" smtClean="0"/>
            </a:br>
            <a:r>
              <a:rPr lang="en-US" sz="1400" dirty="0" smtClean="0"/>
              <a:t>After absorption of aspirin it is hydrolyzed into acetic acid and </a:t>
            </a:r>
            <a:r>
              <a:rPr lang="en-US" sz="1400" dirty="0" err="1" smtClean="0"/>
              <a:t>salicylates</a:t>
            </a:r>
            <a:r>
              <a:rPr lang="en-US" sz="1400" dirty="0" smtClean="0"/>
              <a:t>, </a:t>
            </a:r>
            <a:r>
              <a:rPr lang="en-US" sz="1400" dirty="0" err="1" smtClean="0"/>
              <a:t>salicylate</a:t>
            </a:r>
            <a:r>
              <a:rPr lang="en-US" sz="1400" dirty="0" smtClean="0"/>
              <a:t> binds to albumin but as serum conc. of </a:t>
            </a:r>
            <a:r>
              <a:rPr lang="en-US" sz="1400" dirty="0" err="1" smtClean="0"/>
              <a:t>salicylates</a:t>
            </a:r>
            <a:r>
              <a:rPr lang="en-US" sz="1400" dirty="0" smtClean="0"/>
              <a:t> increases, a greater fraction remain unbound and available to tissue.</a:t>
            </a:r>
            <a:br>
              <a:rPr lang="en-US" sz="1400" dirty="0" smtClean="0"/>
            </a:br>
            <a:r>
              <a:rPr lang="en-US" sz="1400" dirty="0" smtClean="0"/>
              <a:t>Ingested </a:t>
            </a:r>
            <a:r>
              <a:rPr lang="en-US" sz="1400" dirty="0" err="1" smtClean="0"/>
              <a:t>salicylates</a:t>
            </a:r>
            <a:r>
              <a:rPr lang="en-US" sz="1400" dirty="0" smtClean="0"/>
              <a:t> and that generated by hydrolysis of aspirin may excreted unchanged, but most is converted to water soluble conjugates that are rapidly cleared by the kidney. When this pathway becomes saturated, a small increase in aspirin dose result in large increase in plasma level.</a:t>
            </a:r>
            <a:br>
              <a:rPr lang="en-US" sz="1400" dirty="0" smtClean="0"/>
            </a:br>
            <a:r>
              <a:rPr lang="en-US" sz="1400" dirty="0" smtClean="0"/>
              <a:t>Urine </a:t>
            </a:r>
            <a:r>
              <a:rPr lang="en-US" sz="1400" dirty="0" err="1" smtClean="0"/>
              <a:t>alkalinization</a:t>
            </a:r>
            <a:r>
              <a:rPr lang="en-US" sz="1400" dirty="0" smtClean="0"/>
              <a:t> will prevent </a:t>
            </a:r>
            <a:r>
              <a:rPr lang="en-US" sz="1400" dirty="0" err="1" smtClean="0"/>
              <a:t>reabsorption</a:t>
            </a:r>
            <a:r>
              <a:rPr lang="en-US" sz="1400" dirty="0" smtClean="0"/>
              <a:t> of </a:t>
            </a:r>
            <a:r>
              <a:rPr lang="en-US" sz="1400" dirty="0" err="1" smtClean="0"/>
              <a:t>salicylates</a:t>
            </a:r>
            <a:r>
              <a:rPr lang="en-US" sz="1400" dirty="0" smtClean="0"/>
              <a:t>.</a:t>
            </a:r>
            <a:br>
              <a:rPr lang="en-US" sz="1400" dirty="0" smtClean="0"/>
            </a:br>
            <a:r>
              <a:rPr lang="en-US" sz="1400" b="1" dirty="0" smtClean="0"/>
              <a:t> </a:t>
            </a:r>
            <a:r>
              <a:rPr lang="en-US" sz="1400" dirty="0" smtClean="0">
                <a:solidFill>
                  <a:srgbClr val="FF0000"/>
                </a:solidFill>
              </a:rPr>
              <a:t>Actions:</a:t>
            </a:r>
            <a:r>
              <a:rPr lang="en-US" sz="1400" dirty="0" smtClean="0"/>
              <a:t/>
            </a:r>
            <a:br>
              <a:rPr lang="en-US" sz="1400" dirty="0" smtClean="0"/>
            </a:br>
            <a:r>
              <a:rPr lang="en-US" sz="1400" dirty="0" err="1" smtClean="0">
                <a:solidFill>
                  <a:srgbClr val="FF0000"/>
                </a:solidFill>
              </a:rPr>
              <a:t>Antiinflammatory</a:t>
            </a:r>
            <a:r>
              <a:rPr lang="en-US" sz="1400" dirty="0" smtClean="0">
                <a:solidFill>
                  <a:srgbClr val="FF0000"/>
                </a:solidFill>
              </a:rPr>
              <a:t>, antipyretic , analgesic and anti-</a:t>
            </a:r>
            <a:r>
              <a:rPr lang="en-US" sz="1400" dirty="0" err="1" smtClean="0">
                <a:solidFill>
                  <a:srgbClr val="FF0000"/>
                </a:solidFill>
              </a:rPr>
              <a:t>platelete</a:t>
            </a:r>
            <a:r>
              <a:rPr lang="en-US" sz="1400" dirty="0" smtClean="0">
                <a:solidFill>
                  <a:srgbClr val="FF0000"/>
                </a:solidFill>
              </a:rPr>
              <a:t> effects</a:t>
            </a:r>
            <a:r>
              <a:rPr lang="en-US" sz="1400" dirty="0" smtClean="0"/>
              <a:t/>
            </a:r>
            <a:br>
              <a:rPr lang="en-US" sz="1400" dirty="0" smtClean="0"/>
            </a:br>
            <a:r>
              <a:rPr lang="en-US" sz="1400" dirty="0" smtClean="0"/>
              <a:t> The mechanism of action of Aspirin: inactivates </a:t>
            </a:r>
            <a:r>
              <a:rPr lang="en-US" sz="1400" dirty="0" err="1" smtClean="0"/>
              <a:t>cyclooxygenase</a:t>
            </a:r>
            <a:r>
              <a:rPr lang="en-US" sz="1400" dirty="0" smtClean="0"/>
              <a:t> irreversibly, it inhibits formation of PGs and TXs (TXA2). It also interferes with chemical mediators of </a:t>
            </a:r>
            <a:r>
              <a:rPr lang="en-US" sz="1400" dirty="0" err="1" smtClean="0"/>
              <a:t>Kallikrein</a:t>
            </a:r>
            <a:r>
              <a:rPr lang="en-US" sz="1400" dirty="0" smtClean="0"/>
              <a:t> synthesis. It  also inhibits granulocytes adherence to damaged vasculature and stabilizes </a:t>
            </a:r>
            <a:r>
              <a:rPr lang="en-US" sz="1400" dirty="0" err="1" smtClean="0"/>
              <a:t>lysosomes</a:t>
            </a:r>
            <a:r>
              <a:rPr lang="en-US" sz="1400" dirty="0" smtClean="0"/>
              <a:t> and inhibits migration of poly </a:t>
            </a:r>
            <a:r>
              <a:rPr lang="en-US" sz="1400" dirty="0" err="1" smtClean="0"/>
              <a:t>morpho</a:t>
            </a:r>
            <a:r>
              <a:rPr lang="en-US" sz="1400" dirty="0" smtClean="0"/>
              <a:t> </a:t>
            </a:r>
            <a:r>
              <a:rPr lang="en-US" sz="1400" dirty="0" err="1" smtClean="0"/>
              <a:t>neutrophlils</a:t>
            </a:r>
            <a:r>
              <a:rPr lang="en-US" sz="1400" dirty="0" smtClean="0"/>
              <a:t> </a:t>
            </a:r>
            <a:r>
              <a:rPr lang="en-US" sz="1400" dirty="0" smtClean="0"/>
              <a:t>(PMN) and macrophages to site of inflammation.</a:t>
            </a:r>
            <a:br>
              <a:rPr lang="en-US" sz="1400" dirty="0" smtClean="0"/>
            </a:br>
            <a:r>
              <a:rPr lang="en-US" sz="1400" b="1" dirty="0" smtClean="0"/>
              <a:t>Other effects:</a:t>
            </a:r>
            <a:r>
              <a:rPr lang="en-US" sz="1400" dirty="0" smtClean="0"/>
              <a:t/>
            </a:r>
            <a:br>
              <a:rPr lang="en-US" sz="1400" dirty="0" smtClean="0"/>
            </a:br>
            <a:r>
              <a:rPr lang="en-US" sz="1400" dirty="0" smtClean="0">
                <a:solidFill>
                  <a:srgbClr val="FF0000"/>
                </a:solidFill>
              </a:rPr>
              <a:t>Respiratory Effect</a:t>
            </a:r>
            <a:r>
              <a:rPr lang="ar-IQ" sz="1400" dirty="0" smtClean="0">
                <a:solidFill>
                  <a:srgbClr val="FF0000"/>
                </a:solidFill>
              </a:rPr>
              <a:t>:</a:t>
            </a:r>
            <a:r>
              <a:rPr lang="en-US" sz="1400" dirty="0" smtClean="0"/>
              <a:t/>
            </a:r>
            <a:br>
              <a:rPr lang="en-US" sz="1400" dirty="0" smtClean="0"/>
            </a:br>
            <a:r>
              <a:rPr lang="en-US" sz="1400" dirty="0" smtClean="0"/>
              <a:t>Therapeutic does increase alveolar ventilation, higher does acts directly on respiratory centre (in medulla) causing hyperventilation and respiratory alkalosis, toxic dose cause central respiratory paralysis and metabolic acidosis, due to continuous CO2 production</a:t>
            </a:r>
            <a:r>
              <a:rPr lang="ar-IQ" sz="1400" dirty="0" smtClean="0"/>
              <a:t>.</a:t>
            </a:r>
            <a:r>
              <a:rPr lang="en-US" sz="1400" dirty="0" smtClean="0"/>
              <a:t/>
            </a:r>
            <a:br>
              <a:rPr lang="en-US" sz="1400" dirty="0" smtClean="0"/>
            </a:br>
            <a:r>
              <a:rPr lang="en-US" sz="1400" dirty="0" smtClean="0">
                <a:solidFill>
                  <a:srgbClr val="FF0000"/>
                </a:solidFill>
              </a:rPr>
              <a:t>GIT:</a:t>
            </a:r>
            <a:r>
              <a:rPr lang="en-US" sz="1400" dirty="0" smtClean="0"/>
              <a:t/>
            </a:r>
            <a:br>
              <a:rPr lang="en-US" sz="1400" dirty="0" smtClean="0"/>
            </a:br>
            <a:r>
              <a:rPr lang="en-US" sz="1400" dirty="0" smtClean="0"/>
              <a:t>PGI</a:t>
            </a:r>
            <a:r>
              <a:rPr lang="en-US" sz="1400" baseline="-25000" dirty="0" smtClean="0"/>
              <a:t>2</a:t>
            </a:r>
            <a:r>
              <a:rPr lang="en-US" sz="1400" dirty="0" smtClean="0"/>
              <a:t> inhibits gastric secretion, PGE</a:t>
            </a:r>
            <a:r>
              <a:rPr lang="en-US" sz="1400" baseline="-25000" dirty="0" smtClean="0"/>
              <a:t>2</a:t>
            </a:r>
            <a:r>
              <a:rPr lang="en-US" sz="1400" dirty="0" smtClean="0"/>
              <a:t> stimulates synthesis of protective mucosa in the stomach and intestine. Aspirin ↑ acid secretion and ↓ mucus production→ ulceration.</a:t>
            </a:r>
            <a:br>
              <a:rPr lang="en-US" sz="1400" dirty="0" smtClean="0"/>
            </a:br>
            <a:r>
              <a:rPr lang="en-US" sz="1400" dirty="0" smtClean="0">
                <a:solidFill>
                  <a:srgbClr val="FF0000"/>
                </a:solidFill>
              </a:rPr>
              <a:t>Renal effects:</a:t>
            </a:r>
            <a:r>
              <a:rPr lang="en-US" sz="1400" dirty="0" smtClean="0"/>
              <a:t/>
            </a:r>
            <a:br>
              <a:rPr lang="en-US" sz="1400" dirty="0" smtClean="0"/>
            </a:br>
            <a:r>
              <a:rPr lang="en-US" sz="1400" dirty="0" smtClean="0"/>
              <a:t>PGI2 and PGE2 which are responsible for maintaining normal renal blood flow, using of Aspirin cause peripheral nephropathy and  Na</a:t>
            </a:r>
            <a:r>
              <a:rPr lang="en-US" sz="1400" baseline="30000" dirty="0" smtClean="0"/>
              <a:t>+</a:t>
            </a:r>
            <a:r>
              <a:rPr lang="en-US" sz="1400" dirty="0" smtClean="0"/>
              <a:t> and water retention causing edema and </a:t>
            </a:r>
            <a:r>
              <a:rPr lang="en-US" sz="1400" dirty="0" err="1" smtClean="0"/>
              <a:t>hypokalemia</a:t>
            </a:r>
            <a:r>
              <a:rPr lang="en-US" sz="1400" dirty="0" smtClean="0"/>
              <a:t> in some patients</a:t>
            </a:r>
            <a:r>
              <a:rPr lang="ar-IQ" sz="1400" dirty="0" smtClean="0"/>
              <a:t>.</a:t>
            </a:r>
            <a:r>
              <a:rPr lang="en-US" sz="1400" dirty="0" smtClean="0"/>
              <a:t/>
            </a:r>
            <a:br>
              <a:rPr lang="en-US" sz="1400" dirty="0" smtClean="0"/>
            </a:br>
            <a:endParaRPr lang="ar-IQ" sz="1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Autofit/>
          </a:bodyPr>
          <a:lstStyle/>
          <a:p>
            <a:pPr algn="l"/>
            <a:r>
              <a:rPr lang="en-US" sz="1600" dirty="0" smtClean="0">
                <a:solidFill>
                  <a:srgbClr val="FF0000"/>
                </a:solidFill>
              </a:rPr>
              <a:t>Indications:</a:t>
            </a:r>
            <a:r>
              <a:rPr lang="en-US" sz="1600" dirty="0" smtClean="0"/>
              <a:t/>
            </a:r>
            <a:br>
              <a:rPr lang="en-US" sz="1600" dirty="0" smtClean="0"/>
            </a:br>
            <a:r>
              <a:rPr lang="en-US" sz="1600" dirty="0" smtClean="0"/>
              <a:t>Used for pain, fever, inflammatory conditions such as rheumatic fever, rheumatoid arthritis, osteoarthritis, and symptomatic relief of the common cold pain and fever.</a:t>
            </a:r>
            <a:br>
              <a:rPr lang="en-US" sz="1600" dirty="0" smtClean="0"/>
            </a:br>
            <a:r>
              <a:rPr lang="en-US" sz="1600" dirty="0" smtClean="0"/>
              <a:t> It is used for reducing the risk of recurrent Transient Ischemic Attacks (TIA/stroke), or Myocardial Infarctions (MI/heart attack) at low doses.</a:t>
            </a:r>
            <a:br>
              <a:rPr lang="en-US" sz="1600" dirty="0" smtClean="0"/>
            </a:br>
            <a:r>
              <a:rPr lang="en-US" sz="1600" dirty="0" smtClean="0"/>
              <a:t>Dosage form: Tablets and Injection. Doses: 350 - 650 mg / 4 h. for minor  pain. 500 - 1000 mg / 4-6 h.; max. 4 g/24 h., for moderate to severe pain.75-325 mg/day continued indefinitely for: Ischemic stroke &amp; TIA, and the prevention of recurrent MI, unstable angina pectoris, chronic stable angina pectoris</a:t>
            </a:r>
            <a:br>
              <a:rPr lang="en-US" sz="1600" dirty="0" smtClean="0"/>
            </a:br>
            <a:r>
              <a:rPr lang="en-US" sz="1600" dirty="0" smtClean="0">
                <a:solidFill>
                  <a:srgbClr val="FF0000"/>
                </a:solidFill>
              </a:rPr>
              <a:t>Side effects:                                                                                                                                                                             </a:t>
            </a:r>
            <a:r>
              <a:rPr lang="en-US" sz="1600" dirty="0" smtClean="0"/>
              <a:t>Dizziness, </a:t>
            </a:r>
            <a:r>
              <a:rPr lang="en-US" sz="1600" dirty="0" err="1" smtClean="0"/>
              <a:t>cinchonism</a:t>
            </a:r>
            <a:r>
              <a:rPr lang="en-US" sz="1600" dirty="0" smtClean="0"/>
              <a:t> (ringing in the ear), skin eruptions, </a:t>
            </a:r>
            <a:r>
              <a:rPr lang="en-US" sz="1600" dirty="0" err="1" smtClean="0"/>
              <a:t>epigastric</a:t>
            </a:r>
            <a:r>
              <a:rPr lang="en-US" sz="1600" dirty="0" smtClean="0"/>
              <a:t> discomfort, peptic ulceration and bleeding, increase bleeding tendency, hypersensitivity reactions. Aspirin given to children during viral infection causes increased incidence of Reye's syndrome (fatal hepatitis with cerebral </a:t>
            </a:r>
            <a:r>
              <a:rPr lang="en-US" sz="1600" dirty="0" err="1" smtClean="0"/>
              <a:t>oedema</a:t>
            </a:r>
            <a:r>
              <a:rPr lang="en-US" sz="1600" dirty="0" smtClean="0"/>
              <a:t>) (Acetaminophen is used  instead of Aspirin in children). </a:t>
            </a:r>
            <a:br>
              <a:rPr lang="en-US" sz="1600" dirty="0" smtClean="0"/>
            </a:br>
            <a:r>
              <a:rPr lang="en-US" sz="1600" dirty="0" smtClean="0">
                <a:solidFill>
                  <a:srgbClr val="FF0000"/>
                </a:solidFill>
              </a:rPr>
              <a:t>Overdose: </a:t>
            </a:r>
            <a:r>
              <a:rPr lang="en-US" sz="1600" dirty="0" smtClean="0"/>
              <a:t>Can be fatal, particularly in children. Acute lethal dose is approximately 10-30 g for adults, and 4 g in children. Requires immediate referral to hospital. It presents with confusion, rapid deep breathing,  sweating, </a:t>
            </a:r>
            <a:r>
              <a:rPr lang="en-US" sz="1600" dirty="0" err="1" smtClean="0"/>
              <a:t>tinnitis</a:t>
            </a:r>
            <a:r>
              <a:rPr lang="en-US" sz="1600" dirty="0" smtClean="0"/>
              <a:t> (noises in the ear), deafness followed in severe cases by unconsciousness.</a:t>
            </a:r>
            <a:br>
              <a:rPr lang="en-US" sz="1600" dirty="0" smtClean="0"/>
            </a:br>
            <a:r>
              <a:rPr lang="en-US" sz="1600" dirty="0" smtClean="0"/>
              <a:t>Treatment: Induce vomiting if possible (patient is conscious). Activated charcoal decreases absorption if given within 2 hrs after ingestion.</a:t>
            </a:r>
            <a:br>
              <a:rPr lang="en-US" sz="1600" dirty="0" smtClean="0"/>
            </a:br>
            <a:r>
              <a:rPr lang="en-US" sz="1600" dirty="0" smtClean="0">
                <a:solidFill>
                  <a:srgbClr val="FF0000"/>
                </a:solidFill>
              </a:rPr>
              <a:t>Contraindications</a:t>
            </a:r>
            <a:r>
              <a:rPr lang="en-US" sz="1600" dirty="0" smtClean="0"/>
              <a:t>: In patients with history of hypersensitivity, asthma, peptic ulcer/dyspepsia, those with bleeding tendencies or disorders.</a:t>
            </a:r>
            <a:br>
              <a:rPr lang="en-US" sz="1600" dirty="0" smtClean="0"/>
            </a:br>
            <a:r>
              <a:rPr lang="en-US" sz="1600" dirty="0" smtClean="0"/>
              <a:t>-Not to be taken on an empty stomach.   -Avoid ASA for at least 1 week prior to surgery. - Patients should inform the dentist or doctor of taking this medication before doing any lab or dental work. -Avoid alcohol while taking this medication since it increases the  GI ulceration. Contraindicated in  hemophilia patients and in pregnancy ( fetal malformation)</a:t>
            </a:r>
            <a:br>
              <a:rPr lang="en-US" sz="1600" dirty="0" smtClean="0"/>
            </a:br>
            <a:r>
              <a:rPr lang="en-US" sz="1600" dirty="0" smtClean="0">
                <a:solidFill>
                  <a:srgbClr val="FF0000"/>
                </a:solidFill>
              </a:rPr>
              <a:t>External uses  of other </a:t>
            </a:r>
            <a:r>
              <a:rPr lang="en-US" sz="1600" dirty="0" err="1" smtClean="0">
                <a:solidFill>
                  <a:srgbClr val="FF0000"/>
                </a:solidFill>
              </a:rPr>
              <a:t>salicylates</a:t>
            </a:r>
            <a:r>
              <a:rPr lang="en-US" sz="1600" dirty="0" smtClean="0"/>
              <a:t>:</a:t>
            </a:r>
            <a:br>
              <a:rPr lang="en-US" sz="1600" dirty="0" smtClean="0"/>
            </a:br>
            <a:r>
              <a:rPr lang="en-US" sz="1600" dirty="0" smtClean="0"/>
              <a:t>Salicylic acid ( </a:t>
            </a:r>
            <a:r>
              <a:rPr lang="en-US" sz="1600" dirty="0" err="1" smtClean="0"/>
              <a:t>Whitefeild</a:t>
            </a:r>
            <a:r>
              <a:rPr lang="en-US" sz="1600" dirty="0" smtClean="0"/>
              <a:t> ointment) is used topically as </a:t>
            </a:r>
            <a:r>
              <a:rPr lang="en-US" sz="1600" dirty="0" err="1" smtClean="0"/>
              <a:t>keratolytic</a:t>
            </a:r>
            <a:r>
              <a:rPr lang="en-US" sz="1600" dirty="0" smtClean="0"/>
              <a:t> </a:t>
            </a:r>
            <a:r>
              <a:rPr lang="en-US" sz="1600" dirty="0" err="1" smtClean="0"/>
              <a:t>andin</a:t>
            </a:r>
            <a:r>
              <a:rPr lang="en-US" sz="1600" dirty="0" smtClean="0"/>
              <a:t> the  treatment of corns and.</a:t>
            </a:r>
            <a:br>
              <a:rPr lang="en-US" sz="1600" dirty="0" smtClean="0"/>
            </a:br>
            <a:r>
              <a:rPr lang="en-US" sz="1600" dirty="0" smtClean="0"/>
              <a:t>Methyl salicylic acid (oil of wintergreen) is used externally  as ointment as counter irritant in ointments</a:t>
            </a:r>
            <a:br>
              <a:rPr lang="en-US" sz="1600" dirty="0" smtClean="0"/>
            </a:br>
            <a:endParaRPr lang="ar-IQ" sz="1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a:bodyPr>
          <a:lstStyle/>
          <a:p>
            <a:pPr algn="l"/>
            <a:r>
              <a:rPr lang="es-ES_tradnl" sz="2000" b="1" dirty="0" smtClean="0">
                <a:solidFill>
                  <a:srgbClr val="00B050"/>
                </a:solidFill>
              </a:rPr>
              <a:t>Propionic acids</a:t>
            </a:r>
            <a:r>
              <a:rPr lang="es-ES_tradnl" sz="1600" dirty="0" smtClean="0"/>
              <a:t/>
            </a:r>
            <a:br>
              <a:rPr lang="es-ES_tradnl" sz="1600" dirty="0" smtClean="0"/>
            </a:br>
            <a:r>
              <a:rPr lang="es-ES_tradnl" sz="1600" dirty="0" smtClean="0">
                <a:solidFill>
                  <a:srgbClr val="FF0000"/>
                </a:solidFill>
              </a:rPr>
              <a:t>Ibuprofen</a:t>
            </a:r>
            <a:r>
              <a:rPr lang="es-ES_tradnl" sz="1600" dirty="0" smtClean="0"/>
              <a:t/>
            </a:r>
            <a:br>
              <a:rPr lang="es-ES_tradnl" sz="1600" dirty="0" smtClean="0"/>
            </a:br>
            <a:r>
              <a:rPr lang="es-ES_tradnl" sz="1600" dirty="0" smtClean="0"/>
              <a:t>Ibuprofen is comparable to aspirin in its analgesic action, but higher doses are required for anti-inflammatory effect.  It has less GI symptoms than aspirin in equi-effective doses. It  inhibits platelet aggregation and prolongs bleeding time, but does not affect prothrombin or whole blood clotting times.</a:t>
            </a:r>
            <a:br>
              <a:rPr lang="es-ES_tradnl" sz="1600" dirty="0" smtClean="0"/>
            </a:br>
            <a:r>
              <a:rPr lang="es-ES_tradnl" sz="1600" dirty="0" smtClean="0"/>
              <a:t>80% of the drug is absorbed from the GI tract. Peak effect is 1-2 h. , Onset for analgesia is 0.5 h., and for antirheumatic action is 7 days.</a:t>
            </a:r>
            <a:br>
              <a:rPr lang="es-ES_tradnl" sz="1600" dirty="0" smtClean="0"/>
            </a:br>
            <a:r>
              <a:rPr lang="es-ES_tradnl" sz="1600" dirty="0" smtClean="0"/>
              <a:t>Indications:</a:t>
            </a:r>
            <a:br>
              <a:rPr lang="es-ES_tradnl" sz="1600" dirty="0" smtClean="0"/>
            </a:br>
            <a:r>
              <a:rPr lang="es-ES_tradnl" sz="1600" dirty="0" smtClean="0"/>
              <a:t>Rheumatoid arthritis, osteo arthritis, mild to moderate pain, primary dysmenorrhea, fever. Dosage form: Tablets, suspension (100mg/5ml), gel 5%. Dose: Adult: 200-400 mg PO/4-6h,  max. 1800 mg/24 hours for pain and fever. 400-800 mg t.i.d. or q.i.d.; max. 3200 mg/d for inflammation.</a:t>
            </a:r>
            <a:br>
              <a:rPr lang="es-ES_tradnl" sz="1600" dirty="0" smtClean="0"/>
            </a:br>
            <a:r>
              <a:rPr lang="es-ES_tradnl" sz="1600" dirty="0" smtClean="0"/>
              <a:t>Side effects:</a:t>
            </a:r>
            <a:br>
              <a:rPr lang="es-ES_tradnl" sz="1600" dirty="0" smtClean="0"/>
            </a:br>
            <a:r>
              <a:rPr lang="es-ES_tradnl" sz="1600" dirty="0" smtClean="0"/>
              <a:t>GI disturbances are most common; i.e. heartburn, nausea and dyspepsia, abdominal distress, gastritis and ulceration. Also, dizziness, drowsiness, jaundice, and fatigue may occur. Side effects are dose related.</a:t>
            </a:r>
            <a:br>
              <a:rPr lang="es-ES_tradnl" sz="1600" dirty="0" smtClean="0"/>
            </a:br>
            <a:r>
              <a:rPr lang="es-ES_tradnl" sz="1600" dirty="0" smtClean="0">
                <a:solidFill>
                  <a:srgbClr val="FF0000"/>
                </a:solidFill>
              </a:rPr>
              <a:t>Naproxen</a:t>
            </a:r>
            <a:r>
              <a:rPr lang="es-ES_tradnl" sz="1600" dirty="0" smtClean="0"/>
              <a:t/>
            </a:r>
            <a:br>
              <a:rPr lang="es-ES_tradnl" sz="1600" dirty="0" smtClean="0"/>
            </a:br>
            <a:r>
              <a:rPr lang="es-ES_tradnl" sz="1600" dirty="0" smtClean="0"/>
              <a:t>-  rapidly absorbed from GIT,  antacids delay its absorption,  Binds to plasma protein, t1/2 = 13 hrs. </a:t>
            </a:r>
            <a:br>
              <a:rPr lang="es-ES_tradnl" sz="1600" dirty="0" smtClean="0"/>
            </a:br>
            <a:r>
              <a:rPr lang="es-ES_tradnl" sz="1600" dirty="0" smtClean="0"/>
              <a:t>- Excreted in urine as inactive glucuronid metabolites.</a:t>
            </a:r>
            <a:br>
              <a:rPr lang="es-ES_tradnl" sz="1600" dirty="0" smtClean="0"/>
            </a:br>
            <a:r>
              <a:rPr lang="es-ES_tradnl" sz="1600" dirty="0" smtClean="0"/>
              <a:t>- Competes with aspirin for plasma protein binding sites &amp; it prolong prothrombin time.</a:t>
            </a:r>
            <a:br>
              <a:rPr lang="es-ES_tradnl" sz="1600" dirty="0" smtClean="0"/>
            </a:br>
            <a:r>
              <a:rPr lang="es-ES_tradnl" sz="1600" dirty="0" smtClean="0"/>
              <a:t>- Indicated in: Rheumatoid arthritis, Osteoarthritis, Ankylosing spondylitis, Mild to moderate pain, Primary dysmenorrheal, Juvenile rheumatoid arthritis , arthritis , Tendinitis, Bursitis and Acute gout</a:t>
            </a:r>
            <a:br>
              <a:rPr lang="es-ES_tradnl" sz="1600" dirty="0" smtClean="0"/>
            </a:br>
            <a:r>
              <a:rPr lang="es-ES_tradnl" sz="1600" dirty="0" smtClean="0"/>
              <a:t>- Average doses for inflammatory arthritis is 375 mg twice a day.</a:t>
            </a:r>
            <a:br>
              <a:rPr lang="es-ES_tradnl" sz="1600" dirty="0" smtClean="0"/>
            </a:br>
            <a:r>
              <a:rPr lang="es-ES_tradnl" sz="1600" dirty="0" smtClean="0"/>
              <a:t>Side effects:  less incidence than that of aspirin and indomethacin ( GIT,CNS, pruritis and dermatological problems)</a:t>
            </a:r>
            <a:br>
              <a:rPr lang="es-ES_tradnl" sz="1600" dirty="0" smtClean="0"/>
            </a:br>
            <a:endParaRPr lang="ar-IQ" sz="1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a:bodyPr>
          <a:lstStyle/>
          <a:p>
            <a:pPr algn="l" rtl="0"/>
            <a:r>
              <a:rPr lang="en-US" sz="2000" b="1" dirty="0" smtClean="0">
                <a:solidFill>
                  <a:srgbClr val="00B050"/>
                </a:solidFill>
              </a:rPr>
              <a:t>Acetic acid derivatives</a:t>
            </a:r>
            <a:r>
              <a:rPr lang="en-US" sz="2000" dirty="0" smtClean="0"/>
              <a:t/>
            </a:r>
            <a:br>
              <a:rPr lang="en-US" sz="2000" dirty="0" smtClean="0"/>
            </a:br>
            <a:r>
              <a:rPr lang="en-US" sz="2000" b="1" dirty="0" err="1" smtClean="0">
                <a:solidFill>
                  <a:srgbClr val="FF0000"/>
                </a:solidFill>
              </a:rPr>
              <a:t>Indomethacin</a:t>
            </a:r>
            <a:r>
              <a:rPr lang="en-US" sz="2000" dirty="0" smtClean="0"/>
              <a:t/>
            </a:r>
            <a:br>
              <a:rPr lang="en-US" sz="2000" dirty="0" smtClean="0"/>
            </a:br>
            <a:r>
              <a:rPr lang="en-US" sz="2000" dirty="0" smtClean="0"/>
              <a:t>A very potent acetic acid NSAID  derivative. Because of its high potential to cause side effects when used in high doses, it should be carefully considered for active disease unresponsive to adequate trials with </a:t>
            </a:r>
            <a:r>
              <a:rPr lang="en-US" sz="2000" dirty="0" err="1" smtClean="0"/>
              <a:t>salicylates</a:t>
            </a:r>
            <a:r>
              <a:rPr lang="en-US" sz="2000" dirty="0" smtClean="0"/>
              <a:t>. It has equal or a little superior action than naproxen, but higher incidence of side effects. This medication will enable reduction of steroid doses in severe forms of Rheumatoid Arthritis</a:t>
            </a:r>
            <a:r>
              <a:rPr lang="ar-IQ" sz="2000" dirty="0" smtClean="0"/>
              <a:t>.</a:t>
            </a:r>
            <a:r>
              <a:rPr lang="en-US" sz="2000" dirty="0" smtClean="0"/>
              <a:t/>
            </a:r>
            <a:br>
              <a:rPr lang="en-US" sz="2000" dirty="0" smtClean="0"/>
            </a:br>
            <a:r>
              <a:rPr lang="en-US" sz="2000" b="1" dirty="0" smtClean="0"/>
              <a:t>Indications:</a:t>
            </a:r>
            <a:r>
              <a:rPr lang="en-US" sz="2000" dirty="0" smtClean="0"/>
              <a:t/>
            </a:r>
            <a:br>
              <a:rPr lang="en-US" sz="2000" dirty="0" smtClean="0"/>
            </a:br>
            <a:r>
              <a:rPr lang="en-US" sz="2000" dirty="0" smtClean="0"/>
              <a:t>Rheumatoid arthritis, Osteoarthritis, </a:t>
            </a:r>
            <a:r>
              <a:rPr lang="en-US" sz="2000" dirty="0" err="1" smtClean="0"/>
              <a:t>Ankylosing</a:t>
            </a:r>
            <a:r>
              <a:rPr lang="en-US" sz="2000" dirty="0" smtClean="0"/>
              <a:t> </a:t>
            </a:r>
            <a:r>
              <a:rPr lang="en-US" sz="2000" dirty="0" err="1" smtClean="0"/>
              <a:t>spondylitis</a:t>
            </a:r>
            <a:r>
              <a:rPr lang="en-US" sz="2000" dirty="0" smtClean="0"/>
              <a:t>, Tendinitis, Bursitis , Acute gout, Acute painful shoulder. </a:t>
            </a:r>
            <a:br>
              <a:rPr lang="en-US" sz="2000" dirty="0" smtClean="0"/>
            </a:br>
            <a:r>
              <a:rPr lang="en-US" sz="2000" dirty="0" smtClean="0"/>
              <a:t>not suggested for general use as analgesic. It is used in the treatment of patent </a:t>
            </a:r>
            <a:r>
              <a:rPr lang="en-US" sz="2000" dirty="0" err="1" smtClean="0"/>
              <a:t>ductus</a:t>
            </a:r>
            <a:r>
              <a:rPr lang="en-US" sz="2000" dirty="0" smtClean="0"/>
              <a:t> </a:t>
            </a:r>
            <a:r>
              <a:rPr lang="en-US" sz="2000" dirty="0" err="1" smtClean="0"/>
              <a:t>arteriosus</a:t>
            </a:r>
            <a:r>
              <a:rPr lang="en-US" sz="2000" dirty="0" smtClean="0"/>
              <a:t>.</a:t>
            </a:r>
            <a:br>
              <a:rPr lang="en-US" sz="2000" dirty="0" smtClean="0"/>
            </a:br>
            <a:r>
              <a:rPr lang="en-US" sz="2000" dirty="0" smtClean="0"/>
              <a:t>Dosage forms: Capsules, suppositories, gel.</a:t>
            </a:r>
            <a:br>
              <a:rPr lang="en-US" sz="2000" dirty="0" smtClean="0"/>
            </a:br>
            <a:r>
              <a:rPr lang="en-US" sz="2000" dirty="0" smtClean="0"/>
              <a:t>Dose: Adult: Rheumatoid Arthritis: 25-50 mg </a:t>
            </a:r>
            <a:r>
              <a:rPr lang="en-US" sz="2000" dirty="0" err="1" smtClean="0"/>
              <a:t>b.i.d</a:t>
            </a:r>
            <a:r>
              <a:rPr lang="en-US" sz="2000" dirty="0" smtClean="0"/>
              <a:t>. or </a:t>
            </a:r>
            <a:r>
              <a:rPr lang="en-US" sz="2000" dirty="0" err="1" smtClean="0"/>
              <a:t>t.i.d</a:t>
            </a:r>
            <a:r>
              <a:rPr lang="en-US" sz="2000" dirty="0" smtClean="0"/>
              <a:t>., or 75 mg sustained release 1-2 times a day; max. 200 mg/d.  Acute Gout: 50 mg </a:t>
            </a:r>
            <a:r>
              <a:rPr lang="en-US" sz="2000" dirty="0" err="1" smtClean="0"/>
              <a:t>t.i.d</a:t>
            </a:r>
            <a:r>
              <a:rPr lang="en-US" sz="2000" dirty="0" smtClean="0"/>
              <a:t>. until pain is tolerable (usually within 2-3 days), then 25 mg </a:t>
            </a:r>
            <a:r>
              <a:rPr lang="en-US" sz="2000" dirty="0" err="1" smtClean="0"/>
              <a:t>t.i.d</a:t>
            </a:r>
            <a:r>
              <a:rPr lang="en-US" sz="2000" dirty="0" smtClean="0"/>
              <a:t>. until total resolution of attack. Child: Not recommended, but used  for Patent </a:t>
            </a:r>
            <a:r>
              <a:rPr lang="en-US" sz="2000" dirty="0" err="1" smtClean="0"/>
              <a:t>Ductus</a:t>
            </a:r>
            <a:r>
              <a:rPr lang="en-US" sz="2000" dirty="0" smtClean="0"/>
              <a:t> </a:t>
            </a:r>
            <a:r>
              <a:rPr lang="en-US" sz="2000" dirty="0" err="1" smtClean="0"/>
              <a:t>Arteriosus</a:t>
            </a:r>
            <a:r>
              <a:rPr lang="en-US" sz="2000" dirty="0" smtClean="0"/>
              <a:t> in premature infants.</a:t>
            </a:r>
            <a:br>
              <a:rPr lang="en-US" sz="2000" dirty="0" smtClean="0"/>
            </a:br>
            <a:r>
              <a:rPr lang="en-US" sz="2000" dirty="0" smtClean="0"/>
              <a:t>Adverse effects: Same as Ibuprofen , but with higher incidence</a:t>
            </a:r>
            <a:br>
              <a:rPr lang="en-US" sz="2000" dirty="0" smtClean="0"/>
            </a:br>
            <a:endParaRPr lang="ar-IQ" sz="2000"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714</TotalTime>
  <Words>220</Words>
  <Application>Microsoft Office PowerPoint</Application>
  <PresentationFormat>عرض على الشاشة (3:4)‏</PresentationFormat>
  <Paragraphs>37</Paragraphs>
  <Slides>37</Slides>
  <Notes>0</Notes>
  <HiddenSlides>0</HiddenSlides>
  <MMClips>0</MMClips>
  <ScaleCrop>false</ScaleCrop>
  <HeadingPairs>
    <vt:vector size="4" baseType="variant">
      <vt:variant>
        <vt:lpstr>سمة</vt:lpstr>
      </vt:variant>
      <vt:variant>
        <vt:i4>1</vt:i4>
      </vt:variant>
      <vt:variant>
        <vt:lpstr>عناوين الشرائح</vt:lpstr>
      </vt:variant>
      <vt:variant>
        <vt:i4>37</vt:i4>
      </vt:variant>
    </vt:vector>
  </HeadingPairs>
  <TitlesOfParts>
    <vt:vector size="38" baseType="lpstr">
      <vt:lpstr>سمة Office</vt:lpstr>
      <vt:lpstr>Non Steroidal Antiinflammatory Drugs                          NSAIDs   All cells in the body have the capacity to  synthesize prostaglandins. In response to  inflammatory stimuli arachidonic acid (AA)  is formed from plasma phospholipids by  phospholipase A2. Cyclooxygenase metabolizes  AA to the cycloendoperoxide (prostaglandin H2)  (PGH2), which is then converted to either PGD2,  PGE2, PGF2α, PGI2 (prostacyclin) or TXA2  (thromboxane) by appropriate enzymes  (i.e. PG isomerase, thromboxane synthase in  platelets, prostacyclin synthase ). </vt:lpstr>
      <vt:lpstr>Prostaglandins exert numerous physiologic and  pathophysiologic effects:  -Pathologic: fever, inflammation, pain, asthma, ulcers, diarrhea , dysmenorrhea.  -Physiologic:   temperature, bronchial tone, cytoprotection    (gastric   and   renal   mucosa),     intestinal mobility, myometrial tone, semen viability (some prostaglandins like PGE1 have anti-inflammatory effects), renin secretion, renal vascular tone, homeostasis.     </vt:lpstr>
      <vt:lpstr>There are two forms of cyclooxygenase (COX) enzymes: COX-1 and COX-2.  -COX-1 produces PGE2, PGI2, and TXA2 in platelets, GI mucosa, vascular endothelium, and the kidney. The housekeeping functions of these prostaglandins include maintaining renal and gastrointestinal blood flow (cytoprotection), regulation of vascular homeostasis, renal function, intestinal mucosal proliferation, and platelet function.  -Pro-inflammatory functions of COX-2 produced prostaglandins include pain, fever, leukocyte proliferation, and inflammation. COX-2 produces prostaglandins at sites of inflammation (in macrophages, in synovial tissue of rheumatoid arthritis joint). Mitogenic functions of COX-2 produced prostaglandin include renal genesis and reproduction.  </vt:lpstr>
      <vt:lpstr>NSAIDs included: 1-Non specific ( COX-1 and COX-2) Inhibitors -Salicylates: aspirin: salicylic acid, methyl salicylic acid, 5-aminosalicylate, sodium salicylate, magnesium salicylate, sulfasalazine, olasalzine -Propionic acids: ibuprofen, naproxen, fenoprofen, ketoprofen, flurbiprofen, oxaprozin -Acetic acids: indomethacin, diclofenac, sulindac, etodolac, ketorolac, tolmetin -Fenamic acids: meclofenamate, mefenamic acid -Enolic acids (oxicam class): piroxicam, phenylbutazone -Para- amino Phenolic acids: Paracetamol 2- specific ( COX-2) Inhibitors: Coxibs  and Meloxicam  </vt:lpstr>
      <vt:lpstr>All NSAIDs (except aspirin) act as reversible, competitive cyclooxygenase inhibitors. They block the hydrophobic channel by which the substrate arachidonic acid accesses the enzyme active site. Aspirin covalently modifies and destroys the cyclooxygenase enzyme. The function of the NSAID is to inhibit COX-2, preventing generation of proinflammatory eicosanoids, and thus limiting the extent of inflammation and adverse signs and symptoms.   NSAIDs have three primary therapeutic effects: (Analgesia, Anti-pyrexia, Anti-inflammatory)   -NSAIDs are also used as anti-thrombotics. Since they impair platelet  aggregation,  they prolong bleeding time, and function as anticoagulants. The COX-2 specific   inhibitors do not exert anti-thrombotic effects. </vt:lpstr>
      <vt:lpstr>Salicylates Acetylsalicylic Acid (Aspirin) It  is a salicylate that used to relieve headaches, muscular and joint pains, and reduces inflammation. The drug is rapidly absorbed by oral route,  and primarily absorbed in the stomach and upper small intestine. Peak level is within 15 minutes to 2 h. If gastric PH is raised by suitable buffer to 3.5 or higher gastric irritation will be minimized (less absorption and  less irritation). After absorption of aspirin it is hydrolyzed into acetic acid and salicylates, salicylate binds to albumin but as serum conc. of salicylates increases, a greater fraction remain unbound and available to tissue. Ingested salicylates and that generated by hydrolysis of aspirin may excreted unchanged, but most is converted to water soluble conjugates that are rapidly cleared by the kidney. When this pathway becomes saturated, a small increase in aspirin dose result in large increase in plasma level. Urine alkalinization will prevent reabsorption of salicylates.  Actions: Antiinflammatory, antipyretic , analgesic and anti-platelete effects  The mechanism of action of Aspirin: inactivates cyclooxygenase irreversibly, it inhibits formation of PGs and TXs (TXA2). It also interferes with chemical mediators of Kallikrein synthesis. It  also inhibits granulocytes adherence to damaged vasculature and stabilizes lysosomes and inhibits migration of poly morpho neutrophlils (PMN) and macrophages to site of inflammation. Other effects: Respiratory Effect: Therapeutic does increase alveolar ventilation, higher does acts directly on respiratory centre (in medulla) causing hyperventilation and respiratory alkalosis, toxic dose cause central respiratory paralysis and metabolic acidosis, due to continuous CO2 production. GIT: PGI2 inhibits gastric secretion, PGE2 stimulates synthesis of protective mucosa in the stomach and intestine. Aspirin ↑ acid secretion and ↓ mucus production→ ulceration. Renal effects: PGI2 and PGE2 which are responsible for maintaining normal renal blood flow, using of Aspirin cause peripheral nephropathy and  Na+ and water retention causing edema and hypokalemia in some patients. </vt:lpstr>
      <vt:lpstr>Indications: Used for pain, fever, inflammatory conditions such as rheumatic fever, rheumatoid arthritis, osteoarthritis, and symptomatic relief of the common cold pain and fever.  It is used for reducing the risk of recurrent Transient Ischemic Attacks (TIA/stroke), or Myocardial Infarctions (MI/heart attack) at low doses. Dosage form: Tablets and Injection. Doses: 350 - 650 mg / 4 h. for minor  pain. 500 - 1000 mg / 4-6 h.; max. 4 g/24 h., for moderate to severe pain.75-325 mg/day continued indefinitely for: Ischemic stroke &amp; TIA, and the prevention of recurrent MI, unstable angina pectoris, chronic stable angina pectoris Side effects:                                                                                                                                                                             Dizziness, cinchonism (ringing in the ear), skin eruptions, epigastric discomfort, peptic ulceration and bleeding, increase bleeding tendency, hypersensitivity reactions. Aspirin given to children during viral infection causes increased incidence of Reye's syndrome (fatal hepatitis with cerebral oedema) (Acetaminophen is used  instead of Aspirin in children).  Overdose: Can be fatal, particularly in children. Acute lethal dose is approximately 10-30 g for adults, and 4 g in children. Requires immediate referral to hospital. It presents with confusion, rapid deep breathing,  sweating, tinnitis (noises in the ear), deafness followed in severe cases by unconsciousness. Treatment: Induce vomiting if possible (patient is conscious). Activated charcoal decreases absorption if given within 2 hrs after ingestion. Contraindications: In patients with history of hypersensitivity, asthma, peptic ulcer/dyspepsia, those with bleeding tendencies or disorders. -Not to be taken on an empty stomach.   -Avoid ASA for at least 1 week prior to surgery. - Patients should inform the dentist or doctor of taking this medication before doing any lab or dental work. -Avoid alcohol while taking this medication since it increases the  GI ulceration. Contraindicated in  hemophilia patients and in pregnancy ( fetal malformation) External uses  of other salicylates: Salicylic acid ( Whitefeild ointment) is used topically as keratolytic andin the  treatment of corns and. Methyl salicylic acid (oil of wintergreen) is used externally  as ointment as counter irritant in ointments </vt:lpstr>
      <vt:lpstr>Propionic acids Ibuprofen Ibuprofen is comparable to aspirin in its analgesic action, but higher doses are required for anti-inflammatory effect.  It has less GI symptoms than aspirin in equi-effective doses. It  inhibits platelet aggregation and prolongs bleeding time, but does not affect prothrombin or whole blood clotting times. 80% of the drug is absorbed from the GI tract. Peak effect is 1-2 h. , Onset for analgesia is 0.5 h., and for antirheumatic action is 7 days. Indications: Rheumatoid arthritis, osteo arthritis, mild to moderate pain, primary dysmenorrhea, fever. Dosage form: Tablets, suspension (100mg/5ml), gel 5%. Dose: Adult: 200-400 mg PO/4-6h,  max. 1800 mg/24 hours for pain and fever. 400-800 mg t.i.d. or q.i.d.; max. 3200 mg/d for inflammation. Side effects: GI disturbances are most common; i.e. heartburn, nausea and dyspepsia, abdominal distress, gastritis and ulceration. Also, dizziness, drowsiness, jaundice, and fatigue may occur. Side effects are dose related. Naproxen -  rapidly absorbed from GIT,  antacids delay its absorption,  Binds to plasma protein, t1/2 = 13 hrs.  - Excreted in urine as inactive glucuronid metabolites. - Competes with aspirin for plasma protein binding sites &amp; it prolong prothrombin time. - Indicated in: Rheumatoid arthritis, Osteoarthritis, Ankylosing spondylitis, Mild to moderate pain, Primary dysmenorrheal, Juvenile rheumatoid arthritis , arthritis , Tendinitis, Bursitis and Acute gout - Average doses for inflammatory arthritis is 375 mg twice a day. Side effects:  less incidence than that of aspirin and indomethacin ( GIT,CNS, pruritis and dermatological problems) </vt:lpstr>
      <vt:lpstr>Acetic acid derivatives Indomethacin A very potent acetic acid NSAID  derivative. Because of its high potential to cause side effects when used in high doses, it should be carefully considered for active disease unresponsive to adequate trials with salicylates. It has equal or a little superior action than naproxen, but higher incidence of side effects. This medication will enable reduction of steroid doses in severe forms of Rheumatoid Arthritis. Indications: Rheumatoid arthritis, Osteoarthritis, Ankylosing spondylitis, Tendinitis, Bursitis , Acute gout, Acute painful shoulder.  not suggested for general use as analgesic. It is used in the treatment of patent ductus arteriosus. Dosage forms: Capsules, suppositories, gel. Dose: Adult: Rheumatoid Arthritis: 25-50 mg b.i.d. or t.i.d., or 75 mg sustained release 1-2 times a day; max. 200 mg/d.  Acute Gout: 50 mg t.i.d. until pain is tolerable (usually within 2-3 days), then 25 mg t.i.d. until total resolution of attack. Child: Not recommended, but used  for Patent Ductus Arteriosus in premature infants. Adverse effects: Same as Ibuprofen , but with higher incidence </vt:lpstr>
      <vt:lpstr>Diclofenac: It has analgesic,  antipyretic, and anti-inflammatory properties. At therapeutic doses it has little effect on platelet aggregation. It has analgesic, antipyretic, and anti-inflammatory properties. Diclofenac is readily absorbed from the GI tract, and 50-60% reaches the systemic circulation. Peak effect is within 2-3 h. Indications: Rheumatoid arthritis , Osteo arthritis, Ankylosing spondylitis. Dosage form: Tablets, sustained release tablets, suppositories, gel and ampoules. Dose: Adult: 75-150 mg/24h given by mouth in divided doses. Total daily dose should not exceed 150 mg/d.  Suppository form is given in a dose of 75-100 mg each evening. The gel form 1% should be applied to painful site, 2-4 gm, 3-4 times daily. Therapy should be reviewed after 14 days.  Not recommended for children Side effects: Same as Ibuprofen , but with higher incidence Sulindac: - It is a prodrug effective only after conversion to sulfide by liver enzyme.90% absorbed from git , half life of the drug is 7-8hrs, and of sulfide 18hrs, bound to plasma protein extensively   Excreted in bile and then reabsorbed from intestine. The enterohepatic cycling prolongs its duration of action up to 16 hrs. 30% excreated in urine and 25% in feces. Its anti-inflammatory effect less than that of indomethacin Indication: use for pain and inflammation of rheumatoid arthritis, musculoskeletal disorders and gout,   adverse effect similar to other NSAIDs, but GIT, CNS and renal side effects   less than indomethacin.. The dose for inflammatory arthritis = 200 mg twice daily (bid).</vt:lpstr>
      <vt:lpstr>Fenamates: Mefenamic acid and meclofenamate Peak plasma level for mefenamic acid 2hrs and meclofenamate 2-4hrs , Half life for both 2-4hrs, 50% excreated in the urin. Mefenamic acid is used primarily  as analgesic  in rheumatoid arthritis, soft tissue injury and dysmenorrheal. Toxicity limit its usage to short –term trail  Adverse effects: GIT dyspepsia and discomfort, bowel inflammation and diarrhea which may be sever. Hemolytic anemia is a serious side effect and may be of immune origin. Tolmetin  Rapidly and completely absorbed from GIT , peak level: 20-60min , half life:5hs, extensively bound to plasma protein, and  excreted completely in urine  Indicated in the treatment of juvenile  and adult rheumatoid arthritis as well as osteoarthritis. Adverse effects : as other NSAIDS :GIT, CNS, and anaphylactoid reaction    </vt:lpstr>
      <vt:lpstr>Enolic acid derivatives: Piroxicam An oxicam NSAID derivative.  has a prolonged duration of action which permits once daily administration. As anti-inflammatory, it is equipotent  to aspirin, indomethacin and naproxan.  Oral bsorption is virtually completed, peak level 3-5hrs, half life 50hrs., can be used once daily,  piroxicam and its metabolites are excreted in urine. Indications: Rheumatoid arthritis  Osteoarthritis, musculoskeletal disorders, ankylosing spondylitis, postoperative pain and gout. Dosage form: Capsules, suppositories. Dose: Adults: 10-20 mg PO 1-2 times/day . For acute gout, 40 mg initially, then 40 mg daily in single or divided doses for 2 days, then 20 mg / d. for 7-14 days. Child: Not to be used. Adverse effects: better tolerated  than aspirin and indomethacin, cause GIT side effects in 20% of the treated patients.  Tenoxicam: Similar to piroxicam, except half life 72hrs </vt:lpstr>
      <vt:lpstr>Para- amino Phenolic acids Paracetamol or Acetaminophen (N-Acetyl-pamino-phenol-APAP)  It is equivalent to aspirin in relieving pain and reducing fever, but it has little effect on platelet function, does not affect bleeding time and generally produces no gastric bleeding or ulcers. It has no anti-inflammatory  action in usual doses because it has less effect on cyclooxygenase in peripheral  tissues. Paracetamol reduces fever by direct action on the hypothalamus heat-regulating center with consequent peripheral vaso-dilatation and sweating.  The drug is completely absorbed from the GI tract, less complete absorption takes place from rectal suppository. 1st pass metabolism occurs in luminal cells of the intestine and hepatocytes.  Peak effect occurs within 0.5-2 h., and duration is 3-4 h. It is conjugated in the liver  to form inactive glucoronide conjugates or sulphate metabolites which excreated in urin, a portion of the drug is hydroxylated to form N-acetyl benzoquineimine (NABQI). At normal dose  (NABQI) react with sulfhydryl group of glutathione forming a non toxic substance. In high doses  (NABQI) react with sulfhydryl groups of hepatic proteins, forming covalent bonds,  hepatic necrosis and renal tubular necrosis are  very serious  and potentially life threatening sequellae of paracetamol posisoning.  </vt:lpstr>
      <vt:lpstr>Indications: Used as analgesic and antipyretic. It is a drug of choice as analgesic and to reduce fever in children.   Dosage form: Tablets, capsules, suspension, suppositories . Dose: Adult: PO: 325-650 mg / 4-6 h. as needed; max. 4 g/24 hours. Adverse effects: It rarely causes any side  effects. Heavy alcoholics and smokers are more susceptible to liver toxicity. Skin rashes and neutropenia are very rare.  Contraindications: In patients with severe liver and kidney damage. Toxicity(overdose): With large doses, the available glutathione in the liver is depleted and NABQI reacts with sulfhydryl (SH) groups of hepatic proteins forming covalent bonds → leading to hepatic necrosis and very serious life threatening condition can result. Symptoms: Acute poisoning symptoms include nausea, vomiting, drowsiness, confusion, liver tenderness, low blood pressure, cardiac arrhythmia, jaundice and acute hepatic and renal failure. Treatment: Refer to the emergency room as soon as possible. N-acetylcysteine is a specific antidote for Paracetamol toxicity. N-acetylcysteine contain sulfhydryl groups  to which toxic metabolites can be bind. Can be life saving if administered  within 10 hrs of the overdose.  Administration of activated charcoal will adsorb acetylcysteine, so avoid administration. </vt:lpstr>
      <vt:lpstr>COX-2 Selective inhibitors:  Coxibs: Celecoxib: - More selective COX-2 inhibitor than COX-1, does not inhibit platelet aggregation and does not increase bleeding time.  -Used in  rheumatoid arthritis and osteoarthritis -Readily absorbed from GIT , peak conc. 3hrs,   t1/2 of 11 hrs,  extensively metabolized in liver, excreted in urine  and in feces.  Abdominal pain, diarrhea, and dyspepsia  are the most common side effects. The incidence of GIT ulceration was less than other NSAIDS .  - contraindicated in patients with  (salfomamides)  allergy ( those patients used non-selective COX inhibitors with proton pump inhibitors). Etoricoxib: - High selective COX-2 inhibitor (second generation). t1/2 = 22 hrs  - It is extensively metabolized by hepatic enzymes and excretion in urine. -Indicated for  the treatment of osteoarthritis, gouty arthritis and  relief of acute musculoskeletal pain.  Rofecoxib: - Potent  selective COX-2 inhibitor, used  for the treatment of, asteoarthritis and rheumatoid arthritis. - it is an analgesic and antipyretic, t1/2 = 17 hrs with  low effect on GIT. Valdecoxib: - highly selective COX-2 inhibitor. - t1/2 = 8-11 hrs  Less  GI toxicities.  In treatment of dysmenorrheal pain, it is as effective as non selective NSAIDs Meloxicam: - Used orally, half life : 20 hrs. - Inhibit COX-2 more than COX-1 (especially at lower doses).  - It is  used for the treatment of most rheumatic diseases. - It showed less  GIT symptoms &amp; complications than piroxicam, diclofenac and naproxen. </vt:lpstr>
      <vt:lpstr>Treatment of Gout:  Gout  associated with increased body stores of uric acid. Acute attacks involve joint inflammation caused by precipitation of uric acid crystals. Treatment strategies include: Reducing inflammation during acute attack [ Colchicine and NSADS(indomethacin or naproxen, Aspirin should not be used, since salicylates increase urate concentration)] Acceleration  renal excretion of uric acid with uricosuric drugs ( probenecid and sulfinpyrazone) Reducing  the conversion of purines to uric acid  by inhibition of xanthine oxidase (allopurinol) Reducing inflammation during acute attack Colchicine An anti-gout agent that is not an analgesic , not a uricosuric, and will not prevent progression of gout to chronic gouty arthritis. It  reduces inflammatory response to the deposited crystals and also reduce leukocyte migration and  decrease phagocytosis, these effect helps reduce the incidence of acute attack. It is a good alternative to NSAIDs, and probably as effective. It is of value in patients with heart failure since unlike NSAIDs it does not induce fluid retention, also it can be given to patients receiving anticoagulants. Indications: For pain relieve of acute attacks of gout. Short term prophylaxis during initial therapy with allopurinol or uricosuric drugs. However it is also used for other purposes (amyloidosis, Behcet’s syndrome, Familial Mediterranean fever, idiopathic thrombocytopenic purpura, primary biliary cirrhosis, and various skin disorders). Doses:  In gout: 1 mg PO initially, given at the first warning of an acute attack, followed by 0.5-1 mg/ 2-3 h. till relief of pain is obtained, or vomiting or diarrhea occur; max. 10 mg/day .One should wait 3 days before initiating a second course to minimize the possibility of cumulative toxicity.   As prophylaxis or maintenance of recurrent gouty arthritis: 0.5-1 mg PO once or 3 times daily. Side effects: GI effects; vomiting, diarrhea, abdominal pain and nausea may occur, especially with maximum doses, and particularly troublesome in the presence of peptic ulcer or spastic colon. Bone marrow depression with aplastic anemia, agranulocytosis, myopathy, loss of hair, reversible azospermia (fertility impairment), hypersensitivity, and dermatoses have all been reported.  NSADS  used in gout: (indomethacin or naproxen, Aspirin should not be used, since salicylates increase urate concentration) as mention previously.  </vt:lpstr>
      <vt:lpstr>Acceleration  renal excretion of uric acid with uricosuric drugs Uricosuric drugs ( probenecid and sulfinpyrazone) These drugs are weak acids, they compete with uric acid  for reabsorption in the proximal renal tubules. Chronic gout is treated with uricosuric acid and allopurinol, these drugs of no value in acute gouty attack. They have no  analgesic or anti-inflammatory activity. Dose: Probenecid: To prevent gout: 0.5g/day is taken by mouth for the first week rising to 1-2g/day total. Sulfinpyrazone 100-200 mg 1-2 times a day, for 1 wk, then increase to 200-400 mg twice a day increased over 1-3 wks. It may be reduced to 200 mg after contolling of serum urate. Maximum dose is 600 mg/d.  Adverse effects:  Probenecid: GIT upset in few patients and occasionally allergy. It block renal tubular secretion and prolonge the effects of many drugs including penicillins, cephalosporins, acyclovir, naproxane, indomethacin,  methotrexate, sulphonylureas. Sulfinpyrazone: Most frequent include: upper GI disturbances, nausea, diarrhea, blood loss, reactivation or aggravation of peptic ulcer, precipitation of acute gout attacks.  </vt:lpstr>
      <vt:lpstr>Reducing  the conversion of purines to uric acid  by xanthine oxidase    Allopurinol:   Allopurinol inhibits uric acid synthesis by inhibiting xanthine oxidase, the enzyme responsible for the conversion of hypoxanthine (end product of purine catabolism) to uric acid, so it reduces endogenous uric acid production. It is used for patients who overproduce uric acid. It has no analgesic, anti-inflammatory, or uricosuric actions, therefore, it is not useful for acute gouty attacks and may actually aggravate  it.  Indication: To control primary hyperuricemia that accompanies severe gout, and to prevent possibility of flare-ups of acute gouty attack.( and for other purposes: to prevent recurrent calcium oxalate stones, prophylactically to reduce severity of hyperuricemia associated with antineoplastic and radiation therapies, both of which greatly increase plasma uric acid levels in the body).  Dose: Hyperuricemia: 100 mg daily initially, may be increased by 100 mg/wk; max. 800 mg daily. Serum uric acid level of ≤ 6 mg/dl should be attained. Control of gout, and secondary hyperuricemia: 200-300 mg/day for mild gout, 400-600 mg/day for moderate to severe. Initially 100 mg daily as a single dose, after food, gradually the dose is increased over 1-3  wks according to the plasma or urinary uric acid concentration to about 300 mg. Usual maintenance dose is 200-600 mg/d., max. 800 mg daily. Adverse effects: Drowsiness, headache, nausea, vomiting, diarrhea, abdominal discomfort,  hotosensitivity, urticaria, pruritic maculopapular rash, jaundice, increased alkaline phosphatase, AST and ALT liver enzymes, hepatotoxicity, xanthine renal calculi, agranulocytosis, aplastic anemia, bone marrow depression have all been reported. </vt:lpstr>
      <vt:lpstr>         Opioid Pharmacology 1-Opium – a mixture of alkaloids from  Papaver somniferum  2-An opiate is a naturally occurring alkaloid, i.e., morphine or codeine 3-An opioid is any natural or synthetic compound, which has morphine-like properties.  Opioid Classification based on intrinsic activity -  Agonists (morphine, fentanyl)  -  Pure antagonists (naloxone, naltrexone)                                                                                                              -  Mixed agonist-antagonists (pentazocin, nalbuphine, butorphanol)</vt:lpstr>
      <vt:lpstr>Receptors: Mu (μ), Kappa (κ), Delta (δ)  and Sigma (σ) opioid receptors Mu (μ):  -found primarily in the brainstem and medial  thalamus.  responsible for supraspinal analgesia,  respiratory depression, euphoria, sedation, decreased gastrointestinal motility, and physical dependence.  Subtypes include Mu1 and Mu2,  Mu1 related to analgesia, euphoria, and serenity,  Mu2 is related to respiratory depression,  pruritus, prolactin release, dependence, anorexia, and sedation.  Kappa (κ):  -found in the limbic and other diencephalic areas, brain stem, and spinal cord responsible for spinal analgesia, miosis, sedation, dyspnea, dependence, dysphoria, and respiratory depression.  Delta (δ):  dysphoria, and stress-induced depression.  located largely in the brain  responsible for psychomimetic and dysphoric effects.  Sigma (σ):   responsible for psychomimetic effects, They are no longer considered opioid receptors</vt:lpstr>
      <vt:lpstr>Endogenous Opioid Peptides 1. Enkephalins Relatively selective Delta (δ)  receptors.-Widely distributed in CNS;  -  Act like morphine to modulate neurotransmitter release.- Found with catecholamines in sympathetic terminals and adrenal. 2. Endorphins  It binds preferentially to μ receptors; Localized primarily in pituitary and hypothalamus. 3. Dynorphins  a potent and highly selective agonist at κ receptors;  -  Similar distribution to the enkephalins. - Opioid peptides  function as neurotransmitters or neuromodulators. -  Modulate pain transmission in the cord and alter acetylcholine release in the myenteric plexus. -  Play fundamental roles in hormonal secretion, thermoregulation, and cardiovascular control. </vt:lpstr>
      <vt:lpstr>Opioid Agonists – Pharmacodynamics The opioid-like peptides inhibit synaptic transmission by binding to opioid receptors on the presynaptic membrane and the post-synaptic membrane of the synapse. On the pre-synaptic membrane they inhibit the opening of the calcium channels and so prevent the release of the neurotransmitter that sends the signal to the receiving neuron. On the post-synaptic membrane, the opioid-like peptides bind to opiate receptors and make the membrane less responsive to stimulation by neurotransmitters. Morphine and other opioid drugs are similar in molecular structure to the opioid-like peptides so they bind to the same opioid receptors and produce the same effect – inhibition of the pain transmission across the synapse General Clinical Properties: Acute: Analgesia; Miosis; Respiratory Depression; Nausea and vomiting; Sedation;  Skeletal muscle hypertonus; Euphoria; Constipation; Vasodilatation; Urinary retention; Bradycardia; Biliary Spasm; Cough suppression Chronic: Tolerance; Physical Dependence - All of the clinically-used μ opioid agonists produce these effects. - The few qualitative differences between drugs (e.g. histamine release) usually do not involve specific opioid receptor mechanisms. - Opioids differ greatly in physicochemical properties as well as speed of onset and duration of action, so clinical selection is frequently based on pharmacokinetic considerations.</vt:lpstr>
      <vt:lpstr>Mechanisms: a. Analgesia and Mood  Processing of pain information is inhibited by a direct spinal effect at the dorsal horn. Probably involves presynaptic inhibition of the release of tachykinins like substance P.  Rostrad transmission of pain signals decreased by activation of descending inhibitory pathways in the brainstem.  Emotional response to pain altered by opioid actions on the limbic cortex.  Opioids may act at receptors located peripherally on sensory neurons. Possibly important in painful conditions accompanied by tissue inflammation. Clinical characteristics:  Selective relief of pain at doses which do not produce hypnosis or impair sensation.  Typically, patients report that pain is still present, but the intensity is decreased and it no longer bothers them as much.  Mood elevation, sometimes frank euphoria can occur. Sense of well-being and cloudy detachment thought to be an important reason for opioid abuse.  Some types of pain more responsive to opioids than others. More effect in prolonged, burning pain than sharp pain of an incision. Neuropathic pain (e.g. pain of nerve root compression) can be very resistant. b. Sedation-Hypnosis -  Drowsiness, feelings of heaviness, and difficulty concentrating are common.                                       -  Sleep may occur with relief of pain, although these drugs are not hypnotics. Most likely to occur in elderly or debilitated patients and in those taking other CNS depressants (EtOH, benzodiazepines). c. CNS Toxicity -  Dysphoria and agitation occur infrequently (incidence higher with meperidine and codeine).                      -  Seizures can be produced by meperidine—major metabolite, normeperidine, is a convulsant.                       - Opioids generally avoided in head injury or when elevated intracranial pressure (ICP) is suspected.  1. ↓ ventilation can ↑ PaCO2 and raise ICP further. 2. Pupil effects may mask changing neurologic signs. </vt:lpstr>
      <vt:lpstr>d. Respiratory Depression Mechanism: - Direct effects on respiratory centers in the medulla. - Dose-related depression of ventilatory response to hypercarbia and hypoxia. This shifts CO2 response curve to the right. - May involve a distinct subset of μ2 receptors. Clinical Characteristics:  With usual analgesic doses, arterial O2 saturation often decreases.  Drive to breathe may be abnormal despite an apparently normal respiratory rate and state of consciousness.  Effects are dose related. First CO2 and hypoxic response are depressed, then respiratory rate slows. Very large doses may cause irregular or periodic breathing and eventually apnea.  Trouble most likely to occur with pre-existing pathology (such as hypothyroidism, pulmonary or CNS disease) or previous drug administration (alcohol, general anesthetics, benzodiazepines).  Sleep depresses the response to CO2 and potentiates the opioid effect. Respiratory depression is the major toxicity of opioids and nearly always the cause of death from overdose.  Equi-analgesic doses of all opioids produce equivalent amounts of respiratory depression. There is no convincing evidence than any analgesic is more or less dangerous than morphine in this regard. Both analgesia and respiratory depression are reduced by administration of an opioid antagonist or by the development of tolerance. important clinical implications:  1. Tolerant individuals who require large amounts of opioid for relief of pain are not at proportionately increased risk for respiratory depression  2. Respiratory depression is difficult to reverse without reversing some analgesia.  </vt:lpstr>
      <vt:lpstr>d-Cough suppression: Depression of cough centers in the medulla (and possibly, the periphery).   Different molecular mechanism than analgesia or respiratory depression— cough suppressed by dextro-isomers of opioids (e.g. dextromethorphan), compounds which have no analgesic activity.    e- Pupillary Constriction:    Stimulation of Edinger-Westphal (parasympathetic) nucleus of the oculomotor nerve to produce miosis.  Pinpoint pupil is a pathognomonic sign of opioid overdose.  Antagonized by naloxone, atropine or ganglionic blockers.    f-Nausea and vomiting:  Direct stimulation of the chemoreceptor trigger zone (CTZ) in the area postrema on the floor of the fourth ventricle. This activates the vomiting center proper  Emetic effects markedly potentiated by stimulation of the vestibular apparatus, so ambulatory patients are much more likely to vomit than those lying quietly. -  In animals (and man?), very high doses can depress the vomiting center</vt:lpstr>
      <vt:lpstr>g-Muscle Rigidity -  Large i.v. doses can cause generalized stiffness of skeletal muscle. Thought due to μ-mediated increase in striatal dopamine synthesis and inhibition of striatal GABA release. -  Most common with fentanyl and congeners. -  May play a role in some overdose fatalities.  4- Cardiovascular effects:   Decrease in central sympathetic tone causes vasodilation and orthostatic hypotension.   Effects on both capacitance and resistance vessels.  Bradycardia by stimulating central vagal nuclei   Little or no myocardial depression.  5- Histamine release:   Morphine, codeine, meperidine cause non-immunologic displacement of histamine from tissue mast cells.   Occasionally redness, hives, itching near injection site. Rarely, hypotension, generalized flushing.   Not an allergy—true allergic responses to opioids are very rare.   Facial itching and warmth are common after opioids—probably a dysesthesia which has nothing to do with histamine. </vt:lpstr>
      <vt:lpstr>6- Smooth muscle effect: a. Intestine and Stomach -  Spasm of smooth muscle all along the GI tract. Both small and large bowel become hypertonic, but rhythmic propulsive activity is diminished. Delay in intestinal transit time and spasm of the anal sphincter cause constipation. -  Delayed gastric emptying. Important because it may slow absorption of oral medications. -  Mechanism involves both CNS effects and peripheral actions on opioid receptors in the enteric plexus. Smooth muscle effects of morphine &gt; meperidine &gt; agonist-antagonist opioids.   Chronic administration of opioids frequently necessitates the administration of laxatives and stool softeners to treat constipation. Recent evidence that poorly-absorbed quaternary opioid antagonists are also effective in reversing this local effect.   Constipating effect is used therapeutically for treatment of diarrhea. Diphenoxylate (in Lomotil) and loperamide (Imodium) are poorly-absorbed opioids that do not produce central effects.  b. Biliary System  -  Contraction of smooth muscle along the biliary tree and spasm of the sphincter of Oddi.  -  Can precipitate biliary colic on rare occasions.  -  Effect antagonized by naloxone and partially reversed by glucagon, nitroglycerin, or atropine.  c. Urinary Tract  -  Increase contractions of the ureter and tone of the urinary sphincter, but decrease force of detrusor muscle contraction. Decreased attention to full bladder. Can cause urinary retention.  -  Probably both central and peripheral mechanisms involved.  7. Effects on Pregnancy and the Neonate  -  All cross the placenta.   No teratogenic effects, but chronic use may cause physical dependence in utero. Neonatal withdrawal after delivery can be life-threatening.   Opioids given during labor can cause respiratory depression in baby.  </vt:lpstr>
      <vt:lpstr>8. Tolerance  -Reduction in effect with repeated dosing (or higher dose to produce same effect). First indication usually decreased duration of analgesia, then decreased intensity.  - Cross-tolerance to other opioids.  - Mechanism not known precisely. Involves adaptive response of adenylyl cyclase and/or G protein coupling. Not a pharmacokinetic effect.  -Develops most rapidly to depressant effects like analgesia, respiratory depression, euphoria, but much less tolerance to stimulatory effects like constipation or miosis. This has some important clinical consequences: 1. Heroin addicts or methadone maintenance patients may have little euphoria from high doses but continue to experience constipation and miosis.  2. Terminal cancer patients and others requiring high doses for analgesia are also tolerant to respiratory depression (cf. p. 6), but they frequently require treatment for constipation.  9. Physical Dependence  -Adaptation which produces stereotyped withdrawal syndrome (abstinence) when drug is stopped. Symptoms stop when small dose of opioid is given.  - Giving antagonist (naloxone) to physically dependent person causes rapid onset of more severe precipitated abstinence.  - Withdrawal symptoms include runny nose, vomiting, diarrhea, gooseflesh, mydriasis, shaking chills, drug seeking behavior.  - Physical dependence not the same as psychological dependence or addiction. Mild physical dependence may be common.  </vt:lpstr>
      <vt:lpstr>Opioids agonists: 1-Morphine and related opioids: Morphine: Morphine is the standard opioid to which others are compared and remains a valuable drug for the treatment of acute, severe pain. Rapid absorption from GIT, wide distribution, The analgesic effect is greater when the drug is  administered IM or IV compare with oral route and rapid clearance from plasma. Peak effect after IV bolus is 15 min. Duration of action is between 2 and 3 h. Both liver and kidney function are responsible for morphine elimination. The liver mainly metabolizes it. One of the principal metabolites morphine-6-glucuronide, it is also a potent opioid agonist and may accumulate and induced toxicity ( opioids depression) in renal failure. Polar metabolites cleared by kidney. Effects: Analgesia, vomiting,  respiratory depression, miosis,, orthostatic hypotension (vasomotor medullary depression), Constipation (↓ peristalsis), ↓ pancreatic and biliary secretion,  constrict  the sphincter of Oddi (↑biliary pressure),  ↑ detrusor muscle tone ( → felling of urgency), bronchospasm (↑ histamine release and vagal stimulation) and pruritis (↑ histamine release)   Uses : Relief of severe pain ( MI, terminal illness, surgery, obstetric procediures), To facilitate mechanical ventilation, acute left ventricular failure- by relieving anxiety and producing vasodilatation Contraindications: Airway obstruction and pain caused by biliary colic Administration IV bolus: 2.5 mg every 15 min as required,   IV infusion rate: 1–5 mg/h dilute in 5% glucose or 0.9% saline  Adverse effects: Respiratory depression and apnoea, hypotension and tachycardia, nausea and vomiting, delayed gastric emptying, reduce intestinal mobility, biliary spasm, constipation, urinary retention, histamine release, tolerance, pulmonary oedema.   </vt:lpstr>
      <vt:lpstr>Codeine  It can be taken from opium or synthesized  by methylation  of morphine. Codeine has a low affinity for the µ and k opioid receptors, 1/20 of the analgesic activity of morphine. It has  a high oral/ parenteral potency ratio so when given orally , it is 60% as potent as when  injected  IM. It is useful as an antitussive and for the treatment of diarrhoea. side-effects. Respiratory depression is seldom a problem. This explains its traditional use to provide analgesia for head-injured and neurosurgical patients.  Doses:  60 mg , of  it 10% undergoes demethylation to morphine – this possibly contributing to the analgesic effect. Uses : Mild to moderate pain,  Diarrhoea and excessive ileostomy output and Antitussive. Codeine has antitussive effects, is especially useful in relieving painful cough. It also exerts a drying action on the respiratory mucosa that may be useful (e.g., in bronchorrhea). At doses used for cough suppression, codeine has minimal respiratory depressant effects. Nausea, vomiting, constipation, tolerance to antitussive as well as analgesic effects, and physical dependence can occur, but potential for abuse is low. Contraindications: Airway obstruction Administration:  Orally 30–60 mg 4–6 hourly (the analgesic effect of 30 mg codeine orally= 600 mg aspirin),  IM  30–60 mg 4–6 hourly Adverse effects: drowsiness, constipation, nausea and vomiting  and respiratory depression (less GIT side effects and respiratory depression  than morphine). Less addiction liability and less withdrawal than morphine Causions: Enhanced sedative and respiratory depression from interaction with:  benzodiazepines, Antidepressants, anti-psychotics, MAOI (hypertension, hyperpyrexia, convulsions and coma), Head injury and neurosurgical patients (may exacerbate ↑ ICP as a result of ↑ PaCO2). Heroin: It is diacetylated morphine, with more rapid onset and shorter duration than morphine, but with greater analgesic effect 3 mg heroin= 10 mg morphine, a drug of abuse and   not used clinically. </vt:lpstr>
      <vt:lpstr>2-Meperidine and related congeners:  Meperidine: Synthetic opiods,  as analgesic it is 1/8  as potent as morphine(100 mg meperidine= 15 mg morphine). Rapid absorption by all rotes and it is better absorbed orally, wide distribution, and rapid clearance from plasma.  Clearance mainly by hepatic biotransformation (48-56% first pass).  Metabolized by N-demethylation to normeperidine, oxidation to meperidinic acid or normeperidinic acid. Normeperidine is a CNS stimulant and can produce convulsions in man.Metabolite has T½ of 8-12 hr so significant amounts may accumulate. Metabolites excreted in urine. Toxicity most likely with high doses in renal failure. Cause histsamine release and broncospasm, cause respiratory depression and possess addiction liability, withdrawal  effects less severe than morphine. Possess weak atropine like activity cause medriasis, has no GIT and antitussive activity. In IV injection , toxicity increased. Repeated IM injection causes  tissue irritation.   </vt:lpstr>
      <vt:lpstr>Fentanyl  Congener of  meperidine,  80 times the analgesic and the respiratory suppressant  effect of morphine, when combined with droperidol , it causes dissociative anesthesia, its principle use in anesthesia  Rapid absorption, wide distribution, moderately rapid hepatic clearance,  More than 60% first-pass metabolism to inactive metabolites.  Extremely lipophilic. Rapidly crosses BBB and other membrane barriers so effects parallel changes in plasma concentrations (rapid onset, within 1–2 min after IV injection and a peak effect within 4–5 min, duration of action after a single bolus is 20 min.). More effective than morphine in maintaining  hemodynamic stability. High dose caused muscle rigidity. Dose: For sedation: IV infusion: 1–5 microgram/kg/h ,  During anaesthesia IV bolus:  1–3 microgram/kg with spontaneous ventilation, 5–10 microgram/kg with intermittent positive pressure ventilation,  Up to 100 microgram/kg for cardiac surgery Adverse effects: Respiratory depression and apnoea, Bradycardia and hypotension, Nausea and vomiting, Delayed gastric emptying, Reduce intestinal mobility, Biliary spasm, Constipation, Urinary retention, Chest wall rigidity (may interfere with ventilation), Muscular rigidity and hypotension more common after high dosage</vt:lpstr>
      <vt:lpstr>Alfentanil Synthetic opioids, with more rapid onset. It is 30 times more potent than morphine and its duration is shorter than that of fentanyl.  The maximum effect occurs about 1 min after IV injection. Duration of action following an IV bolus is between 5 and 10 min. Its distribution volume and lipophilicity are lower than fentanyl. It is ideal for infusion and may be the agent of choice in renal failure. The context sensitive half-life may be prolonged following IV infusion. In patients with hepatic failure the elimination half-life may be markedly increased and a prolonged duration of action may be seen.                                                           Uses: Patients receiving short-term ventilation; Contraindications: Airway obstruction and Concomitant use of MAOI.                                                                                                               Administration :  IV bolus: 500 mcg every 10 min as necessary,  IV infusion rate: 1–5 mg/h (up to 1 mcg/kg/min).                                                                                                                                                Don’t use alfentanil: In combination with an opioid partial agonist, e.g. buprenorphine (antagonizes opioid effects).                                                                                                                                                             Adverse effects: Respiratory depression and apnoea, Bradycardia, Nausea and vomiting, Delayed gastric emptying, Reduce intestinal mobility, Biliary spasm, Constipation, Urinary retention, Chest wall rigidity (may interfere with ventilation) Diphenoxylate: It is derivative of meperidine, it causes few morphine subjective effects,  has no addiction laiability.  Mainly use for treatment of diarrhea, combined with atropine (Lomotil, Entrostop)    </vt:lpstr>
      <vt:lpstr>3-Methadone related congeners: Methadone: It is synthetic diphenylheptane. It has very similar actions to  morphine, but more effective orally,it is less sedating and longer acting. Its main use is by mouth to replace morphine heroin or diamorphine when these drugs are being with-rawn in the treatment of drug dependence. The duration of analgesic of methadone is equal to that of  morphine although the half life is much more which  can be resulted in accumulated toxicity. Well absorbed orally , metabolized in  liver and excreted in urine and bile.  Methadone given once daily under supervision is preferable to leaving addicts. The object is to reduce craving  for opioids and minimize withdrawal effects by occupying opioid receptors. Methadone is also becoming more widely used in the treatment of chronic or terminal pain. Adverse effect the same as morphine, both tolerance and physical dependence    Propoxyphene:  It is structural analogue of methadone, with a spectrum of activity (especially analgesia) similar to that of codeine.prepared as water soluble  hydrochloride, it is absorbed rapidly, metabolized to  N- demethylated metabolites which slowly excreted in urine. Abuse comparable to that of codeine, Physical dependence and tolerance occurs when used in high doses for long period. </vt:lpstr>
      <vt:lpstr>4- Non opioids antitussive: Dextromethorphan: A congener of the narcotic analgesic levorphanol, has no significant analgesic or sedative properties, does not depress respiration in usual doses, and is nonaddictive. No evidence of tolerance has been found during long-term use. Extremely high doses may depress respiration. </vt:lpstr>
      <vt:lpstr>Opioid Agonist-Antagonists 1. Developed in search for less abusable potent analgesics. 2. All have analgesic (agonist) properties as well as ability to antagonize morphine effects  3. Two basic mechanisms: -  Partial agonists at μ receptor. Buprenorphine has high affinity, but limited efficacy at μ receptor. Given alone, it has morphine-like effects. Competes effectively with agonists like morphine and may reduce effect. -  Agonists/Partial agonists at κ receptor. Nalorphine, pentazocine, nalbuphine, butorphanol act as κ agonists (probably κ3) to produce analgesia. Also act as competitive antagonists at μ receptors (high affinity but no efficacy at this receptor). 4. Clinical properties:  -Potent analgesics effective in moderate to severe pain. -Relatively limited toxicity (respiratory dep., smooth muscle)  -Decreased abuse potential, but also decreased patient acceptance (mood elevation may be clinically important!).  -Occasional dysphoria or hallucination with κ agonists  -Antagonist properties mean they can precipitate withdrawal in patients already receiving chronic treatment with opioid agonists. 5. Neither agonist vs. antagonist potency nor μ/κ selectivity seem to predict clinical utility or patient acceptance.  </vt:lpstr>
      <vt:lpstr>Opioid Antagonists 1. Naloxone  -  Pure, competitive antagonist at μ, κ, and δ receptors (highest affinity at μ). Given alone, almost no effect. Some behavioral effects in animals.  -  Rapidly reverses opioid overdose, but effect short due to redistribution. Patient may become renarcotized. 2. Naltrexone  -Used orally in high doses to treat detoxified heroin addicts (blocks euphoria from injected heroin).  -Effects primarily from active metabolite, 6-β-naltrexol.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Media</dc:creator>
  <cp:lastModifiedBy>Media</cp:lastModifiedBy>
  <cp:revision>68</cp:revision>
  <dcterms:created xsi:type="dcterms:W3CDTF">2014-10-21T20:37:58Z</dcterms:created>
  <dcterms:modified xsi:type="dcterms:W3CDTF">2015-11-21T18:54:19Z</dcterms:modified>
</cp:coreProperties>
</file>