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1"/>
  </p:notesMasterIdLst>
  <p:sldIdLst>
    <p:sldId id="256" r:id="rId2"/>
    <p:sldId id="257" r:id="rId3"/>
    <p:sldId id="258" r:id="rId4"/>
    <p:sldId id="259" r:id="rId5"/>
    <p:sldId id="265" r:id="rId6"/>
    <p:sldId id="266" r:id="rId7"/>
    <p:sldId id="267" r:id="rId8"/>
    <p:sldId id="268" r:id="rId9"/>
    <p:sldId id="327" r:id="rId10"/>
    <p:sldId id="326" r:id="rId11"/>
    <p:sldId id="308" r:id="rId12"/>
    <p:sldId id="263" r:id="rId13"/>
    <p:sldId id="269" r:id="rId14"/>
    <p:sldId id="284" r:id="rId15"/>
    <p:sldId id="315" r:id="rId16"/>
    <p:sldId id="314" r:id="rId17"/>
    <p:sldId id="321" r:id="rId18"/>
    <p:sldId id="322" r:id="rId19"/>
    <p:sldId id="277" r:id="rId20"/>
    <p:sldId id="317" r:id="rId21"/>
    <p:sldId id="320" r:id="rId22"/>
    <p:sldId id="319" r:id="rId23"/>
    <p:sldId id="304" r:id="rId24"/>
    <p:sldId id="293" r:id="rId25"/>
    <p:sldId id="294" r:id="rId26"/>
    <p:sldId id="295" r:id="rId27"/>
    <p:sldId id="313" r:id="rId28"/>
    <p:sldId id="305" r:id="rId29"/>
    <p:sldId id="297" r:id="rId30"/>
    <p:sldId id="306" r:id="rId31"/>
    <p:sldId id="330" r:id="rId32"/>
    <p:sldId id="329" r:id="rId33"/>
    <p:sldId id="299" r:id="rId34"/>
    <p:sldId id="328" r:id="rId35"/>
    <p:sldId id="280" r:id="rId36"/>
    <p:sldId id="301" r:id="rId37"/>
    <p:sldId id="281" r:id="rId38"/>
    <p:sldId id="302" r:id="rId39"/>
    <p:sldId id="28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6357" autoAdjust="0"/>
  </p:normalViewPr>
  <p:slideViewPr>
    <p:cSldViewPr snapToGrid="0">
      <p:cViewPr varScale="1">
        <p:scale>
          <a:sx n="106" d="100"/>
          <a:sy n="106" d="100"/>
        </p:scale>
        <p:origin x="73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E2BED-209A-4D19-AAAE-B8FEC207578E}" type="datetimeFigureOut">
              <a:rPr lang="en-US" smtClean="0"/>
              <a:t>5/9/2020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FD350-30AC-4529-885E-DB2FC6F56467}" type="slidenum">
              <a:rPr lang="en-US" smtClean="0"/>
              <a:t>‹#›</a:t>
            </a:fld>
            <a:endParaRPr lang="en-US"/>
          </a:p>
        </p:txBody>
      </p:sp>
    </p:spTree>
    <p:extLst>
      <p:ext uri="{BB962C8B-B14F-4D97-AF65-F5344CB8AC3E}">
        <p14:creationId xmlns:p14="http://schemas.microsoft.com/office/powerpoint/2010/main" val="86098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FD350-30AC-4529-885E-DB2FC6F56467}" type="slidenum">
              <a:rPr lang="en-US" smtClean="0"/>
              <a:t>28</a:t>
            </a:fld>
            <a:endParaRPr lang="en-US"/>
          </a:p>
        </p:txBody>
      </p:sp>
    </p:spTree>
    <p:extLst>
      <p:ext uri="{BB962C8B-B14F-4D97-AF65-F5344CB8AC3E}">
        <p14:creationId xmlns:p14="http://schemas.microsoft.com/office/powerpoint/2010/main" val="254094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D7EF16-3959-40E9-95B0-710E52F50D9A}"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361401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D7EF16-3959-40E9-95B0-710E52F50D9A}"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105992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D7EF16-3959-40E9-95B0-710E52F50D9A}"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EDDE4-EDAE-42F2-8F8C-C9E9D18B8A8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8673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D7EF16-3959-40E9-95B0-710E52F50D9A}"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400422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D7EF16-3959-40E9-95B0-710E52F50D9A}"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EDDE4-EDAE-42F2-8F8C-C9E9D18B8A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2544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D7EF16-3959-40E9-95B0-710E52F50D9A}"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238329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EF16-3959-40E9-95B0-710E52F50D9A}"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1713392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EF16-3959-40E9-95B0-710E52F50D9A}"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275040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EF16-3959-40E9-95B0-710E52F50D9A}"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35572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D7EF16-3959-40E9-95B0-710E52F50D9A}"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193963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D7EF16-3959-40E9-95B0-710E52F50D9A}"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77519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7EF16-3959-40E9-95B0-710E52F50D9A}" type="datetimeFigureOut">
              <a:rPr lang="en-US" smtClean="0"/>
              <a:t>5/9/2020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112090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7EF16-3959-40E9-95B0-710E52F50D9A}" type="datetimeFigureOut">
              <a:rPr lang="en-US" smtClean="0"/>
              <a:t>5/9/2020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105526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7EF16-3959-40E9-95B0-710E52F50D9A}" type="datetimeFigureOut">
              <a:rPr lang="en-US" smtClean="0"/>
              <a:t>5/9/2020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345519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D7EF16-3959-40E9-95B0-710E52F50D9A}"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180570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D7EF16-3959-40E9-95B0-710E52F50D9A}"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EDDE4-EDAE-42F2-8F8C-C9E9D18B8A8B}" type="slidenum">
              <a:rPr lang="en-US" smtClean="0"/>
              <a:t>‹#›</a:t>
            </a:fld>
            <a:endParaRPr lang="en-US"/>
          </a:p>
        </p:txBody>
      </p:sp>
    </p:spTree>
    <p:extLst>
      <p:ext uri="{BB962C8B-B14F-4D97-AF65-F5344CB8AC3E}">
        <p14:creationId xmlns:p14="http://schemas.microsoft.com/office/powerpoint/2010/main" val="342203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D7EF16-3959-40E9-95B0-710E52F50D9A}" type="datetimeFigureOut">
              <a:rPr lang="en-US" smtClean="0"/>
              <a:t>5/9/2020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8EDDE4-EDAE-42F2-8F8C-C9E9D18B8A8B}" type="slidenum">
              <a:rPr lang="en-US" smtClean="0"/>
              <a:t>‹#›</a:t>
            </a:fld>
            <a:endParaRPr lang="en-US"/>
          </a:p>
        </p:txBody>
      </p:sp>
    </p:spTree>
    <p:extLst>
      <p:ext uri="{BB962C8B-B14F-4D97-AF65-F5344CB8AC3E}">
        <p14:creationId xmlns:p14="http://schemas.microsoft.com/office/powerpoint/2010/main" val="1469117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3.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4.emf"/><Relationship Id="rId4" Type="http://schemas.openxmlformats.org/officeDocument/2006/relationships/oleObject" Target="../embeddings/oleObject3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Metabolism" TargetMode="External"/><Relationship Id="rId13" Type="http://schemas.openxmlformats.org/officeDocument/2006/relationships/hyperlink" Target="https://en.wikipedia.org/wiki/Liver" TargetMode="External"/><Relationship Id="rId18" Type="http://schemas.openxmlformats.org/officeDocument/2006/relationships/hyperlink" Target="https://en.wikipedia.org/wiki/Fatty_acid_metabolism#Glycolytic_end_products_are_used_in_the_conversion_of_carbohydrates_into_fatty_acids" TargetMode="External"/><Relationship Id="rId26" Type="http://schemas.openxmlformats.org/officeDocument/2006/relationships/image" Target="../media/image46.png"/><Relationship Id="rId3" Type="http://schemas.openxmlformats.org/officeDocument/2006/relationships/hyperlink" Target="https://en.wikipedia.org/wiki/Peptide_hormone" TargetMode="External"/><Relationship Id="rId21" Type="http://schemas.openxmlformats.org/officeDocument/2006/relationships/hyperlink" Target="https://en.wikipedia.org/wiki/Insulin#cite_note-stryer-6" TargetMode="External"/><Relationship Id="rId7" Type="http://schemas.openxmlformats.org/officeDocument/2006/relationships/hyperlink" Target="https://en.wikipedia.org/wiki/Hormone" TargetMode="External"/><Relationship Id="rId12" Type="http://schemas.openxmlformats.org/officeDocument/2006/relationships/hyperlink" Target="https://en.wikipedia.org/wiki/Glucose" TargetMode="External"/><Relationship Id="rId17" Type="http://schemas.openxmlformats.org/officeDocument/2006/relationships/hyperlink" Target="https://en.wikipedia.org/wiki/Glycogenesis" TargetMode="External"/><Relationship Id="rId25" Type="http://schemas.openxmlformats.org/officeDocument/2006/relationships/hyperlink" Target="https://en.wikipedia.org/wiki/Obesity" TargetMode="External"/><Relationship Id="rId2" Type="http://schemas.openxmlformats.org/officeDocument/2006/relationships/hyperlink" Target="https://en.wikipedia.org/wiki/Latin" TargetMode="External"/><Relationship Id="rId16" Type="http://schemas.openxmlformats.org/officeDocument/2006/relationships/hyperlink" Target="https://en.wikipedia.org/wiki/Glycogen" TargetMode="External"/><Relationship Id="rId20" Type="http://schemas.openxmlformats.org/officeDocument/2006/relationships/hyperlink" Target="https://en.wikipedia.org/wiki/Lipogenesis" TargetMode="External"/><Relationship Id="rId1" Type="http://schemas.openxmlformats.org/officeDocument/2006/relationships/slideLayout" Target="../slideLayouts/slideLayout2.xml"/><Relationship Id="rId6" Type="http://schemas.openxmlformats.org/officeDocument/2006/relationships/hyperlink" Target="https://en.wikipedia.org/wiki/Anabolism" TargetMode="External"/><Relationship Id="rId11" Type="http://schemas.openxmlformats.org/officeDocument/2006/relationships/hyperlink" Target="https://en.wikipedia.org/wiki/Protein" TargetMode="External"/><Relationship Id="rId24" Type="http://schemas.openxmlformats.org/officeDocument/2006/relationships/hyperlink" Target="https://en.wikipedia.org/wiki/Catabolism" TargetMode="External"/><Relationship Id="rId5" Type="http://schemas.openxmlformats.org/officeDocument/2006/relationships/hyperlink" Target="https://en.wikipedia.org/wiki/Pancreatic_islets" TargetMode="External"/><Relationship Id="rId15" Type="http://schemas.openxmlformats.org/officeDocument/2006/relationships/hyperlink" Target="https://en.wikipedia.org/wiki/Skeletal_muscle" TargetMode="External"/><Relationship Id="rId23" Type="http://schemas.openxmlformats.org/officeDocument/2006/relationships/hyperlink" Target="https://en.wikipedia.org/wiki/Insulin#cite_note-pmid10927996-7" TargetMode="External"/><Relationship Id="rId10" Type="http://schemas.openxmlformats.org/officeDocument/2006/relationships/hyperlink" Target="https://en.wikipedia.org/wiki/Fat" TargetMode="External"/><Relationship Id="rId19" Type="http://schemas.openxmlformats.org/officeDocument/2006/relationships/hyperlink" Target="https://en.wikipedia.org/wiki/Triglyceride" TargetMode="External"/><Relationship Id="rId4" Type="http://schemas.openxmlformats.org/officeDocument/2006/relationships/hyperlink" Target="https://en.wikipedia.org/wiki/Beta_cell" TargetMode="External"/><Relationship Id="rId9" Type="http://schemas.openxmlformats.org/officeDocument/2006/relationships/hyperlink" Target="https://en.wikipedia.org/wiki/Carbohydrate" TargetMode="External"/><Relationship Id="rId14" Type="http://schemas.openxmlformats.org/officeDocument/2006/relationships/hyperlink" Target="https://en.wikipedia.org/wiki/Fat_cell" TargetMode="External"/><Relationship Id="rId22" Type="http://schemas.openxmlformats.org/officeDocument/2006/relationships/hyperlink" Target="https://en.wikipedia.org/wiki/Secretion"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en.wikipedia.org/wiki/Axon" TargetMode="External"/><Relationship Id="rId13" Type="http://schemas.openxmlformats.org/officeDocument/2006/relationships/hyperlink" Target="https://en.wikipedia.org/wiki/Circulatory_system" TargetMode="External"/><Relationship Id="rId18" Type="http://schemas.openxmlformats.org/officeDocument/2006/relationships/hyperlink" Target="https://en.wikipedia.org/wiki/Blood_pressure" TargetMode="External"/><Relationship Id="rId3" Type="http://schemas.openxmlformats.org/officeDocument/2006/relationships/hyperlink" Target="https://en.wikipedia.org/wiki/Hormone" TargetMode="External"/><Relationship Id="rId7" Type="http://schemas.openxmlformats.org/officeDocument/2006/relationships/hyperlink" Target="https://en.wikipedia.org/wiki/Hypothalamus" TargetMode="External"/><Relationship Id="rId12" Type="http://schemas.openxmlformats.org/officeDocument/2006/relationships/hyperlink" Target="https://en.wikipedia.org/wiki/Hyperosmolality" TargetMode="External"/><Relationship Id="rId17" Type="http://schemas.openxmlformats.org/officeDocument/2006/relationships/hyperlink" Target="https://en.wikipedia.org/wiki/Peripheral_vascular_resistance" TargetMode="External"/><Relationship Id="rId2" Type="http://schemas.openxmlformats.org/officeDocument/2006/relationships/slideLayout" Target="../slideLayouts/slideLayout2.xml"/><Relationship Id="rId16" Type="http://schemas.openxmlformats.org/officeDocument/2006/relationships/hyperlink" Target="https://en.wikipedia.org/wiki/Arterioles" TargetMode="External"/><Relationship Id="rId20" Type="http://schemas.openxmlformats.org/officeDocument/2006/relationships/image" Target="../media/image49.emf"/><Relationship Id="rId1" Type="http://schemas.openxmlformats.org/officeDocument/2006/relationships/vmlDrawing" Target="../drawings/vmlDrawing20.vml"/><Relationship Id="rId6" Type="http://schemas.openxmlformats.org/officeDocument/2006/relationships/hyperlink" Target="https://en.wikipedia.org/wiki/Neurons" TargetMode="External"/><Relationship Id="rId11" Type="http://schemas.openxmlformats.org/officeDocument/2006/relationships/hyperlink" Target="https://en.wikipedia.org/wiki/Hypertonicity" TargetMode="External"/><Relationship Id="rId5" Type="http://schemas.openxmlformats.org/officeDocument/2006/relationships/hyperlink" Target="https://en.wikipedia.org/wiki/Prohormone" TargetMode="External"/><Relationship Id="rId15" Type="http://schemas.openxmlformats.org/officeDocument/2006/relationships/hyperlink" Target="https://en.wikipedia.org/wiki/Nephrons" TargetMode="External"/><Relationship Id="rId10" Type="http://schemas.openxmlformats.org/officeDocument/2006/relationships/hyperlink" Target="https://en.wikipedia.org/wiki/Synaptic_vesicle" TargetMode="External"/><Relationship Id="rId19" Type="http://schemas.openxmlformats.org/officeDocument/2006/relationships/oleObject" Target="../embeddings/oleObject39.bin"/><Relationship Id="rId4" Type="http://schemas.openxmlformats.org/officeDocument/2006/relationships/hyperlink" Target="https://en.wikipedia.org/wiki/Peptide" TargetMode="External"/><Relationship Id="rId9" Type="http://schemas.openxmlformats.org/officeDocument/2006/relationships/hyperlink" Target="https://en.wikipedia.org/wiki/Posterior_pituitary" TargetMode="External"/><Relationship Id="rId14" Type="http://schemas.openxmlformats.org/officeDocument/2006/relationships/hyperlink" Target="https://en.wikipedia.org/wiki/Nephron#Renal_tubul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10.png"/><Relationship Id="rId1" Type="http://schemas.openxmlformats.org/officeDocument/2006/relationships/slideLayout" Target="../slideLayouts/slideLayout2.xml"/><Relationship Id="rId4" Type="http://schemas.openxmlformats.org/officeDocument/2006/relationships/image" Target="../media/image530.png"/></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7.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oleObject" Target="../embeddings/oleObject16.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20.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22.bin"/></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oleObject" Target="../embeddings/oleObject24.bin"/><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8C27-CC1C-419B-8F1C-2CFE2AF41F2A}"/>
              </a:ext>
            </a:extLst>
          </p:cNvPr>
          <p:cNvSpPr>
            <a:spLocks noGrp="1"/>
          </p:cNvSpPr>
          <p:nvPr>
            <p:ph type="ctrTitle"/>
          </p:nvPr>
        </p:nvSpPr>
        <p:spPr>
          <a:xfrm>
            <a:off x="278674" y="1201784"/>
            <a:ext cx="11181805" cy="1001486"/>
          </a:xfrm>
        </p:spPr>
        <p:txBody>
          <a:bodyPr/>
          <a:lstStyle/>
          <a:p>
            <a:r>
              <a:rPr lang="en-US" dirty="0">
                <a:solidFill>
                  <a:schemeClr val="accent3"/>
                </a:solidFill>
              </a:rPr>
              <a:t>Amino Acid ,peptides and proteins</a:t>
            </a:r>
          </a:p>
        </p:txBody>
      </p:sp>
    </p:spTree>
    <p:extLst>
      <p:ext uri="{BB962C8B-B14F-4D97-AF65-F5344CB8AC3E}">
        <p14:creationId xmlns:p14="http://schemas.microsoft.com/office/powerpoint/2010/main" val="2557014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7A36-1888-4817-AD90-8B7871F8C212}"/>
              </a:ext>
            </a:extLst>
          </p:cNvPr>
          <p:cNvSpPr>
            <a:spLocks noGrp="1"/>
          </p:cNvSpPr>
          <p:nvPr>
            <p:ph type="title"/>
          </p:nvPr>
        </p:nvSpPr>
        <p:spPr>
          <a:xfrm>
            <a:off x="731520" y="261257"/>
            <a:ext cx="10622280" cy="1429431"/>
          </a:xfrm>
        </p:spPr>
        <p:txBody>
          <a:bodyPr>
            <a:normAutofit fontScale="90000"/>
          </a:bodyPr>
          <a:lstStyle/>
          <a:p>
            <a:br>
              <a:rPr lang="ar-IQ" dirty="0"/>
            </a:br>
            <a:r>
              <a:rPr lang="en-US" b="1" dirty="0"/>
              <a:t>This general formation of peptides or proteins</a:t>
            </a:r>
            <a:br>
              <a:rPr lang="en-US" dirty="0"/>
            </a:br>
            <a:endParaRPr lang="en-US" dirty="0">
              <a:solidFill>
                <a:srgbClr val="FF0000"/>
              </a:solidFill>
            </a:endParaRPr>
          </a:p>
        </p:txBody>
      </p:sp>
      <p:sp>
        <p:nvSpPr>
          <p:cNvPr id="3" name="Content Placeholder 2">
            <a:extLst>
              <a:ext uri="{FF2B5EF4-FFF2-40B4-BE49-F238E27FC236}">
                <a16:creationId xmlns:a16="http://schemas.microsoft.com/office/drawing/2014/main" id="{007E0F2F-2225-4521-B361-470E98EB85E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D603FE6-F82C-4FD9-935A-3AD4FBCEDC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92680" y="3627437"/>
            <a:ext cx="5943600" cy="1066165"/>
          </a:xfrm>
          <a:prstGeom prst="rect">
            <a:avLst/>
          </a:prstGeom>
          <a:noFill/>
          <a:ln>
            <a:noFill/>
          </a:ln>
        </p:spPr>
      </p:pic>
    </p:spTree>
    <p:extLst>
      <p:ext uri="{BB962C8B-B14F-4D97-AF65-F5344CB8AC3E}">
        <p14:creationId xmlns:p14="http://schemas.microsoft.com/office/powerpoint/2010/main" val="19058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81B1-0DF0-4C95-A198-FA183E7EF3C5}"/>
              </a:ext>
            </a:extLst>
          </p:cNvPr>
          <p:cNvSpPr>
            <a:spLocks noGrp="1"/>
          </p:cNvSpPr>
          <p:nvPr>
            <p:ph type="title"/>
          </p:nvPr>
        </p:nvSpPr>
        <p:spPr/>
        <p:txBody>
          <a:bodyPr/>
          <a:lstStyle/>
          <a:p>
            <a:r>
              <a:rPr lang="en-US" dirty="0"/>
              <a:t>Draw peptide</a:t>
            </a:r>
          </a:p>
        </p:txBody>
      </p:sp>
      <p:pic>
        <p:nvPicPr>
          <p:cNvPr id="4" name="Content Placeholder 3">
            <a:extLst>
              <a:ext uri="{FF2B5EF4-FFF2-40B4-BE49-F238E27FC236}">
                <a16:creationId xmlns:a16="http://schemas.microsoft.com/office/drawing/2014/main" id="{B7DBC5EE-787F-4132-A287-AD5D2F48D4C5}"/>
              </a:ext>
            </a:extLst>
          </p:cNvPr>
          <p:cNvPicPr>
            <a:picLocks noGrp="1"/>
          </p:cNvPicPr>
          <p:nvPr>
            <p:ph idx="1"/>
          </p:nvPr>
        </p:nvPicPr>
        <p:blipFill>
          <a:blip r:embed="rId2"/>
          <a:stretch>
            <a:fillRect/>
          </a:stretch>
        </p:blipFill>
        <p:spPr>
          <a:xfrm>
            <a:off x="1923119" y="2015993"/>
            <a:ext cx="6105097" cy="3853623"/>
          </a:xfrm>
          <a:prstGeom prst="rect">
            <a:avLst/>
          </a:prstGeom>
        </p:spPr>
      </p:pic>
    </p:spTree>
    <p:extLst>
      <p:ext uri="{BB962C8B-B14F-4D97-AF65-F5344CB8AC3E}">
        <p14:creationId xmlns:p14="http://schemas.microsoft.com/office/powerpoint/2010/main" val="996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81DD-3D89-45A8-97E3-A1A90652C33C}"/>
              </a:ext>
            </a:extLst>
          </p:cNvPr>
          <p:cNvSpPr>
            <a:spLocks noGrp="1"/>
          </p:cNvSpPr>
          <p:nvPr>
            <p:ph type="title"/>
          </p:nvPr>
        </p:nvSpPr>
        <p:spPr/>
        <p:txBody>
          <a:bodyPr/>
          <a:lstStyle/>
          <a:p>
            <a:r>
              <a:rPr lang="en-US" dirty="0">
                <a:solidFill>
                  <a:schemeClr val="accent1"/>
                </a:solidFill>
              </a:rPr>
              <a:t>The acid base properties of amino acids</a:t>
            </a:r>
          </a:p>
        </p:txBody>
      </p:sp>
      <p:sp>
        <p:nvSpPr>
          <p:cNvPr id="3" name="Content Placeholder 2">
            <a:extLst>
              <a:ext uri="{FF2B5EF4-FFF2-40B4-BE49-F238E27FC236}">
                <a16:creationId xmlns:a16="http://schemas.microsoft.com/office/drawing/2014/main" id="{20968FDC-0B85-4A1C-9383-C2349B39A341}"/>
              </a:ext>
            </a:extLst>
          </p:cNvPr>
          <p:cNvSpPr>
            <a:spLocks noGrp="1"/>
          </p:cNvSpPr>
          <p:nvPr>
            <p:ph idx="1"/>
          </p:nvPr>
        </p:nvSpPr>
        <p:spPr>
          <a:xfrm>
            <a:off x="203200" y="1489167"/>
            <a:ext cx="11150600" cy="3590833"/>
          </a:xfrm>
        </p:spPr>
        <p:txBody>
          <a:bodyPr/>
          <a:lstStyle/>
          <a:p>
            <a:pPr marL="0" indent="0">
              <a:buNone/>
            </a:pPr>
            <a:r>
              <a:rPr lang="en-US" dirty="0"/>
              <a:t>COOH (acidic group)     NH2(basic group)</a:t>
            </a:r>
          </a:p>
          <a:p>
            <a:pPr marL="0" indent="0">
              <a:buNone/>
            </a:pPr>
            <a:r>
              <a:rPr lang="en-US" dirty="0"/>
              <a:t>Amino acids are better represented by a dipolar ion structure (Zwitterions)</a:t>
            </a:r>
          </a:p>
          <a:p>
            <a:pPr marL="0" indent="0">
              <a:buNone/>
            </a:pPr>
            <a:endParaRPr lang="en-US" dirty="0"/>
          </a:p>
        </p:txBody>
      </p:sp>
      <p:graphicFrame>
        <p:nvGraphicFramePr>
          <p:cNvPr id="6" name="Object 5">
            <a:extLst>
              <a:ext uri="{FF2B5EF4-FFF2-40B4-BE49-F238E27FC236}">
                <a16:creationId xmlns:a16="http://schemas.microsoft.com/office/drawing/2014/main" id="{A89BBA09-6E69-4107-AF5F-AFB02D0EF193}"/>
              </a:ext>
            </a:extLst>
          </p:cNvPr>
          <p:cNvGraphicFramePr>
            <a:graphicFrameLocks noChangeAspect="1"/>
          </p:cNvGraphicFramePr>
          <p:nvPr>
            <p:extLst>
              <p:ext uri="{D42A27DB-BD31-4B8C-83A1-F6EECF244321}">
                <p14:modId xmlns:p14="http://schemas.microsoft.com/office/powerpoint/2010/main" val="3357209929"/>
              </p:ext>
            </p:extLst>
          </p:nvPr>
        </p:nvGraphicFramePr>
        <p:xfrm>
          <a:off x="838200" y="2302187"/>
          <a:ext cx="7950925" cy="4412664"/>
        </p:xfrm>
        <a:graphic>
          <a:graphicData uri="http://schemas.openxmlformats.org/presentationml/2006/ole">
            <mc:AlternateContent xmlns:mc="http://schemas.openxmlformats.org/markup-compatibility/2006">
              <mc:Choice xmlns:v="urn:schemas-microsoft-com:vml" Requires="v">
                <p:oleObj spid="_x0000_s30763" name="CS ChemDraw Drawing" r:id="rId3" imgW="5879040" imgH="4812297" progId="ChemDraw.Document.6.0">
                  <p:embed/>
                </p:oleObj>
              </mc:Choice>
              <mc:Fallback>
                <p:oleObj name="CS ChemDraw Drawing" r:id="rId3" imgW="5879040" imgH="4812297" progId="ChemDraw.Document.6.0">
                  <p:embed/>
                  <p:pic>
                    <p:nvPicPr>
                      <p:cNvPr id="0" name=""/>
                      <p:cNvPicPr/>
                      <p:nvPr/>
                    </p:nvPicPr>
                    <p:blipFill>
                      <a:blip r:embed="rId4"/>
                      <a:stretch>
                        <a:fillRect/>
                      </a:stretch>
                    </p:blipFill>
                    <p:spPr>
                      <a:xfrm>
                        <a:off x="838200" y="2302187"/>
                        <a:ext cx="7950925" cy="4412664"/>
                      </a:xfrm>
                      <a:prstGeom prst="rect">
                        <a:avLst/>
                      </a:prstGeom>
                    </p:spPr>
                  </p:pic>
                </p:oleObj>
              </mc:Fallback>
            </mc:AlternateContent>
          </a:graphicData>
        </a:graphic>
      </p:graphicFrame>
    </p:spTree>
    <p:extLst>
      <p:ext uri="{BB962C8B-B14F-4D97-AF65-F5344CB8AC3E}">
        <p14:creationId xmlns:p14="http://schemas.microsoft.com/office/powerpoint/2010/main" val="3351618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1E30-AEA6-4BE2-AFA4-7F46CD8692B7}"/>
              </a:ext>
            </a:extLst>
          </p:cNvPr>
          <p:cNvSpPr>
            <a:spLocks noGrp="1"/>
          </p:cNvSpPr>
          <p:nvPr>
            <p:ph type="title"/>
          </p:nvPr>
        </p:nvSpPr>
        <p:spPr>
          <a:xfrm>
            <a:off x="838200" y="365126"/>
            <a:ext cx="10515600" cy="1028246"/>
          </a:xfrm>
        </p:spPr>
        <p:txBody>
          <a:bodyPr/>
          <a:lstStyle/>
          <a:p>
            <a:r>
              <a:rPr lang="en-US" dirty="0">
                <a:solidFill>
                  <a:srgbClr val="C00000"/>
                </a:solidFill>
              </a:rPr>
              <a:t>Amino acids in electric fields</a:t>
            </a:r>
          </a:p>
        </p:txBody>
      </p:sp>
      <p:sp>
        <p:nvSpPr>
          <p:cNvPr id="3" name="Content Placeholder 2">
            <a:extLst>
              <a:ext uri="{FF2B5EF4-FFF2-40B4-BE49-F238E27FC236}">
                <a16:creationId xmlns:a16="http://schemas.microsoft.com/office/drawing/2014/main" id="{38748D6C-AC77-408C-B9CE-E206C99CDEA2}"/>
              </a:ext>
            </a:extLst>
          </p:cNvPr>
          <p:cNvSpPr>
            <a:spLocks noGrp="1"/>
          </p:cNvSpPr>
          <p:nvPr>
            <p:ph idx="1"/>
          </p:nvPr>
        </p:nvSpPr>
        <p:spPr>
          <a:xfrm>
            <a:off x="364067" y="1456267"/>
            <a:ext cx="9152467" cy="5071532"/>
          </a:xfrm>
        </p:spPr>
        <p:txBody>
          <a:bodyPr/>
          <a:lstStyle/>
          <a:p>
            <a:r>
              <a:rPr lang="en-US" dirty="0">
                <a:solidFill>
                  <a:schemeClr val="accent1"/>
                </a:solidFill>
              </a:rPr>
              <a:t>Isoelectric point</a:t>
            </a:r>
            <a:r>
              <a:rPr lang="en-US" dirty="0"/>
              <a:t>: is the pH at which the amino acid will be dipolar and have a net charge equal to zero. It will not move toward either electrode</a:t>
            </a:r>
          </a:p>
          <a:p>
            <a:endParaRPr lang="en-US" dirty="0"/>
          </a:p>
        </p:txBody>
      </p:sp>
      <p:graphicFrame>
        <p:nvGraphicFramePr>
          <p:cNvPr id="4" name="Object 3">
            <a:extLst>
              <a:ext uri="{FF2B5EF4-FFF2-40B4-BE49-F238E27FC236}">
                <a16:creationId xmlns:a16="http://schemas.microsoft.com/office/drawing/2014/main" id="{7BFB26C4-8A51-4B4A-815D-80AB384A322A}"/>
              </a:ext>
            </a:extLst>
          </p:cNvPr>
          <p:cNvGraphicFramePr>
            <a:graphicFrameLocks noChangeAspect="1"/>
          </p:cNvGraphicFramePr>
          <p:nvPr>
            <p:extLst>
              <p:ext uri="{D42A27DB-BD31-4B8C-83A1-F6EECF244321}">
                <p14:modId xmlns:p14="http://schemas.microsoft.com/office/powerpoint/2010/main" val="4240953229"/>
              </p:ext>
            </p:extLst>
          </p:nvPr>
        </p:nvGraphicFramePr>
        <p:xfrm>
          <a:off x="488950" y="2843213"/>
          <a:ext cx="8699500" cy="3886200"/>
        </p:xfrm>
        <a:graphic>
          <a:graphicData uri="http://schemas.openxmlformats.org/presentationml/2006/ole">
            <mc:AlternateContent xmlns:mc="http://schemas.openxmlformats.org/markup-compatibility/2006">
              <mc:Choice xmlns:v="urn:schemas-microsoft-com:vml" Requires="v">
                <p:oleObj spid="_x0000_s11432" name="CS ChemDraw Drawing" r:id="rId3" imgW="4060800" imgH="2540504" progId="ChemDraw.Document.6.0">
                  <p:embed/>
                </p:oleObj>
              </mc:Choice>
              <mc:Fallback>
                <p:oleObj name="CS ChemDraw Drawing" r:id="rId3" imgW="4060800" imgH="2540504" progId="ChemDraw.Document.6.0">
                  <p:embed/>
                  <p:pic>
                    <p:nvPicPr>
                      <p:cNvPr id="0" name=""/>
                      <p:cNvPicPr/>
                      <p:nvPr/>
                    </p:nvPicPr>
                    <p:blipFill>
                      <a:blip r:embed="rId4"/>
                      <a:stretch>
                        <a:fillRect/>
                      </a:stretch>
                    </p:blipFill>
                    <p:spPr>
                      <a:xfrm>
                        <a:off x="488950" y="2843213"/>
                        <a:ext cx="8699500" cy="3886200"/>
                      </a:xfrm>
                      <a:prstGeom prst="rect">
                        <a:avLst/>
                      </a:prstGeom>
                    </p:spPr>
                  </p:pic>
                </p:oleObj>
              </mc:Fallback>
            </mc:AlternateContent>
          </a:graphicData>
        </a:graphic>
      </p:graphicFrame>
    </p:spTree>
    <p:extLst>
      <p:ext uri="{BB962C8B-B14F-4D97-AF65-F5344CB8AC3E}">
        <p14:creationId xmlns:p14="http://schemas.microsoft.com/office/powerpoint/2010/main" val="25646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1"/>
          </a:solidFill>
        </p:spPr>
        <p:txBody>
          <a:bodyPr/>
          <a:lstStyle/>
          <a:p>
            <a:r>
              <a:rPr lang="en-US" dirty="0">
                <a:solidFill>
                  <a:srgbClr val="FF0000"/>
                </a:solidFill>
              </a:rPr>
              <a:t>Electrophoresis</a:t>
            </a:r>
            <a:endParaRPr lang="ar-IQ" dirty="0">
              <a:solidFill>
                <a:srgbClr val="FF0000"/>
              </a:solidFill>
            </a:endParaRPr>
          </a:p>
        </p:txBody>
      </p:sp>
      <p:sp>
        <p:nvSpPr>
          <p:cNvPr id="3" name="عنصر نائب للمحتوى 2"/>
          <p:cNvSpPr>
            <a:spLocks noGrp="1"/>
          </p:cNvSpPr>
          <p:nvPr>
            <p:ph idx="1"/>
          </p:nvPr>
        </p:nvSpPr>
        <p:spPr>
          <a:xfrm>
            <a:off x="287867" y="1473200"/>
            <a:ext cx="11065933" cy="4703763"/>
          </a:xfrm>
        </p:spPr>
        <p:txBody>
          <a:bodyPr>
            <a:normAutofit fontScale="92500" lnSpcReduction="20000"/>
          </a:bodyPr>
          <a:lstStyle/>
          <a:p>
            <a:r>
              <a:rPr lang="en-US" dirty="0">
                <a:solidFill>
                  <a:srgbClr val="FF0000"/>
                </a:solidFill>
              </a:rPr>
              <a:t>Electrophoresis:</a:t>
            </a:r>
            <a:r>
              <a:rPr lang="en-US" dirty="0"/>
              <a:t> is a method for separating amino acids and proteins  based on their charge differences</a:t>
            </a:r>
          </a:p>
          <a:p>
            <a:endParaRPr lang="en-US" dirty="0"/>
          </a:p>
          <a:p>
            <a:r>
              <a:rPr lang="en-US" dirty="0"/>
              <a:t>Example</a:t>
            </a:r>
          </a:p>
          <a:p>
            <a:r>
              <a:rPr lang="en-US" dirty="0" err="1"/>
              <a:t>pI</a:t>
            </a:r>
            <a:r>
              <a:rPr lang="en-US" dirty="0"/>
              <a:t> for aspartic acid 3.0                                                        </a:t>
            </a:r>
            <a:r>
              <a:rPr lang="en-US" dirty="0" err="1"/>
              <a:t>pI</a:t>
            </a:r>
            <a:r>
              <a:rPr lang="en-US" dirty="0"/>
              <a:t> for alanine 6.0</a:t>
            </a:r>
          </a:p>
          <a:p>
            <a:r>
              <a:rPr lang="en-US" dirty="0">
                <a:solidFill>
                  <a:schemeClr val="accent1"/>
                </a:solidFill>
              </a:rPr>
              <a:t>                                                      At pH 5</a:t>
            </a:r>
          </a:p>
          <a:p>
            <a:r>
              <a:rPr lang="en-US" dirty="0"/>
              <a:t>Aspartic acid is negative                                                    alanine is positive</a:t>
            </a:r>
          </a:p>
          <a:p>
            <a:endParaRPr lang="en-US" dirty="0"/>
          </a:p>
          <a:p>
            <a:r>
              <a:rPr lang="en-US" dirty="0"/>
              <a:t>So they can be separated</a:t>
            </a:r>
          </a:p>
          <a:p>
            <a:endParaRPr lang="en-US" dirty="0"/>
          </a:p>
          <a:p>
            <a:r>
              <a:rPr lang="en-US" dirty="0"/>
              <a:t>Problem</a:t>
            </a:r>
          </a:p>
          <a:p>
            <a:endParaRPr lang="en-US" dirty="0"/>
          </a:p>
          <a:p>
            <a:r>
              <a:rPr lang="en-US" dirty="0"/>
              <a:t>Glycine and lysine at pH 7</a:t>
            </a:r>
          </a:p>
          <a:p>
            <a:endParaRPr lang="en-US" dirty="0"/>
          </a:p>
          <a:p>
            <a:r>
              <a:rPr lang="en-US" dirty="0"/>
              <a:t>Phenylalanine, leucine and proline at pH 6 </a:t>
            </a:r>
          </a:p>
          <a:p>
            <a:endParaRPr lang="en-US" dirty="0"/>
          </a:p>
          <a:p>
            <a:endParaRPr lang="ar-IQ" dirty="0"/>
          </a:p>
        </p:txBody>
      </p:sp>
    </p:spTree>
    <p:extLst>
      <p:ext uri="{BB962C8B-B14F-4D97-AF65-F5344CB8AC3E}">
        <p14:creationId xmlns:p14="http://schemas.microsoft.com/office/powerpoint/2010/main" val="64703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6F31F-3AD9-4FC5-9785-52F6DD699B7B}"/>
              </a:ext>
            </a:extLst>
          </p:cNvPr>
          <p:cNvSpPr>
            <a:spLocks noGrp="1"/>
          </p:cNvSpPr>
          <p:nvPr>
            <p:ph type="title"/>
          </p:nvPr>
        </p:nvSpPr>
        <p:spPr/>
        <p:txBody>
          <a:bodyPr/>
          <a:lstStyle/>
          <a:p>
            <a:r>
              <a:rPr lang="en-US" dirty="0">
                <a:solidFill>
                  <a:srgbClr val="FF0000"/>
                </a:solidFill>
              </a:rPr>
              <a:t>Separation of proteins</a:t>
            </a:r>
            <a:endParaRPr lang="en-US" dirty="0"/>
          </a:p>
        </p:txBody>
      </p:sp>
      <p:sp>
        <p:nvSpPr>
          <p:cNvPr id="3" name="Content Placeholder 2">
            <a:extLst>
              <a:ext uri="{FF2B5EF4-FFF2-40B4-BE49-F238E27FC236}">
                <a16:creationId xmlns:a16="http://schemas.microsoft.com/office/drawing/2014/main" id="{6FFDC9CD-1CEA-4FFF-A457-2A08254FB562}"/>
              </a:ext>
            </a:extLst>
          </p:cNvPr>
          <p:cNvSpPr>
            <a:spLocks noGrp="1"/>
          </p:cNvSpPr>
          <p:nvPr>
            <p:ph idx="1"/>
          </p:nvPr>
        </p:nvSpPr>
        <p:spPr/>
        <p:txBody>
          <a:bodyPr/>
          <a:lstStyle/>
          <a:p>
            <a:r>
              <a:rPr lang="en-US" dirty="0"/>
              <a:t>Separation aspartic acid and alanine acid at PH 5 </a:t>
            </a:r>
          </a:p>
        </p:txBody>
      </p:sp>
      <p:graphicFrame>
        <p:nvGraphicFramePr>
          <p:cNvPr id="4" name="Object 3">
            <a:extLst>
              <a:ext uri="{FF2B5EF4-FFF2-40B4-BE49-F238E27FC236}">
                <a16:creationId xmlns:a16="http://schemas.microsoft.com/office/drawing/2014/main" id="{833683E2-B672-4945-93E8-30C376A08090}"/>
              </a:ext>
            </a:extLst>
          </p:cNvPr>
          <p:cNvGraphicFramePr>
            <a:graphicFrameLocks noChangeAspect="1"/>
          </p:cNvGraphicFramePr>
          <p:nvPr>
            <p:extLst>
              <p:ext uri="{D42A27DB-BD31-4B8C-83A1-F6EECF244321}">
                <p14:modId xmlns:p14="http://schemas.microsoft.com/office/powerpoint/2010/main" val="1586057894"/>
              </p:ext>
            </p:extLst>
          </p:nvPr>
        </p:nvGraphicFramePr>
        <p:xfrm>
          <a:off x="1733006" y="2474913"/>
          <a:ext cx="7396707" cy="3203076"/>
        </p:xfrm>
        <a:graphic>
          <a:graphicData uri="http://schemas.openxmlformats.org/presentationml/2006/ole">
            <mc:AlternateContent xmlns:mc="http://schemas.openxmlformats.org/markup-compatibility/2006">
              <mc:Choice xmlns:v="urn:schemas-microsoft-com:vml" Requires="v">
                <p:oleObj spid="_x0000_s21620" name="CS ChemDraw Drawing" r:id="rId3" imgW="6068160" imgH="1904537" progId="ChemDraw.Document.6.0">
                  <p:embed/>
                </p:oleObj>
              </mc:Choice>
              <mc:Fallback>
                <p:oleObj name="CS ChemDraw Drawing" r:id="rId3" imgW="6068160" imgH="1904537" progId="ChemDraw.Document.6.0">
                  <p:embed/>
                  <p:pic>
                    <p:nvPicPr>
                      <p:cNvPr id="0" name=""/>
                      <p:cNvPicPr/>
                      <p:nvPr/>
                    </p:nvPicPr>
                    <p:blipFill>
                      <a:blip r:embed="rId4"/>
                      <a:stretch>
                        <a:fillRect/>
                      </a:stretch>
                    </p:blipFill>
                    <p:spPr>
                      <a:xfrm>
                        <a:off x="1733006" y="2474913"/>
                        <a:ext cx="7396707" cy="3203076"/>
                      </a:xfrm>
                      <a:prstGeom prst="rect">
                        <a:avLst/>
                      </a:prstGeom>
                    </p:spPr>
                  </p:pic>
                </p:oleObj>
              </mc:Fallback>
            </mc:AlternateContent>
          </a:graphicData>
        </a:graphic>
      </p:graphicFrame>
    </p:spTree>
    <p:extLst>
      <p:ext uri="{BB962C8B-B14F-4D97-AF65-F5344CB8AC3E}">
        <p14:creationId xmlns:p14="http://schemas.microsoft.com/office/powerpoint/2010/main" val="187310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4C90-571A-4DE9-AD36-8117192C0F30}"/>
              </a:ext>
            </a:extLst>
          </p:cNvPr>
          <p:cNvSpPr>
            <a:spLocks noGrp="1"/>
          </p:cNvSpPr>
          <p:nvPr>
            <p:ph type="title"/>
          </p:nvPr>
        </p:nvSpPr>
        <p:spPr/>
        <p:txBody>
          <a:bodyPr/>
          <a:lstStyle/>
          <a:p>
            <a:r>
              <a:rPr lang="en-US" dirty="0"/>
              <a:t>Separation of proteins</a:t>
            </a:r>
          </a:p>
        </p:txBody>
      </p:sp>
      <p:pic>
        <p:nvPicPr>
          <p:cNvPr id="9" name="Content Placeholder 8">
            <a:extLst>
              <a:ext uri="{FF2B5EF4-FFF2-40B4-BE49-F238E27FC236}">
                <a16:creationId xmlns:a16="http://schemas.microsoft.com/office/drawing/2014/main" id="{A38EBBDC-ECAB-441C-AA53-2775A80E12DB}"/>
              </a:ext>
            </a:extLst>
          </p:cNvPr>
          <p:cNvPicPr>
            <a:picLocks noGrp="1" noChangeAspect="1"/>
          </p:cNvPicPr>
          <p:nvPr>
            <p:ph idx="1"/>
          </p:nvPr>
        </p:nvPicPr>
        <p:blipFill>
          <a:blip r:embed="rId2"/>
          <a:stretch>
            <a:fillRect/>
          </a:stretch>
        </p:blipFill>
        <p:spPr>
          <a:xfrm>
            <a:off x="677334" y="2058764"/>
            <a:ext cx="7244817" cy="3881437"/>
          </a:xfrm>
          <a:prstGeom prst="rect">
            <a:avLst/>
          </a:prstGeom>
        </p:spPr>
      </p:pic>
      <p:pic>
        <p:nvPicPr>
          <p:cNvPr id="4" name="Content Placeholder 8">
            <a:extLst>
              <a:ext uri="{FF2B5EF4-FFF2-40B4-BE49-F238E27FC236}">
                <a16:creationId xmlns:a16="http://schemas.microsoft.com/office/drawing/2014/main" id="{AB4E02A1-52B1-44D2-AC21-ACCFF4ADB971}"/>
              </a:ext>
            </a:extLst>
          </p:cNvPr>
          <p:cNvPicPr>
            <a:picLocks noChangeAspect="1"/>
          </p:cNvPicPr>
          <p:nvPr/>
        </p:nvPicPr>
        <p:blipFill>
          <a:blip r:embed="rId2"/>
          <a:stretch>
            <a:fillRect/>
          </a:stretch>
        </p:blipFill>
        <p:spPr>
          <a:xfrm>
            <a:off x="925528" y="1950065"/>
            <a:ext cx="7244817" cy="3881437"/>
          </a:xfrm>
          <a:prstGeom prst="rect">
            <a:avLst/>
          </a:prstGeom>
        </p:spPr>
      </p:pic>
    </p:spTree>
    <p:extLst>
      <p:ext uri="{BB962C8B-B14F-4D97-AF65-F5344CB8AC3E}">
        <p14:creationId xmlns:p14="http://schemas.microsoft.com/office/powerpoint/2010/main" val="396903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4BCA-EB9C-4D5C-A47A-B9545883D4AA}"/>
              </a:ext>
            </a:extLst>
          </p:cNvPr>
          <p:cNvSpPr>
            <a:spLocks noGrp="1"/>
          </p:cNvSpPr>
          <p:nvPr>
            <p:ph type="title"/>
          </p:nvPr>
        </p:nvSpPr>
        <p:spPr/>
        <p:txBody>
          <a:bodyPr/>
          <a:lstStyle/>
          <a:p>
            <a:r>
              <a:rPr lang="en-US" dirty="0">
                <a:solidFill>
                  <a:srgbClr val="C00000"/>
                </a:solidFill>
              </a:rPr>
              <a:t>Reaction of amino acid</a:t>
            </a:r>
          </a:p>
        </p:txBody>
      </p:sp>
      <p:sp>
        <p:nvSpPr>
          <p:cNvPr id="3" name="Content Placeholder 2">
            <a:extLst>
              <a:ext uri="{FF2B5EF4-FFF2-40B4-BE49-F238E27FC236}">
                <a16:creationId xmlns:a16="http://schemas.microsoft.com/office/drawing/2014/main" id="{BF0F731B-4DC7-491E-9C38-A1B6FA2AA443}"/>
              </a:ext>
            </a:extLst>
          </p:cNvPr>
          <p:cNvSpPr>
            <a:spLocks noGrp="1"/>
          </p:cNvSpPr>
          <p:nvPr>
            <p:ph idx="1"/>
          </p:nvPr>
        </p:nvSpPr>
        <p:spPr>
          <a:xfrm>
            <a:off x="0" y="1690688"/>
            <a:ext cx="12017829" cy="4554584"/>
          </a:xfrm>
        </p:spPr>
        <p:txBody>
          <a:bodyPr/>
          <a:lstStyle/>
          <a:p>
            <a:endParaRPr lang="en-US" dirty="0"/>
          </a:p>
        </p:txBody>
      </p:sp>
      <p:graphicFrame>
        <p:nvGraphicFramePr>
          <p:cNvPr id="4" name="Object 3">
            <a:extLst>
              <a:ext uri="{FF2B5EF4-FFF2-40B4-BE49-F238E27FC236}">
                <a16:creationId xmlns:a16="http://schemas.microsoft.com/office/drawing/2014/main" id="{17319C53-7ED8-40E2-BD0B-9342944E58A8}"/>
              </a:ext>
            </a:extLst>
          </p:cNvPr>
          <p:cNvGraphicFramePr>
            <a:graphicFrameLocks noChangeAspect="1"/>
          </p:cNvGraphicFramePr>
          <p:nvPr>
            <p:extLst>
              <p:ext uri="{D42A27DB-BD31-4B8C-83A1-F6EECF244321}">
                <p14:modId xmlns:p14="http://schemas.microsoft.com/office/powerpoint/2010/main" val="3435139435"/>
              </p:ext>
            </p:extLst>
          </p:nvPr>
        </p:nvGraphicFramePr>
        <p:xfrm>
          <a:off x="92075" y="1930400"/>
          <a:ext cx="16422688" cy="4522788"/>
        </p:xfrm>
        <a:graphic>
          <a:graphicData uri="http://schemas.openxmlformats.org/presentationml/2006/ole">
            <mc:AlternateContent xmlns:mc="http://schemas.openxmlformats.org/markup-compatibility/2006">
              <mc:Choice xmlns:v="urn:schemas-microsoft-com:vml" Requires="v">
                <p:oleObj spid="_x0000_s25703" name="CS ChemDraw Drawing" r:id="rId3" imgW="11614080" imgH="6227961" progId="ChemDraw.Document.6.0">
                  <p:embed/>
                </p:oleObj>
              </mc:Choice>
              <mc:Fallback>
                <p:oleObj name="CS ChemDraw Drawing" r:id="rId3" imgW="11614080" imgH="6227961" progId="ChemDraw.Document.6.0">
                  <p:embed/>
                  <p:pic>
                    <p:nvPicPr>
                      <p:cNvPr id="0" name=""/>
                      <p:cNvPicPr/>
                      <p:nvPr/>
                    </p:nvPicPr>
                    <p:blipFill>
                      <a:blip r:embed="rId4"/>
                      <a:stretch>
                        <a:fillRect/>
                      </a:stretch>
                    </p:blipFill>
                    <p:spPr>
                      <a:xfrm>
                        <a:off x="92075" y="1930400"/>
                        <a:ext cx="16422688" cy="4522788"/>
                      </a:xfrm>
                      <a:prstGeom prst="rect">
                        <a:avLst/>
                      </a:prstGeom>
                    </p:spPr>
                  </p:pic>
                </p:oleObj>
              </mc:Fallback>
            </mc:AlternateContent>
          </a:graphicData>
        </a:graphic>
      </p:graphicFrame>
    </p:spTree>
    <p:extLst>
      <p:ext uri="{BB962C8B-B14F-4D97-AF65-F5344CB8AC3E}">
        <p14:creationId xmlns:p14="http://schemas.microsoft.com/office/powerpoint/2010/main" val="279496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8C30-79C8-41C5-864A-BB9234003D62}"/>
              </a:ext>
            </a:extLst>
          </p:cNvPr>
          <p:cNvSpPr>
            <a:spLocks noGrp="1"/>
          </p:cNvSpPr>
          <p:nvPr>
            <p:ph type="title"/>
          </p:nvPr>
        </p:nvSpPr>
        <p:spPr/>
        <p:txBody>
          <a:bodyPr/>
          <a:lstStyle/>
          <a:p>
            <a:r>
              <a:rPr lang="en-US" dirty="0"/>
              <a:t>Mechanism</a:t>
            </a:r>
          </a:p>
        </p:txBody>
      </p:sp>
      <p:sp>
        <p:nvSpPr>
          <p:cNvPr id="3" name="Content Placeholder 2">
            <a:extLst>
              <a:ext uri="{FF2B5EF4-FFF2-40B4-BE49-F238E27FC236}">
                <a16:creationId xmlns:a16="http://schemas.microsoft.com/office/drawing/2014/main" id="{5021940D-4D41-424F-A5C3-23DDD36A22FF}"/>
              </a:ext>
            </a:extLst>
          </p:cNvPr>
          <p:cNvSpPr>
            <a:spLocks noGrp="1"/>
          </p:cNvSpPr>
          <p:nvPr>
            <p:ph idx="1"/>
          </p:nvPr>
        </p:nvSpPr>
        <p:spPr>
          <a:xfrm>
            <a:off x="977153" y="2003542"/>
            <a:ext cx="9342504" cy="4318877"/>
          </a:xfrm>
        </p:spPr>
        <p:txBody>
          <a:bodyPr/>
          <a:lstStyle/>
          <a:p>
            <a:pPr marL="0" indent="0">
              <a:buNone/>
            </a:pPr>
            <a:endParaRPr lang="en-US" dirty="0"/>
          </a:p>
        </p:txBody>
      </p:sp>
      <p:sp>
        <p:nvSpPr>
          <p:cNvPr id="11" name="Rectangle 9">
            <a:extLst>
              <a:ext uri="{FF2B5EF4-FFF2-40B4-BE49-F238E27FC236}">
                <a16:creationId xmlns:a16="http://schemas.microsoft.com/office/drawing/2014/main" id="{5D3A2F74-3E4F-47ED-A631-BF5DC819C956}"/>
              </a:ext>
            </a:extLst>
          </p:cNvPr>
          <p:cNvSpPr>
            <a:spLocks noChangeArrowheads="1"/>
          </p:cNvSpPr>
          <p:nvPr/>
        </p:nvSpPr>
        <p:spPr bwMode="auto">
          <a:xfrm>
            <a:off x="977153" y="193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03E14117-AB74-4D9A-9112-6C6E2F19C2FB}"/>
              </a:ext>
            </a:extLst>
          </p:cNvPr>
          <p:cNvGraphicFramePr>
            <a:graphicFrameLocks noChangeAspect="1"/>
          </p:cNvGraphicFramePr>
          <p:nvPr>
            <p:extLst>
              <p:ext uri="{D42A27DB-BD31-4B8C-83A1-F6EECF244321}">
                <p14:modId xmlns:p14="http://schemas.microsoft.com/office/powerpoint/2010/main" val="3091223445"/>
              </p:ext>
            </p:extLst>
          </p:nvPr>
        </p:nvGraphicFramePr>
        <p:xfrm>
          <a:off x="3092450" y="2035175"/>
          <a:ext cx="5768975" cy="3648075"/>
        </p:xfrm>
        <a:graphic>
          <a:graphicData uri="http://schemas.openxmlformats.org/presentationml/2006/ole">
            <mc:AlternateContent xmlns:mc="http://schemas.openxmlformats.org/markup-compatibility/2006">
              <mc:Choice xmlns:v="urn:schemas-microsoft-com:vml" Requires="v">
                <p:oleObj spid="_x0000_s28762" name="CS ChemDraw Drawing" r:id="rId3" imgW="6470400" imgH="1738695" progId="ChemDraw.Document.6.0">
                  <p:embed/>
                </p:oleObj>
              </mc:Choice>
              <mc:Fallback>
                <p:oleObj name="CS ChemDraw Drawing" r:id="rId3" imgW="6470400" imgH="1738695" progId="ChemDraw.Document.6.0">
                  <p:embed/>
                  <p:pic>
                    <p:nvPicPr>
                      <p:cNvPr id="0" name="Object 8"/>
                      <p:cNvPicPr>
                        <a:picLocks noChangeAspect="1" noChangeArrowheads="1"/>
                      </p:cNvPicPr>
                      <p:nvPr/>
                    </p:nvPicPr>
                    <p:blipFill>
                      <a:blip r:embed="rId4"/>
                      <a:srcRect/>
                      <a:stretch>
                        <a:fillRect/>
                      </a:stretch>
                    </p:blipFill>
                    <p:spPr bwMode="auto">
                      <a:xfrm>
                        <a:off x="3092450" y="2035175"/>
                        <a:ext cx="5768975" cy="3648075"/>
                      </a:xfrm>
                      <a:prstGeom prst="rect">
                        <a:avLst/>
                      </a:prstGeom>
                      <a:noFill/>
                    </p:spPr>
                  </p:pic>
                </p:oleObj>
              </mc:Fallback>
            </mc:AlternateContent>
          </a:graphicData>
        </a:graphic>
      </p:graphicFrame>
    </p:spTree>
    <p:extLst>
      <p:ext uri="{BB962C8B-B14F-4D97-AF65-F5344CB8AC3E}">
        <p14:creationId xmlns:p14="http://schemas.microsoft.com/office/powerpoint/2010/main" val="404628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4B8DEA-0B4A-4730-8984-17C77EF7DDF8}"/>
              </a:ext>
            </a:extLst>
          </p:cNvPr>
          <p:cNvSpPr>
            <a:spLocks noGrp="1"/>
          </p:cNvSpPr>
          <p:nvPr>
            <p:ph idx="1"/>
          </p:nvPr>
        </p:nvSpPr>
        <p:spPr>
          <a:xfrm>
            <a:off x="0" y="0"/>
            <a:ext cx="12192000" cy="6858000"/>
          </a:xfrm>
        </p:spPr>
        <p:txBody>
          <a:bodyPr/>
          <a:lstStyle/>
          <a:p>
            <a:endParaRPr lang="en-US" dirty="0"/>
          </a:p>
        </p:txBody>
      </p:sp>
      <p:graphicFrame>
        <p:nvGraphicFramePr>
          <p:cNvPr id="4" name="Object 3">
            <a:extLst>
              <a:ext uri="{FF2B5EF4-FFF2-40B4-BE49-F238E27FC236}">
                <a16:creationId xmlns:a16="http://schemas.microsoft.com/office/drawing/2014/main" id="{FB60BAC1-2CAE-4CE5-9E16-293035560B2E}"/>
              </a:ext>
            </a:extLst>
          </p:cNvPr>
          <p:cNvGraphicFramePr>
            <a:graphicFrameLocks noChangeAspect="1"/>
          </p:cNvGraphicFramePr>
          <p:nvPr>
            <p:extLst>
              <p:ext uri="{D42A27DB-BD31-4B8C-83A1-F6EECF244321}">
                <p14:modId xmlns:p14="http://schemas.microsoft.com/office/powerpoint/2010/main" val="2074816868"/>
              </p:ext>
            </p:extLst>
          </p:nvPr>
        </p:nvGraphicFramePr>
        <p:xfrm>
          <a:off x="273007" y="637645"/>
          <a:ext cx="11663403" cy="6220355"/>
        </p:xfrm>
        <a:graphic>
          <a:graphicData uri="http://schemas.openxmlformats.org/presentationml/2006/ole">
            <mc:AlternateContent xmlns:mc="http://schemas.openxmlformats.org/markup-compatibility/2006">
              <mc:Choice xmlns:v="urn:schemas-microsoft-com:vml" Requires="v">
                <p:oleObj spid="_x0000_s20635" name="CS ChemDraw Drawing" r:id="rId3" imgW="6229920" imgH="5163209" progId="ChemDraw.Document.6.0">
                  <p:embed/>
                </p:oleObj>
              </mc:Choice>
              <mc:Fallback>
                <p:oleObj name="CS ChemDraw Drawing" r:id="rId3" imgW="6229920" imgH="5163209" progId="ChemDraw.Document.6.0">
                  <p:embed/>
                  <p:pic>
                    <p:nvPicPr>
                      <p:cNvPr id="0" name=""/>
                      <p:cNvPicPr/>
                      <p:nvPr/>
                    </p:nvPicPr>
                    <p:blipFill>
                      <a:blip r:embed="rId4"/>
                      <a:stretch>
                        <a:fillRect/>
                      </a:stretch>
                    </p:blipFill>
                    <p:spPr>
                      <a:xfrm>
                        <a:off x="273007" y="637645"/>
                        <a:ext cx="11663403" cy="6220355"/>
                      </a:xfrm>
                      <a:prstGeom prst="rect">
                        <a:avLst/>
                      </a:prstGeom>
                    </p:spPr>
                  </p:pic>
                </p:oleObj>
              </mc:Fallback>
            </mc:AlternateContent>
          </a:graphicData>
        </a:graphic>
      </p:graphicFrame>
    </p:spTree>
    <p:extLst>
      <p:ext uri="{BB962C8B-B14F-4D97-AF65-F5344CB8AC3E}">
        <p14:creationId xmlns:p14="http://schemas.microsoft.com/office/powerpoint/2010/main" val="394942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6FF9-949E-4840-9281-BA47499B6E0D}"/>
              </a:ext>
            </a:extLst>
          </p:cNvPr>
          <p:cNvSpPr>
            <a:spLocks noGrp="1"/>
          </p:cNvSpPr>
          <p:nvPr>
            <p:ph type="title"/>
          </p:nvPr>
        </p:nvSpPr>
        <p:spPr>
          <a:xfrm>
            <a:off x="59267" y="118533"/>
            <a:ext cx="11294533" cy="2490443"/>
          </a:xfrm>
        </p:spPr>
        <p:txBody>
          <a:bodyPr>
            <a:normAutofit fontScale="90000"/>
          </a:bodyPr>
          <a:lstStyle/>
          <a:p>
            <a:r>
              <a:rPr lang="en-US" sz="2400" dirty="0"/>
              <a:t>Amino acids: Carboxylic acids with an </a:t>
            </a:r>
            <a:r>
              <a:rPr lang="el-GR" sz="2400" dirty="0"/>
              <a:t>α</a:t>
            </a:r>
            <a:r>
              <a:rPr lang="en-US" sz="2400" dirty="0"/>
              <a:t>–amino group</a:t>
            </a:r>
            <a:br>
              <a:rPr lang="en-US" sz="2400" dirty="0"/>
            </a:br>
            <a:r>
              <a:rPr lang="en-US" sz="2400" dirty="0"/>
              <a:t>Peptides: consists of few linked amino acids</a:t>
            </a:r>
            <a:br>
              <a:rPr lang="en-US" sz="2400" dirty="0"/>
            </a:br>
            <a:r>
              <a:rPr lang="en-US" sz="2400" dirty="0"/>
              <a:t>Proteins: composed of </a:t>
            </a:r>
            <a:r>
              <a:rPr lang="el-GR" sz="2400" dirty="0"/>
              <a:t>α</a:t>
            </a:r>
            <a:r>
              <a:rPr lang="en-US" sz="2400" dirty="0"/>
              <a:t>–amino acids</a:t>
            </a:r>
            <a:br>
              <a:rPr lang="en-US" sz="2400" dirty="0"/>
            </a:br>
            <a:r>
              <a:rPr lang="en-US" sz="2400" dirty="0"/>
              <a:t>The amino acids obtain from protein hydrolysis are: </a:t>
            </a:r>
            <a:br>
              <a:rPr lang="en-US" sz="2400" dirty="0"/>
            </a:br>
            <a:r>
              <a:rPr lang="en-US" sz="2400" dirty="0"/>
              <a:t> </a:t>
            </a:r>
            <a:r>
              <a:rPr lang="el-GR" sz="2400" dirty="0"/>
              <a:t>α </a:t>
            </a:r>
            <a:r>
              <a:rPr lang="en-US" sz="2400" dirty="0"/>
              <a:t>-amino acids</a:t>
            </a:r>
            <a:br>
              <a:rPr lang="en-US" sz="2400" dirty="0"/>
            </a:br>
            <a:r>
              <a:rPr lang="en-US" sz="2400" dirty="0"/>
              <a:t>Optically active (except glycine)</a:t>
            </a:r>
            <a:br>
              <a:rPr lang="en-US" sz="2400" dirty="0"/>
            </a:br>
            <a:r>
              <a:rPr lang="en-US" sz="2400" dirty="0"/>
              <a:t>Have the L- configuration relative to glyceraldehyde</a:t>
            </a:r>
          </a:p>
        </p:txBody>
      </p:sp>
      <p:sp>
        <p:nvSpPr>
          <p:cNvPr id="3" name="Content Placeholder 2">
            <a:extLst>
              <a:ext uri="{FF2B5EF4-FFF2-40B4-BE49-F238E27FC236}">
                <a16:creationId xmlns:a16="http://schemas.microsoft.com/office/drawing/2014/main" id="{13DC2594-5DEE-4484-86CF-D74841F2C592}"/>
              </a:ext>
            </a:extLst>
          </p:cNvPr>
          <p:cNvSpPr>
            <a:spLocks noGrp="1"/>
          </p:cNvSpPr>
          <p:nvPr>
            <p:ph idx="1"/>
          </p:nvPr>
        </p:nvSpPr>
        <p:spPr>
          <a:xfrm>
            <a:off x="59267" y="2608976"/>
            <a:ext cx="12056533" cy="4249023"/>
          </a:xfrm>
        </p:spPr>
        <p:txBody>
          <a:bodyPr/>
          <a:lstStyle/>
          <a:p>
            <a:r>
              <a:rPr lang="en-US" dirty="0">
                <a:solidFill>
                  <a:srgbClr val="FF0000"/>
                </a:solidFill>
              </a:rPr>
              <a:t>Amino acid</a:t>
            </a:r>
          </a:p>
        </p:txBody>
      </p:sp>
      <p:graphicFrame>
        <p:nvGraphicFramePr>
          <p:cNvPr id="4" name="Object 3">
            <a:extLst>
              <a:ext uri="{FF2B5EF4-FFF2-40B4-BE49-F238E27FC236}">
                <a16:creationId xmlns:a16="http://schemas.microsoft.com/office/drawing/2014/main" id="{85072804-C3F5-424C-8CFC-E82EC11FBB0C}"/>
              </a:ext>
            </a:extLst>
          </p:cNvPr>
          <p:cNvGraphicFramePr>
            <a:graphicFrameLocks noChangeAspect="1"/>
          </p:cNvGraphicFramePr>
          <p:nvPr>
            <p:extLst>
              <p:ext uri="{D42A27DB-BD31-4B8C-83A1-F6EECF244321}">
                <p14:modId xmlns:p14="http://schemas.microsoft.com/office/powerpoint/2010/main" val="693581363"/>
              </p:ext>
            </p:extLst>
          </p:nvPr>
        </p:nvGraphicFramePr>
        <p:xfrm>
          <a:off x="428625" y="3651250"/>
          <a:ext cx="1809750" cy="1735138"/>
        </p:xfrm>
        <a:graphic>
          <a:graphicData uri="http://schemas.openxmlformats.org/presentationml/2006/ole">
            <mc:AlternateContent xmlns:mc="http://schemas.openxmlformats.org/markup-compatibility/2006">
              <mc:Choice xmlns:v="urn:schemas-microsoft-com:vml" Requires="v">
                <p:oleObj spid="_x0000_s1916" name="CS ChemDraw Drawing" r:id="rId3" imgW="1263360" imgH="1346924" progId="ChemDraw.Document.6.0">
                  <p:embed/>
                </p:oleObj>
              </mc:Choice>
              <mc:Fallback>
                <p:oleObj name="CS ChemDraw Drawing" r:id="rId3" imgW="1263360" imgH="1346924" progId="ChemDraw.Document.6.0">
                  <p:embed/>
                  <p:pic>
                    <p:nvPicPr>
                      <p:cNvPr id="0" name=""/>
                      <p:cNvPicPr/>
                      <p:nvPr/>
                    </p:nvPicPr>
                    <p:blipFill>
                      <a:blip r:embed="rId4"/>
                      <a:stretch>
                        <a:fillRect/>
                      </a:stretch>
                    </p:blipFill>
                    <p:spPr>
                      <a:xfrm>
                        <a:off x="428625" y="3651250"/>
                        <a:ext cx="1809750" cy="173513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9FDC9DC-D3E5-47C3-B940-965B7FDF63C8}"/>
              </a:ext>
            </a:extLst>
          </p:cNvPr>
          <p:cNvGraphicFramePr>
            <a:graphicFrameLocks noChangeAspect="1"/>
          </p:cNvGraphicFramePr>
          <p:nvPr>
            <p:extLst>
              <p:ext uri="{D42A27DB-BD31-4B8C-83A1-F6EECF244321}">
                <p14:modId xmlns:p14="http://schemas.microsoft.com/office/powerpoint/2010/main" val="864931653"/>
              </p:ext>
            </p:extLst>
          </p:nvPr>
        </p:nvGraphicFramePr>
        <p:xfrm>
          <a:off x="4336861" y="2887931"/>
          <a:ext cx="1385887" cy="1400175"/>
        </p:xfrm>
        <a:graphic>
          <a:graphicData uri="http://schemas.openxmlformats.org/presentationml/2006/ole">
            <mc:AlternateContent xmlns:mc="http://schemas.openxmlformats.org/markup-compatibility/2006">
              <mc:Choice xmlns:v="urn:schemas-microsoft-com:vml" Requires="v">
                <p:oleObj spid="_x0000_s1917" name="CS ChemDraw Drawing" r:id="rId5" imgW="1386240" imgH="1400282" progId="ChemDraw.Document.6.0">
                  <p:embed/>
                </p:oleObj>
              </mc:Choice>
              <mc:Fallback>
                <p:oleObj name="CS ChemDraw Drawing" r:id="rId5" imgW="1386240" imgH="1400282" progId="ChemDraw.Document.6.0">
                  <p:embed/>
                  <p:pic>
                    <p:nvPicPr>
                      <p:cNvPr id="0" name=""/>
                      <p:cNvPicPr/>
                      <p:nvPr/>
                    </p:nvPicPr>
                    <p:blipFill>
                      <a:blip r:embed="rId6"/>
                      <a:stretch>
                        <a:fillRect/>
                      </a:stretch>
                    </p:blipFill>
                    <p:spPr>
                      <a:xfrm>
                        <a:off x="4336861" y="2887931"/>
                        <a:ext cx="1385887" cy="14001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FD42AE9-C1FC-453C-B373-65360A8D6948}"/>
              </a:ext>
            </a:extLst>
          </p:cNvPr>
          <p:cNvGraphicFramePr>
            <a:graphicFrameLocks noChangeAspect="1"/>
          </p:cNvGraphicFramePr>
          <p:nvPr>
            <p:extLst>
              <p:ext uri="{D42A27DB-BD31-4B8C-83A1-F6EECF244321}">
                <p14:modId xmlns:p14="http://schemas.microsoft.com/office/powerpoint/2010/main" val="3832898289"/>
              </p:ext>
            </p:extLst>
          </p:nvPr>
        </p:nvGraphicFramePr>
        <p:xfrm>
          <a:off x="7475800" y="2733234"/>
          <a:ext cx="2160587" cy="1408113"/>
        </p:xfrm>
        <a:graphic>
          <a:graphicData uri="http://schemas.openxmlformats.org/presentationml/2006/ole">
            <mc:AlternateContent xmlns:mc="http://schemas.openxmlformats.org/markup-compatibility/2006">
              <mc:Choice xmlns:v="urn:schemas-microsoft-com:vml" Requires="v">
                <p:oleObj spid="_x0000_s1918" name="CS ChemDraw Drawing" r:id="rId7" imgW="2160480" imgH="1407973" progId="ChemDraw.Document.6.0">
                  <p:embed/>
                </p:oleObj>
              </mc:Choice>
              <mc:Fallback>
                <p:oleObj name="CS ChemDraw Drawing" r:id="rId7" imgW="2160480" imgH="1407973" progId="ChemDraw.Document.6.0">
                  <p:embed/>
                  <p:pic>
                    <p:nvPicPr>
                      <p:cNvPr id="0" name=""/>
                      <p:cNvPicPr/>
                      <p:nvPr/>
                    </p:nvPicPr>
                    <p:blipFill>
                      <a:blip r:embed="rId8"/>
                      <a:stretch>
                        <a:fillRect/>
                      </a:stretch>
                    </p:blipFill>
                    <p:spPr>
                      <a:xfrm>
                        <a:off x="7475800" y="2733234"/>
                        <a:ext cx="2160587" cy="14081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C90DB82-B4A9-4164-8D46-EA4A1082A70D}"/>
              </a:ext>
            </a:extLst>
          </p:cNvPr>
          <p:cNvGraphicFramePr>
            <a:graphicFrameLocks noChangeAspect="1"/>
          </p:cNvGraphicFramePr>
          <p:nvPr>
            <p:extLst>
              <p:ext uri="{D42A27DB-BD31-4B8C-83A1-F6EECF244321}">
                <p14:modId xmlns:p14="http://schemas.microsoft.com/office/powerpoint/2010/main" val="3079098978"/>
              </p:ext>
            </p:extLst>
          </p:nvPr>
        </p:nvGraphicFramePr>
        <p:xfrm>
          <a:off x="4400550" y="4432719"/>
          <a:ext cx="1695450" cy="1498600"/>
        </p:xfrm>
        <a:graphic>
          <a:graphicData uri="http://schemas.openxmlformats.org/presentationml/2006/ole">
            <mc:AlternateContent xmlns:mc="http://schemas.openxmlformats.org/markup-compatibility/2006">
              <mc:Choice xmlns:v="urn:schemas-microsoft-com:vml" Requires="v">
                <p:oleObj spid="_x0000_s1919" name="CS ChemDraw Drawing" r:id="rId9" imgW="1695840" imgH="1499306" progId="ChemDraw.Document.6.0">
                  <p:embed/>
                </p:oleObj>
              </mc:Choice>
              <mc:Fallback>
                <p:oleObj name="CS ChemDraw Drawing" r:id="rId9" imgW="1695840" imgH="1499306" progId="ChemDraw.Document.6.0">
                  <p:embed/>
                  <p:pic>
                    <p:nvPicPr>
                      <p:cNvPr id="0" name=""/>
                      <p:cNvPicPr/>
                      <p:nvPr/>
                    </p:nvPicPr>
                    <p:blipFill>
                      <a:blip r:embed="rId10"/>
                      <a:stretch>
                        <a:fillRect/>
                      </a:stretch>
                    </p:blipFill>
                    <p:spPr>
                      <a:xfrm>
                        <a:off x="4400550" y="4432719"/>
                        <a:ext cx="1695450" cy="1498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B0AABB-DA2C-4AB4-A5BA-7EEF67B8B7FD}"/>
              </a:ext>
            </a:extLst>
          </p:cNvPr>
          <p:cNvGraphicFramePr>
            <a:graphicFrameLocks noChangeAspect="1"/>
          </p:cNvGraphicFramePr>
          <p:nvPr>
            <p:extLst>
              <p:ext uri="{D42A27DB-BD31-4B8C-83A1-F6EECF244321}">
                <p14:modId xmlns:p14="http://schemas.microsoft.com/office/powerpoint/2010/main" val="2866871285"/>
              </p:ext>
            </p:extLst>
          </p:nvPr>
        </p:nvGraphicFramePr>
        <p:xfrm>
          <a:off x="7733389" y="4415941"/>
          <a:ext cx="1041400" cy="1360487"/>
        </p:xfrm>
        <a:graphic>
          <a:graphicData uri="http://schemas.openxmlformats.org/presentationml/2006/ole">
            <mc:AlternateContent xmlns:mc="http://schemas.openxmlformats.org/markup-compatibility/2006">
              <mc:Choice xmlns:v="urn:schemas-microsoft-com:vml" Requires="v">
                <p:oleObj spid="_x0000_s1920" name="CS ChemDraw Drawing" r:id="rId11" imgW="1040640" imgH="1360864" progId="ChemDraw.Document.6.0">
                  <p:embed/>
                </p:oleObj>
              </mc:Choice>
              <mc:Fallback>
                <p:oleObj name="CS ChemDraw Drawing" r:id="rId11" imgW="1040640" imgH="1360864" progId="ChemDraw.Document.6.0">
                  <p:embed/>
                  <p:pic>
                    <p:nvPicPr>
                      <p:cNvPr id="0" name=""/>
                      <p:cNvPicPr/>
                      <p:nvPr/>
                    </p:nvPicPr>
                    <p:blipFill>
                      <a:blip r:embed="rId12"/>
                      <a:stretch>
                        <a:fillRect/>
                      </a:stretch>
                    </p:blipFill>
                    <p:spPr>
                      <a:xfrm>
                        <a:off x="7733389" y="4415941"/>
                        <a:ext cx="1041400" cy="1360487"/>
                      </a:xfrm>
                      <a:prstGeom prst="rect">
                        <a:avLst/>
                      </a:prstGeom>
                    </p:spPr>
                  </p:pic>
                </p:oleObj>
              </mc:Fallback>
            </mc:AlternateContent>
          </a:graphicData>
        </a:graphic>
      </p:graphicFrame>
    </p:spTree>
    <p:extLst>
      <p:ext uri="{BB962C8B-B14F-4D97-AF65-F5344CB8AC3E}">
        <p14:creationId xmlns:p14="http://schemas.microsoft.com/office/powerpoint/2010/main" val="77535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7683-EF05-4A8B-9725-7E3D0DCE9D3E}"/>
              </a:ext>
            </a:extLst>
          </p:cNvPr>
          <p:cNvSpPr>
            <a:spLocks noGrp="1"/>
          </p:cNvSpPr>
          <p:nvPr>
            <p:ph type="title"/>
          </p:nvPr>
        </p:nvSpPr>
        <p:spPr/>
        <p:txBody>
          <a:bodyPr/>
          <a:lstStyle/>
          <a:p>
            <a:r>
              <a:rPr lang="en-US" dirty="0">
                <a:solidFill>
                  <a:srgbClr val="FF0000"/>
                </a:solidFill>
              </a:rPr>
              <a:t>Reaction of amino acid</a:t>
            </a:r>
          </a:p>
        </p:txBody>
      </p:sp>
      <p:sp>
        <p:nvSpPr>
          <p:cNvPr id="3" name="Content Placeholder 2">
            <a:extLst>
              <a:ext uri="{FF2B5EF4-FFF2-40B4-BE49-F238E27FC236}">
                <a16:creationId xmlns:a16="http://schemas.microsoft.com/office/drawing/2014/main" id="{84E9EE4C-F0A2-4065-B513-80DDDF8E3BCB}"/>
              </a:ext>
            </a:extLst>
          </p:cNvPr>
          <p:cNvSpPr>
            <a:spLocks noGrp="1"/>
          </p:cNvSpPr>
          <p:nvPr>
            <p:ph idx="1"/>
          </p:nvPr>
        </p:nvSpPr>
        <p:spPr>
          <a:xfrm>
            <a:off x="278674" y="1593669"/>
            <a:ext cx="10998926" cy="5264331"/>
          </a:xfrm>
        </p:spPr>
        <p:txBody>
          <a:bodyPr/>
          <a:lstStyle/>
          <a:p>
            <a:r>
              <a:rPr lang="en-US" dirty="0"/>
              <a:t>Glycine and Alanine</a:t>
            </a:r>
          </a:p>
        </p:txBody>
      </p:sp>
      <p:graphicFrame>
        <p:nvGraphicFramePr>
          <p:cNvPr id="5" name="Object 4">
            <a:extLst>
              <a:ext uri="{FF2B5EF4-FFF2-40B4-BE49-F238E27FC236}">
                <a16:creationId xmlns:a16="http://schemas.microsoft.com/office/drawing/2014/main" id="{773582AE-DB8E-4219-9B0C-8E79510239D3}"/>
              </a:ext>
            </a:extLst>
          </p:cNvPr>
          <p:cNvGraphicFramePr>
            <a:graphicFrameLocks noChangeAspect="1"/>
          </p:cNvGraphicFramePr>
          <p:nvPr>
            <p:extLst>
              <p:ext uri="{D42A27DB-BD31-4B8C-83A1-F6EECF244321}">
                <p14:modId xmlns:p14="http://schemas.microsoft.com/office/powerpoint/2010/main" val="2750506426"/>
              </p:ext>
            </p:extLst>
          </p:nvPr>
        </p:nvGraphicFramePr>
        <p:xfrm>
          <a:off x="3616325" y="1738313"/>
          <a:ext cx="6127750" cy="5126037"/>
        </p:xfrm>
        <a:graphic>
          <a:graphicData uri="http://schemas.openxmlformats.org/presentationml/2006/ole">
            <mc:AlternateContent xmlns:mc="http://schemas.openxmlformats.org/markup-compatibility/2006">
              <mc:Choice xmlns:v="urn:schemas-microsoft-com:vml" Requires="v">
                <p:oleObj spid="_x0000_s23664" name="CS ChemDraw Drawing" r:id="rId3" imgW="6127680" imgH="5126675" progId="ChemDraw.Document.6.0">
                  <p:embed/>
                </p:oleObj>
              </mc:Choice>
              <mc:Fallback>
                <p:oleObj name="CS ChemDraw Drawing" r:id="rId3" imgW="6127680" imgH="5126675" progId="ChemDraw.Document.6.0">
                  <p:embed/>
                  <p:pic>
                    <p:nvPicPr>
                      <p:cNvPr id="0" name=""/>
                      <p:cNvPicPr/>
                      <p:nvPr/>
                    </p:nvPicPr>
                    <p:blipFill>
                      <a:blip r:embed="rId4"/>
                      <a:stretch>
                        <a:fillRect/>
                      </a:stretch>
                    </p:blipFill>
                    <p:spPr>
                      <a:xfrm>
                        <a:off x="3616325" y="1738313"/>
                        <a:ext cx="6127750" cy="5126037"/>
                      </a:xfrm>
                      <a:prstGeom prst="rect">
                        <a:avLst/>
                      </a:prstGeom>
                    </p:spPr>
                  </p:pic>
                </p:oleObj>
              </mc:Fallback>
            </mc:AlternateContent>
          </a:graphicData>
        </a:graphic>
      </p:graphicFrame>
    </p:spTree>
    <p:extLst>
      <p:ext uri="{BB962C8B-B14F-4D97-AF65-F5344CB8AC3E}">
        <p14:creationId xmlns:p14="http://schemas.microsoft.com/office/powerpoint/2010/main" val="3155612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8743-648D-4481-B250-C7BDA56A80A3}"/>
              </a:ext>
            </a:extLst>
          </p:cNvPr>
          <p:cNvSpPr>
            <a:spLocks noGrp="1"/>
          </p:cNvSpPr>
          <p:nvPr>
            <p:ph type="title"/>
          </p:nvPr>
        </p:nvSpPr>
        <p:spPr/>
        <p:txBody>
          <a:bodyPr/>
          <a:lstStyle/>
          <a:p>
            <a:r>
              <a:rPr lang="en-US" dirty="0" err="1"/>
              <a:t>Rection</a:t>
            </a:r>
            <a:r>
              <a:rPr lang="en-US" dirty="0"/>
              <a:t> of Glycine and Alanine</a:t>
            </a:r>
          </a:p>
        </p:txBody>
      </p:sp>
      <p:sp>
        <p:nvSpPr>
          <p:cNvPr id="3" name="Content Placeholder 2">
            <a:extLst>
              <a:ext uri="{FF2B5EF4-FFF2-40B4-BE49-F238E27FC236}">
                <a16:creationId xmlns:a16="http://schemas.microsoft.com/office/drawing/2014/main" id="{9E52A25A-F6D4-4176-9BE7-F5075856667F}"/>
              </a:ext>
            </a:extLst>
          </p:cNvPr>
          <p:cNvSpPr>
            <a:spLocks noGrp="1"/>
          </p:cNvSpPr>
          <p:nvPr>
            <p:ph idx="1"/>
          </p:nvPr>
        </p:nvSpPr>
        <p:spPr/>
        <p:txBody>
          <a:bodyPr/>
          <a:lstStyle/>
          <a:p>
            <a:r>
              <a:rPr lang="en-US" dirty="0" err="1">
                <a:solidFill>
                  <a:srgbClr val="FF0000"/>
                </a:solidFill>
              </a:rPr>
              <a:t>Gly</a:t>
            </a:r>
            <a:r>
              <a:rPr lang="en-US" dirty="0">
                <a:solidFill>
                  <a:srgbClr val="FF0000"/>
                </a:solidFill>
              </a:rPr>
              <a:t>-Ala</a:t>
            </a:r>
          </a:p>
        </p:txBody>
      </p:sp>
      <p:graphicFrame>
        <p:nvGraphicFramePr>
          <p:cNvPr id="5" name="Object 4">
            <a:extLst>
              <a:ext uri="{FF2B5EF4-FFF2-40B4-BE49-F238E27FC236}">
                <a16:creationId xmlns:a16="http://schemas.microsoft.com/office/drawing/2014/main" id="{22CF367C-3B56-4A28-9681-581C3F807478}"/>
              </a:ext>
            </a:extLst>
          </p:cNvPr>
          <p:cNvGraphicFramePr>
            <a:graphicFrameLocks noChangeAspect="1"/>
          </p:cNvGraphicFramePr>
          <p:nvPr>
            <p:extLst>
              <p:ext uri="{D42A27DB-BD31-4B8C-83A1-F6EECF244321}">
                <p14:modId xmlns:p14="http://schemas.microsoft.com/office/powerpoint/2010/main" val="312140711"/>
              </p:ext>
            </p:extLst>
          </p:nvPr>
        </p:nvGraphicFramePr>
        <p:xfrm>
          <a:off x="1673316" y="2631985"/>
          <a:ext cx="8381817" cy="2863124"/>
        </p:xfrm>
        <a:graphic>
          <a:graphicData uri="http://schemas.openxmlformats.org/presentationml/2006/ole">
            <mc:AlternateContent xmlns:mc="http://schemas.openxmlformats.org/markup-compatibility/2006">
              <mc:Choice xmlns:v="urn:schemas-microsoft-com:vml" Requires="v">
                <p:oleObj spid="_x0000_s24683" name="CS ChemDraw Drawing" r:id="rId3" imgW="6630240" imgH="1052735" progId="ChemDraw.Document.6.0">
                  <p:embed/>
                </p:oleObj>
              </mc:Choice>
              <mc:Fallback>
                <p:oleObj name="CS ChemDraw Drawing" r:id="rId3" imgW="6630240" imgH="1052735" progId="ChemDraw.Document.6.0">
                  <p:embed/>
                  <p:pic>
                    <p:nvPicPr>
                      <p:cNvPr id="0" name=""/>
                      <p:cNvPicPr/>
                      <p:nvPr/>
                    </p:nvPicPr>
                    <p:blipFill>
                      <a:blip r:embed="rId4"/>
                      <a:stretch>
                        <a:fillRect/>
                      </a:stretch>
                    </p:blipFill>
                    <p:spPr>
                      <a:xfrm>
                        <a:off x="1673316" y="2631985"/>
                        <a:ext cx="8381817" cy="2863124"/>
                      </a:xfrm>
                      <a:prstGeom prst="rect">
                        <a:avLst/>
                      </a:prstGeom>
                    </p:spPr>
                  </p:pic>
                </p:oleObj>
              </mc:Fallback>
            </mc:AlternateContent>
          </a:graphicData>
        </a:graphic>
      </p:graphicFrame>
    </p:spTree>
    <p:extLst>
      <p:ext uri="{BB962C8B-B14F-4D97-AF65-F5344CB8AC3E}">
        <p14:creationId xmlns:p14="http://schemas.microsoft.com/office/powerpoint/2010/main" val="4142153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Peptide synthesis</a:t>
            </a:r>
            <a:br>
              <a:rPr lang="en-US" dirty="0"/>
            </a:br>
            <a:r>
              <a:rPr lang="en-US" dirty="0"/>
              <a:t>linking amino acids in a controlled manner</a:t>
            </a:r>
            <a:endParaRPr lang="ar-IQ"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774823"/>
            <a:ext cx="10879666" cy="463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633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1200" y="365125"/>
            <a:ext cx="10642600" cy="600075"/>
          </a:xfrm>
        </p:spPr>
        <p:txBody>
          <a:bodyPr>
            <a:normAutofit fontScale="90000"/>
          </a:bodyPr>
          <a:lstStyle/>
          <a:p>
            <a:r>
              <a:rPr lang="en-US" dirty="0"/>
              <a:t>Oxidation and reduction</a:t>
            </a:r>
            <a:endParaRPr lang="ar-IQ" dirty="0"/>
          </a:p>
        </p:txBody>
      </p:sp>
      <p:sp>
        <p:nvSpPr>
          <p:cNvPr id="11" name="Content Placeholder 10">
            <a:extLst>
              <a:ext uri="{FF2B5EF4-FFF2-40B4-BE49-F238E27FC236}">
                <a16:creationId xmlns:a16="http://schemas.microsoft.com/office/drawing/2014/main" id="{2FB279B9-29DB-4A57-8D87-46604C9F4103}"/>
              </a:ext>
            </a:extLst>
          </p:cNvPr>
          <p:cNvSpPr>
            <a:spLocks noGrp="1"/>
          </p:cNvSpPr>
          <p:nvPr>
            <p:ph idx="1"/>
          </p:nvPr>
        </p:nvSpPr>
        <p:spPr/>
        <p:txBody>
          <a:bodyPr/>
          <a:lstStyle/>
          <a:p>
            <a:endParaRPr lang="en-US" dirty="0"/>
          </a:p>
        </p:txBody>
      </p:sp>
      <p:graphicFrame>
        <p:nvGraphicFramePr>
          <p:cNvPr id="12" name="Object 11">
            <a:extLst>
              <a:ext uri="{FF2B5EF4-FFF2-40B4-BE49-F238E27FC236}">
                <a16:creationId xmlns:a16="http://schemas.microsoft.com/office/drawing/2014/main" id="{A54D7F52-DEDB-44DC-94D7-7AED292932AE}"/>
              </a:ext>
            </a:extLst>
          </p:cNvPr>
          <p:cNvGraphicFramePr>
            <a:graphicFrameLocks noChangeAspect="1"/>
          </p:cNvGraphicFramePr>
          <p:nvPr>
            <p:extLst>
              <p:ext uri="{D42A27DB-BD31-4B8C-83A1-F6EECF244321}">
                <p14:modId xmlns:p14="http://schemas.microsoft.com/office/powerpoint/2010/main" val="1145405611"/>
              </p:ext>
            </p:extLst>
          </p:nvPr>
        </p:nvGraphicFramePr>
        <p:xfrm>
          <a:off x="592183" y="1982230"/>
          <a:ext cx="8681819" cy="4638688"/>
        </p:xfrm>
        <a:graphic>
          <a:graphicData uri="http://schemas.openxmlformats.org/presentationml/2006/ole">
            <mc:AlternateContent xmlns:mc="http://schemas.openxmlformats.org/markup-compatibility/2006">
              <mc:Choice xmlns:v="urn:schemas-microsoft-com:vml" Requires="v">
                <p:oleObj spid="_x0000_s32804" name="CS ChemDraw Drawing" r:id="rId3" imgW="5682720" imgH="3365868" progId="ChemDraw.Document.6.0">
                  <p:embed/>
                </p:oleObj>
              </mc:Choice>
              <mc:Fallback>
                <p:oleObj name="CS ChemDraw Drawing" r:id="rId3" imgW="5682720" imgH="3365868" progId="ChemDraw.Document.6.0">
                  <p:embed/>
                  <p:pic>
                    <p:nvPicPr>
                      <p:cNvPr id="0" name=""/>
                      <p:cNvPicPr/>
                      <p:nvPr/>
                    </p:nvPicPr>
                    <p:blipFill>
                      <a:blip r:embed="rId4"/>
                      <a:stretch>
                        <a:fillRect/>
                      </a:stretch>
                    </p:blipFill>
                    <p:spPr>
                      <a:xfrm>
                        <a:off x="592183" y="1982230"/>
                        <a:ext cx="8681819" cy="4638688"/>
                      </a:xfrm>
                      <a:prstGeom prst="rect">
                        <a:avLst/>
                      </a:prstGeom>
                    </p:spPr>
                  </p:pic>
                </p:oleObj>
              </mc:Fallback>
            </mc:AlternateContent>
          </a:graphicData>
        </a:graphic>
      </p:graphicFrame>
    </p:spTree>
    <p:extLst>
      <p:ext uri="{BB962C8B-B14F-4D97-AF65-F5344CB8AC3E}">
        <p14:creationId xmlns:p14="http://schemas.microsoft.com/office/powerpoint/2010/main" val="192248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rPr>
              <a:t>Proteins</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r>
              <a:rPr lang="en-US" dirty="0">
                <a:solidFill>
                  <a:schemeClr val="accent2"/>
                </a:solidFill>
              </a:rPr>
              <a:t>Proteins are major components of</a:t>
            </a:r>
            <a:r>
              <a:rPr lang="en-US" dirty="0"/>
              <a:t>:</a:t>
            </a:r>
          </a:p>
          <a:p>
            <a:r>
              <a:rPr lang="en-US" dirty="0">
                <a:solidFill>
                  <a:schemeClr val="accent1"/>
                </a:solidFill>
              </a:rPr>
              <a:t>Structural tissues </a:t>
            </a:r>
            <a:r>
              <a:rPr lang="en-US" dirty="0"/>
              <a:t>(muscle, skin, nails, hair)</a:t>
            </a:r>
          </a:p>
          <a:p>
            <a:r>
              <a:rPr lang="en-US" dirty="0">
                <a:solidFill>
                  <a:schemeClr val="accent1"/>
                </a:solidFill>
              </a:rPr>
              <a:t>Transport molecules </a:t>
            </a:r>
            <a:r>
              <a:rPr lang="en-US" dirty="0"/>
              <a:t>(Hemoglobin)</a:t>
            </a:r>
          </a:p>
          <a:p>
            <a:r>
              <a:rPr lang="en-US" dirty="0">
                <a:solidFill>
                  <a:schemeClr val="accent1"/>
                </a:solidFill>
              </a:rPr>
              <a:t>Enzymes</a:t>
            </a:r>
            <a:r>
              <a:rPr lang="en-US" dirty="0"/>
              <a:t> (biological catalysts)</a:t>
            </a:r>
          </a:p>
          <a:p>
            <a:endParaRPr lang="en-US" dirty="0"/>
          </a:p>
          <a:p>
            <a:r>
              <a:rPr lang="en-US" dirty="0">
                <a:solidFill>
                  <a:schemeClr val="accent2"/>
                </a:solidFill>
              </a:rPr>
              <a:t>Structure of Peptides and Proteins</a:t>
            </a:r>
            <a:r>
              <a:rPr lang="en-US" dirty="0"/>
              <a:t>:</a:t>
            </a:r>
          </a:p>
          <a:p>
            <a:r>
              <a:rPr lang="en-US" dirty="0">
                <a:solidFill>
                  <a:schemeClr val="accent1"/>
                </a:solidFill>
              </a:rPr>
              <a:t>Primary structure</a:t>
            </a:r>
            <a:r>
              <a:rPr lang="en-US" dirty="0"/>
              <a:t>: Amino acids and sequence</a:t>
            </a:r>
          </a:p>
          <a:p>
            <a:r>
              <a:rPr lang="en-US" dirty="0">
                <a:solidFill>
                  <a:schemeClr val="accent1"/>
                </a:solidFill>
              </a:rPr>
              <a:t>Secondary, tertiary </a:t>
            </a:r>
            <a:r>
              <a:rPr lang="en-US" dirty="0"/>
              <a:t>and quaternary structures: </a:t>
            </a:r>
          </a:p>
        </p:txBody>
      </p:sp>
    </p:spTree>
    <p:extLst>
      <p:ext uri="{BB962C8B-B14F-4D97-AF65-F5344CB8AC3E}">
        <p14:creationId xmlns:p14="http://schemas.microsoft.com/office/powerpoint/2010/main" val="63013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primary structure</a:t>
            </a:r>
            <a:endParaRPr lang="ar-IQ" dirty="0"/>
          </a:p>
        </p:txBody>
      </p:sp>
      <p:sp>
        <p:nvSpPr>
          <p:cNvPr id="3" name="عنصر نائب للمحتوى 2"/>
          <p:cNvSpPr>
            <a:spLocks noGrp="1"/>
          </p:cNvSpPr>
          <p:nvPr>
            <p:ph idx="1"/>
          </p:nvPr>
        </p:nvSpPr>
        <p:spPr>
          <a:xfrm>
            <a:off x="660400" y="1300692"/>
            <a:ext cx="10515600" cy="4351338"/>
          </a:xfrm>
        </p:spPr>
        <p:txBody>
          <a:bodyPr/>
          <a:lstStyle/>
          <a:p>
            <a:r>
              <a:rPr lang="en-US" dirty="0"/>
              <a:t>The backbone of proteins is a repeating sequence of one nitrogen and two carbon atoms</a:t>
            </a:r>
          </a:p>
          <a:p>
            <a:endParaRPr lang="en-US" dirty="0"/>
          </a:p>
          <a:p>
            <a:endParaRPr lang="en-US" dirty="0"/>
          </a:p>
          <a:p>
            <a:endParaRPr lang="ar-IQ"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579" y="1785409"/>
            <a:ext cx="4803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27579" y="3242734"/>
            <a:ext cx="6096000" cy="1200329"/>
          </a:xfrm>
          <a:prstGeom prst="rect">
            <a:avLst/>
          </a:prstGeom>
        </p:spPr>
        <p:txBody>
          <a:bodyPr>
            <a:spAutoFit/>
          </a:bodyPr>
          <a:lstStyle/>
          <a:p>
            <a:r>
              <a:rPr lang="en-US" dirty="0"/>
              <a:t>Hydrolysis of proteins and peptides (6 M </a:t>
            </a:r>
            <a:r>
              <a:rPr lang="en-US" dirty="0" err="1"/>
              <a:t>HCl</a:t>
            </a:r>
            <a:r>
              <a:rPr lang="en-US" dirty="0"/>
              <a:t> at 110 </a:t>
            </a:r>
            <a:r>
              <a:rPr lang="en-US" dirty="0" err="1"/>
              <a:t>oC</a:t>
            </a:r>
            <a:r>
              <a:rPr lang="en-US" dirty="0"/>
              <a:t> for 24 hours)</a:t>
            </a:r>
          </a:p>
          <a:p>
            <a:r>
              <a:rPr lang="en-US" dirty="0"/>
              <a:t>Amino acid analyzer</a:t>
            </a:r>
          </a:p>
          <a:p>
            <a:endParaRPr lang="en-US" dirty="0"/>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978" y="3629364"/>
            <a:ext cx="4772555" cy="308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8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Sequence Determination </a:t>
            </a:r>
            <a:endParaRPr lang="ar-IQ" dirty="0"/>
          </a:p>
        </p:txBody>
      </p:sp>
      <p:sp>
        <p:nvSpPr>
          <p:cNvPr id="5" name="عنصر نائب للمحتوى 4"/>
          <p:cNvSpPr>
            <a:spLocks noGrp="1"/>
          </p:cNvSpPr>
          <p:nvPr>
            <p:ph idx="1"/>
          </p:nvPr>
        </p:nvSpPr>
        <p:spPr/>
        <p:txBody>
          <a:bodyPr/>
          <a:lstStyle/>
          <a:p>
            <a:r>
              <a:rPr lang="en-US" dirty="0"/>
              <a:t>Sanger’s reagent is 2,4 dinitrofluorobenzene which reacts with the NH2 group of amino acids and peptides to give yellow 2,4-dinitrophenyl (DNP) derivatives.</a:t>
            </a:r>
            <a:endParaRPr lang="ar-IQ" dirty="0"/>
          </a:p>
        </p:txBody>
      </p:sp>
      <p:graphicFrame>
        <p:nvGraphicFramePr>
          <p:cNvPr id="4" name="Object 3">
            <a:extLst>
              <a:ext uri="{FF2B5EF4-FFF2-40B4-BE49-F238E27FC236}">
                <a16:creationId xmlns:a16="http://schemas.microsoft.com/office/drawing/2014/main" id="{A180F86F-E9DE-4A00-A3F3-2932E3E17A3B}"/>
              </a:ext>
            </a:extLst>
          </p:cNvPr>
          <p:cNvGraphicFramePr>
            <a:graphicFrameLocks noChangeAspect="1"/>
          </p:cNvGraphicFramePr>
          <p:nvPr>
            <p:extLst>
              <p:ext uri="{D42A27DB-BD31-4B8C-83A1-F6EECF244321}">
                <p14:modId xmlns:p14="http://schemas.microsoft.com/office/powerpoint/2010/main" val="2851363994"/>
              </p:ext>
            </p:extLst>
          </p:nvPr>
        </p:nvGraphicFramePr>
        <p:xfrm>
          <a:off x="1354138" y="3365500"/>
          <a:ext cx="7716837" cy="1735138"/>
        </p:xfrm>
        <a:graphic>
          <a:graphicData uri="http://schemas.openxmlformats.org/presentationml/2006/ole">
            <mc:AlternateContent xmlns:mc="http://schemas.openxmlformats.org/markup-compatibility/2006">
              <mc:Choice xmlns:v="urn:schemas-microsoft-com:vml" Requires="v">
                <p:oleObj spid="_x0000_s31781" name="CS ChemDraw Drawing" r:id="rId3" imgW="7717320" imgH="1734840" progId="ChemDraw.Document.6.0">
                  <p:embed/>
                </p:oleObj>
              </mc:Choice>
              <mc:Fallback>
                <p:oleObj name="CS ChemDraw Drawing" r:id="rId3" imgW="7717320" imgH="1734840" progId="ChemDraw.Document.6.0">
                  <p:embed/>
                  <p:pic>
                    <p:nvPicPr>
                      <p:cNvPr id="0" name=""/>
                      <p:cNvPicPr/>
                      <p:nvPr/>
                    </p:nvPicPr>
                    <p:blipFill>
                      <a:blip r:embed="rId4"/>
                      <a:stretch>
                        <a:fillRect/>
                      </a:stretch>
                    </p:blipFill>
                    <p:spPr>
                      <a:xfrm>
                        <a:off x="1354138" y="3365500"/>
                        <a:ext cx="7716837" cy="1735138"/>
                      </a:xfrm>
                      <a:prstGeom prst="rect">
                        <a:avLst/>
                      </a:prstGeom>
                    </p:spPr>
                  </p:pic>
                </p:oleObj>
              </mc:Fallback>
            </mc:AlternateContent>
          </a:graphicData>
        </a:graphic>
      </p:graphicFrame>
    </p:spTree>
    <p:extLst>
      <p:ext uri="{BB962C8B-B14F-4D97-AF65-F5344CB8AC3E}">
        <p14:creationId xmlns:p14="http://schemas.microsoft.com/office/powerpoint/2010/main" val="241944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110F-ADCE-4591-852C-D9C8C72905F0}"/>
              </a:ext>
            </a:extLst>
          </p:cNvPr>
          <p:cNvSpPr>
            <a:spLocks noGrp="1"/>
          </p:cNvSpPr>
          <p:nvPr>
            <p:ph type="title"/>
          </p:nvPr>
        </p:nvSpPr>
        <p:spPr/>
        <p:txBody>
          <a:bodyPr>
            <a:normAutofit fontScale="90000"/>
          </a:bodyPr>
          <a:lstStyle/>
          <a:p>
            <a:r>
              <a:rPr lang="en-US" dirty="0">
                <a:solidFill>
                  <a:srgbClr val="FF0000"/>
                </a:solidFill>
              </a:rPr>
              <a:t>EDMAN’S REAGENT</a:t>
            </a:r>
            <a:br>
              <a:rPr lang="en-US" dirty="0">
                <a:solidFill>
                  <a:srgbClr val="FF0000"/>
                </a:solidFill>
              </a:rPr>
            </a:br>
            <a:r>
              <a:rPr lang="en-US" dirty="0"/>
              <a:t>A reagent that clips off lust one amino acid at a time the end of the chain</a:t>
            </a:r>
            <a:br>
              <a:rPr lang="en-US" dirty="0"/>
            </a:br>
            <a:br>
              <a:rPr lang="en-US" dirty="0">
                <a:solidFill>
                  <a:srgbClr val="FF0000"/>
                </a:solidFill>
              </a:rPr>
            </a:br>
            <a:endParaRPr lang="en-US" dirty="0">
              <a:solidFill>
                <a:srgbClr val="FF0000"/>
              </a:solidFill>
            </a:endParaRPr>
          </a:p>
        </p:txBody>
      </p:sp>
      <p:sp>
        <p:nvSpPr>
          <p:cNvPr id="5" name="Content Placeholder 4">
            <a:extLst>
              <a:ext uri="{FF2B5EF4-FFF2-40B4-BE49-F238E27FC236}">
                <a16:creationId xmlns:a16="http://schemas.microsoft.com/office/drawing/2014/main" id="{7CDB4207-1244-4B88-B056-A36EF50E37A2}"/>
              </a:ext>
            </a:extLst>
          </p:cNvPr>
          <p:cNvSpPr>
            <a:spLocks noGrp="1"/>
          </p:cNvSpPr>
          <p:nvPr>
            <p:ph idx="1"/>
          </p:nvPr>
        </p:nvSpPr>
        <p:spPr>
          <a:xfrm>
            <a:off x="357051" y="2160589"/>
            <a:ext cx="11495315" cy="4632097"/>
          </a:xfrm>
        </p:spPr>
        <p:txBody>
          <a:bodyPr>
            <a:normAutofit/>
          </a:bodyPr>
          <a:lstStyle/>
          <a:p>
            <a:pPr marL="0" indent="0">
              <a:buNone/>
            </a:pPr>
            <a:endParaRPr lang="en-US" sz="2400" dirty="0">
              <a:solidFill>
                <a:schemeClr val="accent1"/>
              </a:solidFill>
            </a:endParaRPr>
          </a:p>
        </p:txBody>
      </p:sp>
      <p:graphicFrame>
        <p:nvGraphicFramePr>
          <p:cNvPr id="7" name="Object 6">
            <a:extLst>
              <a:ext uri="{FF2B5EF4-FFF2-40B4-BE49-F238E27FC236}">
                <a16:creationId xmlns:a16="http://schemas.microsoft.com/office/drawing/2014/main" id="{7C66BC05-2255-4CD6-A0B5-60293866A46A}"/>
              </a:ext>
            </a:extLst>
          </p:cNvPr>
          <p:cNvGraphicFramePr>
            <a:graphicFrameLocks noChangeAspect="1"/>
          </p:cNvGraphicFramePr>
          <p:nvPr>
            <p:extLst>
              <p:ext uri="{D42A27DB-BD31-4B8C-83A1-F6EECF244321}">
                <p14:modId xmlns:p14="http://schemas.microsoft.com/office/powerpoint/2010/main" val="1961776616"/>
              </p:ext>
            </p:extLst>
          </p:nvPr>
        </p:nvGraphicFramePr>
        <p:xfrm>
          <a:off x="2943496" y="2284193"/>
          <a:ext cx="6165669" cy="4548366"/>
        </p:xfrm>
        <a:graphic>
          <a:graphicData uri="http://schemas.openxmlformats.org/presentationml/2006/ole">
            <mc:AlternateContent xmlns:mc="http://schemas.openxmlformats.org/markup-compatibility/2006">
              <mc:Choice xmlns:v="urn:schemas-microsoft-com:vml" Requires="v">
                <p:oleObj spid="_x0000_s26723" name="CS ChemDraw Drawing" r:id="rId3" imgW="6523680" imgH="5018037" progId="ChemDraw.Document.6.0">
                  <p:embed/>
                </p:oleObj>
              </mc:Choice>
              <mc:Fallback>
                <p:oleObj name="CS ChemDraw Drawing" r:id="rId3" imgW="6523680" imgH="5018037" progId="ChemDraw.Document.6.0">
                  <p:embed/>
                  <p:pic>
                    <p:nvPicPr>
                      <p:cNvPr id="0" name=""/>
                      <p:cNvPicPr/>
                      <p:nvPr/>
                    </p:nvPicPr>
                    <p:blipFill>
                      <a:blip r:embed="rId4"/>
                      <a:stretch>
                        <a:fillRect/>
                      </a:stretch>
                    </p:blipFill>
                    <p:spPr>
                      <a:xfrm>
                        <a:off x="2943496" y="2284193"/>
                        <a:ext cx="6165669" cy="4548366"/>
                      </a:xfrm>
                      <a:prstGeom prst="rect">
                        <a:avLst/>
                      </a:prstGeom>
                    </p:spPr>
                  </p:pic>
                </p:oleObj>
              </mc:Fallback>
            </mc:AlternateContent>
          </a:graphicData>
        </a:graphic>
      </p:graphicFrame>
    </p:spTree>
    <p:extLst>
      <p:ext uri="{BB962C8B-B14F-4D97-AF65-F5344CB8AC3E}">
        <p14:creationId xmlns:p14="http://schemas.microsoft.com/office/powerpoint/2010/main" val="211519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C00000"/>
                </a:solidFill>
              </a:rPr>
              <a:t>Mechanism </a:t>
            </a:r>
            <a:endParaRPr lang="ar-IQ" dirty="0">
              <a:solidFill>
                <a:srgbClr val="C00000"/>
              </a:solidFill>
            </a:endParaRPr>
          </a:p>
        </p:txBody>
      </p:sp>
      <p:sp>
        <p:nvSpPr>
          <p:cNvPr id="4" name="Content Placeholder 3">
            <a:extLst>
              <a:ext uri="{FF2B5EF4-FFF2-40B4-BE49-F238E27FC236}">
                <a16:creationId xmlns:a16="http://schemas.microsoft.com/office/drawing/2014/main" id="{E5BFBB15-C35C-48DD-B08E-C9C6F7BFE0C2}"/>
              </a:ext>
            </a:extLst>
          </p:cNvPr>
          <p:cNvSpPr>
            <a:spLocks noGrp="1"/>
          </p:cNvSpPr>
          <p:nvPr>
            <p:ph idx="1"/>
          </p:nvPr>
        </p:nvSpPr>
        <p:spPr>
          <a:xfrm>
            <a:off x="838200" y="2037309"/>
            <a:ext cx="10515600" cy="4351338"/>
          </a:xfrm>
        </p:spPr>
        <p:txBody>
          <a:bodyPr/>
          <a:lstStyle/>
          <a:p>
            <a:r>
              <a:rPr lang="en-US" dirty="0">
                <a:solidFill>
                  <a:schemeClr val="accent1"/>
                </a:solidFill>
              </a:rPr>
              <a:t>A reagent that clips off lust one amino acid at a time the end of the chain</a:t>
            </a:r>
          </a:p>
          <a:p>
            <a:endParaRPr lang="en-US" dirty="0"/>
          </a:p>
        </p:txBody>
      </p:sp>
      <p:graphicFrame>
        <p:nvGraphicFramePr>
          <p:cNvPr id="5" name="Object 4">
            <a:extLst>
              <a:ext uri="{FF2B5EF4-FFF2-40B4-BE49-F238E27FC236}">
                <a16:creationId xmlns:a16="http://schemas.microsoft.com/office/drawing/2014/main" id="{B9A4CBEB-52B7-4D1B-B4DF-2B323770106E}"/>
              </a:ext>
            </a:extLst>
          </p:cNvPr>
          <p:cNvGraphicFramePr>
            <a:graphicFrameLocks noChangeAspect="1"/>
          </p:cNvGraphicFramePr>
          <p:nvPr>
            <p:extLst>
              <p:ext uri="{D42A27DB-BD31-4B8C-83A1-F6EECF244321}">
                <p14:modId xmlns:p14="http://schemas.microsoft.com/office/powerpoint/2010/main" val="154164452"/>
              </p:ext>
            </p:extLst>
          </p:nvPr>
        </p:nvGraphicFramePr>
        <p:xfrm>
          <a:off x="1513342" y="2883993"/>
          <a:ext cx="6672715" cy="3611563"/>
        </p:xfrm>
        <a:graphic>
          <a:graphicData uri="http://schemas.openxmlformats.org/presentationml/2006/ole">
            <mc:AlternateContent xmlns:mc="http://schemas.openxmlformats.org/markup-compatibility/2006">
              <mc:Choice xmlns:v="urn:schemas-microsoft-com:vml" Requires="v">
                <p:oleObj spid="_x0000_s27747" name="CS ChemDraw Drawing" r:id="rId4" imgW="6432480" imgH="7191286" progId="ChemDraw.Document.6.0">
                  <p:embed/>
                </p:oleObj>
              </mc:Choice>
              <mc:Fallback>
                <p:oleObj name="CS ChemDraw Drawing" r:id="rId4" imgW="6432480" imgH="7191286" progId="ChemDraw.Document.6.0">
                  <p:embed/>
                  <p:pic>
                    <p:nvPicPr>
                      <p:cNvPr id="0" name=""/>
                      <p:cNvPicPr/>
                      <p:nvPr/>
                    </p:nvPicPr>
                    <p:blipFill>
                      <a:blip r:embed="rId5"/>
                      <a:stretch>
                        <a:fillRect/>
                      </a:stretch>
                    </p:blipFill>
                    <p:spPr>
                      <a:xfrm>
                        <a:off x="1513342" y="2883993"/>
                        <a:ext cx="6672715" cy="3611563"/>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FCD6813F-0210-45EA-A368-A8D827BCB521}"/>
              </a:ext>
            </a:extLst>
          </p:cNvPr>
          <p:cNvSpPr/>
          <p:nvPr/>
        </p:nvSpPr>
        <p:spPr>
          <a:xfrm>
            <a:off x="10621916" y="3429000"/>
            <a:ext cx="1400221" cy="2220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next amino acid to be removed when the two-step sequence is repeated </a:t>
            </a:r>
          </a:p>
        </p:txBody>
      </p:sp>
    </p:spTree>
    <p:extLst>
      <p:ext uri="{BB962C8B-B14F-4D97-AF65-F5344CB8AC3E}">
        <p14:creationId xmlns:p14="http://schemas.microsoft.com/office/powerpoint/2010/main" val="2800170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Cleavage of selected peptide bonds</a:t>
            </a:r>
            <a:endParaRPr lang="ar-IQ" dirty="0"/>
          </a:p>
        </p:txBody>
      </p:sp>
      <p:sp>
        <p:nvSpPr>
          <p:cNvPr id="4" name="مستطيل 3"/>
          <p:cNvSpPr/>
          <p:nvPr/>
        </p:nvSpPr>
        <p:spPr>
          <a:xfrm>
            <a:off x="677333" y="1783936"/>
            <a:ext cx="7272867" cy="3693319"/>
          </a:xfrm>
          <a:prstGeom prst="rect">
            <a:avLst/>
          </a:prstGeom>
        </p:spPr>
        <p:txBody>
          <a:bodyPr wrap="square">
            <a:spAutoFit/>
          </a:bodyPr>
          <a:lstStyle/>
          <a:p>
            <a:r>
              <a:rPr lang="en-US" dirty="0"/>
              <a:t>Proteins containing several hundred amino acid units are better cleaved at particular peptide bonds using certain chemicals or enzymes, then they are sequenced by  Edman met</a:t>
            </a:r>
          </a:p>
          <a:p>
            <a:endParaRPr lang="en-US" dirty="0"/>
          </a:p>
          <a:p>
            <a:r>
              <a:rPr lang="en-US" dirty="0"/>
              <a:t>This table :Reagents for specific cleavage of polypeptides</a:t>
            </a:r>
          </a:p>
          <a:p>
            <a:endParaRPr lang="en-US" dirty="0"/>
          </a:p>
          <a:p>
            <a:r>
              <a:rPr lang="en-US" dirty="0"/>
              <a:t>Reagent                                                        Cleavage site</a:t>
            </a:r>
          </a:p>
          <a:p>
            <a:r>
              <a:rPr lang="en-US" dirty="0"/>
              <a:t>_________                                                  _____________</a:t>
            </a:r>
          </a:p>
          <a:p>
            <a:r>
              <a:rPr lang="en-US" dirty="0"/>
              <a:t>Trypsin                                                     carboxyl side of </a:t>
            </a:r>
            <a:r>
              <a:rPr lang="en-US" dirty="0" err="1"/>
              <a:t>lys,Arg</a:t>
            </a:r>
            <a:r>
              <a:rPr lang="en-US" dirty="0"/>
              <a:t>                                           </a:t>
            </a:r>
          </a:p>
          <a:p>
            <a:r>
              <a:rPr lang="en-US" dirty="0"/>
              <a:t>Chymotrypsin                                         carboxyl side of </a:t>
            </a:r>
            <a:r>
              <a:rPr lang="en-US" dirty="0" err="1"/>
              <a:t>phe,Ty</a:t>
            </a:r>
            <a:r>
              <a:rPr lang="en-US" dirty="0"/>
              <a:t> ,</a:t>
            </a:r>
            <a:r>
              <a:rPr lang="en-US" dirty="0" err="1"/>
              <a:t>Trp</a:t>
            </a:r>
            <a:r>
              <a:rPr lang="en-US" dirty="0"/>
              <a:t>                                              </a:t>
            </a:r>
          </a:p>
          <a:p>
            <a:r>
              <a:rPr lang="en-US" dirty="0"/>
              <a:t>Cyanogen bromide (</a:t>
            </a:r>
            <a:r>
              <a:rPr lang="en-US" dirty="0" err="1"/>
              <a:t>CNBr</a:t>
            </a:r>
            <a:r>
              <a:rPr lang="en-US" dirty="0"/>
              <a:t>)                        carboxyl side of Met </a:t>
            </a:r>
          </a:p>
          <a:p>
            <a:r>
              <a:rPr lang="en-US" dirty="0"/>
              <a:t>Carboxypeptidase                                    the C-terminal amino acid</a:t>
            </a:r>
          </a:p>
          <a:p>
            <a:endParaRPr lang="ar-IQ" dirty="0"/>
          </a:p>
        </p:txBody>
      </p:sp>
      <p:sp>
        <p:nvSpPr>
          <p:cNvPr id="5" name="Content Placeholder 4">
            <a:extLst>
              <a:ext uri="{FF2B5EF4-FFF2-40B4-BE49-F238E27FC236}">
                <a16:creationId xmlns:a16="http://schemas.microsoft.com/office/drawing/2014/main" id="{F2D6A371-364C-43D5-9AD4-186305C356D4}"/>
              </a:ext>
            </a:extLst>
          </p:cNvPr>
          <p:cNvSpPr>
            <a:spLocks noGrp="1"/>
          </p:cNvSpPr>
          <p:nvPr>
            <p:ph idx="1"/>
          </p:nvPr>
        </p:nvSpPr>
        <p:spPr>
          <a:xfrm>
            <a:off x="677332" y="1524000"/>
            <a:ext cx="8596670" cy="4517363"/>
          </a:xfrm>
        </p:spPr>
        <p:txBody>
          <a:bodyPr/>
          <a:lstStyle/>
          <a:p>
            <a:pPr lvl="1"/>
            <a:endParaRPr lang="en-US" dirty="0"/>
          </a:p>
        </p:txBody>
      </p:sp>
    </p:spTree>
    <p:extLst>
      <p:ext uri="{BB962C8B-B14F-4D97-AF65-F5344CB8AC3E}">
        <p14:creationId xmlns:p14="http://schemas.microsoft.com/office/powerpoint/2010/main" val="371718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7F8C33-ED1B-4124-9085-75691CE8DF63}"/>
              </a:ext>
            </a:extLst>
          </p:cNvPr>
          <p:cNvSpPr>
            <a:spLocks noGrp="1"/>
          </p:cNvSpPr>
          <p:nvPr>
            <p:ph idx="1"/>
          </p:nvPr>
        </p:nvSpPr>
        <p:spPr>
          <a:xfrm>
            <a:off x="838200" y="453006"/>
            <a:ext cx="10515600" cy="5723957"/>
          </a:xfrm>
        </p:spPr>
        <p:txBody>
          <a:bodyPr/>
          <a:lstStyle/>
          <a:p>
            <a:r>
              <a:rPr lang="en-US" dirty="0"/>
              <a:t>20 amino acids are commonly found in proteins</a:t>
            </a:r>
          </a:p>
          <a:p>
            <a:r>
              <a:rPr lang="en-US" dirty="0"/>
              <a:t>12 can be synthesized in the body</a:t>
            </a:r>
          </a:p>
          <a:p>
            <a:r>
              <a:rPr lang="en-US" dirty="0"/>
              <a:t>8 (essential amino acids ) can not be synthesized in the body, and must be obtain from the diet in the form of proteins</a:t>
            </a:r>
          </a:p>
          <a:p>
            <a:r>
              <a:rPr lang="en-US" dirty="0">
                <a:solidFill>
                  <a:schemeClr val="accent1"/>
                </a:solidFill>
              </a:rPr>
              <a:t>A three letter abbreviation </a:t>
            </a:r>
            <a:r>
              <a:rPr lang="en-US" dirty="0"/>
              <a:t>is used when writing the formulas of peptides</a:t>
            </a:r>
          </a:p>
          <a:p>
            <a:r>
              <a:rPr lang="en-US" dirty="0">
                <a:solidFill>
                  <a:schemeClr val="accent1"/>
                </a:solidFill>
              </a:rPr>
              <a:t>A one letter abbreviation </a:t>
            </a:r>
            <a:r>
              <a:rPr lang="en-US" dirty="0"/>
              <a:t>is used to describe the amino acid sequence in a protein</a:t>
            </a:r>
          </a:p>
          <a:p>
            <a:endParaRPr lang="en-US" dirty="0"/>
          </a:p>
        </p:txBody>
      </p:sp>
    </p:spTree>
    <p:extLst>
      <p:ext uri="{BB962C8B-B14F-4D97-AF65-F5344CB8AC3E}">
        <p14:creationId xmlns:p14="http://schemas.microsoft.com/office/powerpoint/2010/main" val="2304314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EXAMPLE:</a:t>
            </a:r>
            <a:endParaRPr lang="ar-IQ"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04378" y="2160588"/>
            <a:ext cx="7543282"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214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00DF-DAB6-4E3E-B910-A66DF049FFCD}"/>
              </a:ext>
            </a:extLst>
          </p:cNvPr>
          <p:cNvSpPr>
            <a:spLocks noGrp="1"/>
          </p:cNvSpPr>
          <p:nvPr>
            <p:ph type="title"/>
          </p:nvPr>
        </p:nvSpPr>
        <p:spPr>
          <a:xfrm>
            <a:off x="555414" y="588286"/>
            <a:ext cx="8596668" cy="1320800"/>
          </a:xfrm>
        </p:spPr>
        <p:txBody>
          <a:bodyPr>
            <a:normAutofit/>
          </a:bodyPr>
          <a:lstStyle/>
          <a:p>
            <a:r>
              <a:rPr lang="en-US" sz="4000" dirty="0">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rPr>
              <a:t>Insulin</a:t>
            </a:r>
            <a:endParaRPr lang="en-US" sz="4000" dirty="0">
              <a:solidFill>
                <a:schemeClr val="accent4">
                  <a:lumMod val="60000"/>
                  <a:lumOff val="40000"/>
                </a:schemeClr>
              </a:solidFill>
            </a:endParaRPr>
          </a:p>
        </p:txBody>
      </p:sp>
      <p:sp>
        <p:nvSpPr>
          <p:cNvPr id="3" name="Rectangle 2">
            <a:extLst>
              <a:ext uri="{FF2B5EF4-FFF2-40B4-BE49-F238E27FC236}">
                <a16:creationId xmlns:a16="http://schemas.microsoft.com/office/drawing/2014/main" id="{097CBBBF-45F9-4956-BBF2-522B202C3924}"/>
              </a:ext>
            </a:extLst>
          </p:cNvPr>
          <p:cNvSpPr/>
          <p:nvPr/>
        </p:nvSpPr>
        <p:spPr>
          <a:xfrm>
            <a:off x="677334" y="1909086"/>
            <a:ext cx="4650377" cy="4690964"/>
          </a:xfrm>
          <a:prstGeom prst="rect">
            <a:avLst/>
          </a:prstGeom>
        </p:spPr>
        <p:txBody>
          <a:bodyPr wrap="square">
            <a:spAutoFit/>
          </a:bodyPr>
          <a:lstStyle/>
          <a:p>
            <a:pPr>
              <a:lnSpc>
                <a:spcPct val="107000"/>
              </a:lnSpc>
              <a:spcAft>
                <a:spcPts val="800"/>
              </a:spcAft>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Insulin (from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2" tooltip="Latin"/>
              </a:rPr>
              <a:t>Latin</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i="1" dirty="0">
                <a:solidFill>
                  <a:srgbClr val="000000"/>
                </a:solidFill>
                <a:latin typeface="Arial" panose="020B0604020202020204" pitchFamily="34" charset="0"/>
                <a:ea typeface="Calibri" panose="020F0502020204030204" pitchFamily="34" charset="0"/>
                <a:cs typeface="Arial" panose="020B0604020202020204" pitchFamily="34" charset="0"/>
              </a:rPr>
              <a:t>insula</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island) is a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3" tooltip="Peptide hormone"/>
              </a:rPr>
              <a:t>peptide hormone</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produced by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4" tooltip="Beta cell"/>
              </a:rPr>
              <a:t>beta cells</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of the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5" tooltip="Pancreatic islets"/>
              </a:rPr>
              <a:t>pancreatic islets</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it is considered to be the main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6" tooltip="Anabolism"/>
              </a:rPr>
              <a:t>anabolic</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7" tooltip="Hormone"/>
              </a:rPr>
              <a:t>hormone</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of the body. It regulates the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8" tooltip="Metabolism"/>
              </a:rPr>
              <a:t>metabolism</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of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9" tooltip="Carbohydrate"/>
              </a:rPr>
              <a:t>carbohydrates</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0" tooltip="Fat"/>
              </a:rPr>
              <a:t>fats</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and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1" tooltip="Protein"/>
              </a:rPr>
              <a:t>protein</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by promoting the absorption of carbohydrates, especially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2" tooltip="Glucose"/>
              </a:rPr>
              <a:t>glucose</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from the blood into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3" tooltip="Liver"/>
              </a:rPr>
              <a:t>liver</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4" tooltip="Fat cell"/>
              </a:rPr>
              <a:t>fat</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and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5" tooltip="Skeletal muscle"/>
              </a:rPr>
              <a:t>skeletal muscle</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cells. In these tissues the absorbed glucose is converted into either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6" tooltip="Glycogen"/>
              </a:rPr>
              <a:t>glycogen</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via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7" tooltip="Glycogenesis"/>
              </a:rPr>
              <a:t>glycogenesis</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or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8" tooltip="Fatty acid metabolism"/>
              </a:rPr>
              <a:t>fats</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9" tooltip="Triglyceride"/>
              </a:rPr>
              <a:t>triglycerides</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via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20" tooltip="Lipogenesis"/>
              </a:rPr>
              <a:t>lipogenesis</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or, in the case of the liver, into both.</a:t>
            </a:r>
            <a:r>
              <a:rPr lang="en-US" sz="1400" baseline="30000" dirty="0">
                <a:solidFill>
                  <a:srgbClr val="000000"/>
                </a:solidFill>
                <a:latin typeface="Arial" panose="020B0604020202020204" pitchFamily="34" charset="0"/>
                <a:ea typeface="Calibri" panose="020F0502020204030204" pitchFamily="34" charset="0"/>
                <a:cs typeface="Arial" panose="020B0604020202020204" pitchFamily="34" charset="0"/>
                <a:hlinkClick r:id="rId21"/>
              </a:rPr>
              <a:t>[6]</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12" tooltip="Glucose"/>
              </a:rPr>
              <a:t>Glucose</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production and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22" tooltip="Secretion"/>
              </a:rPr>
              <a:t>secretion</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by the liver is strongly inhibited by high concentrations of insulin in the blood.</a:t>
            </a:r>
            <a:r>
              <a:rPr lang="en-US" sz="1400" baseline="30000" dirty="0">
                <a:solidFill>
                  <a:srgbClr val="000000"/>
                </a:solidFill>
                <a:latin typeface="Arial" panose="020B0604020202020204" pitchFamily="34" charset="0"/>
                <a:ea typeface="Calibri" panose="020F0502020204030204" pitchFamily="34" charset="0"/>
                <a:cs typeface="Arial" panose="020B0604020202020204" pitchFamily="34" charset="0"/>
                <a:hlinkClick r:id="rId23"/>
              </a:rPr>
              <a:t>[7]</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Circulating insulin also affects the synthesis of proteins in a wide variety of tissues. It is therefore an anabolic hormone, promoting the conversion of small molecules in the blood into large molecules inside the cells. Low insulin levels in the blood have the opposite effect by promoting widespread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24" tooltip="Catabolism"/>
              </a:rPr>
              <a:t>catabolism</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especially of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25" tooltip="Obesity"/>
              </a:rPr>
              <a:t>reserve body fat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0C833B8E-85FE-4FD5-A63C-3C048E2DDD45}"/>
              </a:ext>
            </a:extLst>
          </p:cNvPr>
          <p:cNvPicPr>
            <a:picLocks noGrp="1" noChangeAspect="1"/>
          </p:cNvPicPr>
          <p:nvPr>
            <p:ph idx="1"/>
          </p:nvPr>
        </p:nvPicPr>
        <p:blipFill>
          <a:blip r:embed="rId26"/>
          <a:stretch>
            <a:fillRect/>
          </a:stretch>
        </p:blipFill>
        <p:spPr>
          <a:xfrm>
            <a:off x="5327711" y="2324154"/>
            <a:ext cx="4532836" cy="3840480"/>
          </a:xfrm>
          <a:prstGeom prst="rect">
            <a:avLst/>
          </a:prstGeom>
        </p:spPr>
      </p:pic>
      <p:pic>
        <p:nvPicPr>
          <p:cNvPr id="6" name="Content Placeholder 4">
            <a:extLst>
              <a:ext uri="{FF2B5EF4-FFF2-40B4-BE49-F238E27FC236}">
                <a16:creationId xmlns:a16="http://schemas.microsoft.com/office/drawing/2014/main" id="{E36118AE-A2EB-47F3-BE98-7A1AD4439B5D}"/>
              </a:ext>
            </a:extLst>
          </p:cNvPr>
          <p:cNvPicPr>
            <a:picLocks noChangeAspect="1"/>
          </p:cNvPicPr>
          <p:nvPr/>
        </p:nvPicPr>
        <p:blipFill>
          <a:blip r:embed="rId26"/>
          <a:stretch>
            <a:fillRect/>
          </a:stretch>
        </p:blipFill>
        <p:spPr>
          <a:xfrm>
            <a:off x="5327711" y="2334328"/>
            <a:ext cx="4532836" cy="3840480"/>
          </a:xfrm>
          <a:prstGeom prst="rect">
            <a:avLst/>
          </a:prstGeom>
        </p:spPr>
      </p:pic>
    </p:spTree>
    <p:extLst>
      <p:ext uri="{BB962C8B-B14F-4D97-AF65-F5344CB8AC3E}">
        <p14:creationId xmlns:p14="http://schemas.microsoft.com/office/powerpoint/2010/main" val="464100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D285-9725-4569-97CD-F021D455B7E7}"/>
              </a:ext>
            </a:extLst>
          </p:cNvPr>
          <p:cNvSpPr>
            <a:spLocks noGrp="1"/>
          </p:cNvSpPr>
          <p:nvPr>
            <p:ph type="title"/>
          </p:nvPr>
        </p:nvSpPr>
        <p:spPr/>
        <p:txBody>
          <a:bodyPr/>
          <a:lstStyle/>
          <a:p>
            <a:r>
              <a:rPr lang="en-US" dirty="0"/>
              <a:t>Structure 3D for the </a:t>
            </a:r>
            <a:r>
              <a:rPr lang="en-US" dirty="0">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rPr>
              <a:t>Insulin</a:t>
            </a:r>
            <a:endParaRPr lang="en-US" dirty="0"/>
          </a:p>
        </p:txBody>
      </p:sp>
      <p:pic>
        <p:nvPicPr>
          <p:cNvPr id="34818" name="Picture 2">
            <a:extLst>
              <a:ext uri="{FF2B5EF4-FFF2-40B4-BE49-F238E27FC236}">
                <a16:creationId xmlns:a16="http://schemas.microsoft.com/office/drawing/2014/main" id="{7DE1F9CD-4235-4E2D-8A5D-167DE6A97C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7985" y="1991360"/>
            <a:ext cx="4834703"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0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Oxytocin</a:t>
            </a:r>
            <a:endParaRPr lang="ar-IQ" dirty="0"/>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4569" y="3826932"/>
            <a:ext cx="7921431" cy="277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830457" y="1951672"/>
            <a:ext cx="7992535" cy="1477328"/>
          </a:xfrm>
          <a:prstGeom prst="rect">
            <a:avLst/>
          </a:prstGeom>
        </p:spPr>
        <p:txBody>
          <a:bodyPr wrap="square">
            <a:spAutoFit/>
          </a:bodyPr>
          <a:lstStyle/>
          <a:p>
            <a:r>
              <a:rPr lang="en-US" dirty="0"/>
              <a:t>To add more amino acids, we must selectively remove one of the protecting groups and join the next amino acid</a:t>
            </a:r>
          </a:p>
          <a:p>
            <a:r>
              <a:rPr lang="en-US" dirty="0"/>
              <a:t>Oxytocin (prepared by Vincent du </a:t>
            </a:r>
            <a:r>
              <a:rPr lang="en-US" dirty="0" err="1"/>
              <a:t>Vigneaud</a:t>
            </a:r>
            <a:r>
              <a:rPr lang="en-US" dirty="0"/>
              <a:t> – Nobel 1955)</a:t>
            </a:r>
          </a:p>
          <a:p>
            <a:r>
              <a:rPr lang="en-US" dirty="0"/>
              <a:t>Oxytocin produced by posterior pituitary gland. It regulates uterine contraction and lactation and may be administered when it is necessary to induce labor at childbirth</a:t>
            </a:r>
          </a:p>
        </p:txBody>
      </p:sp>
    </p:spTree>
    <p:extLst>
      <p:ext uri="{BB962C8B-B14F-4D97-AF65-F5344CB8AC3E}">
        <p14:creationId xmlns:p14="http://schemas.microsoft.com/office/powerpoint/2010/main" val="3156751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C272-984B-422C-9D7F-E7DAA15AAC6E}"/>
              </a:ext>
            </a:extLst>
          </p:cNvPr>
          <p:cNvSpPr>
            <a:spLocks noGrp="1"/>
          </p:cNvSpPr>
          <p:nvPr>
            <p:ph type="title"/>
          </p:nvPr>
        </p:nvSpPr>
        <p:spPr/>
        <p:txBody>
          <a:bodyPr>
            <a:normAutofit fontScale="90000"/>
          </a:bodyPr>
          <a:lstStyle/>
          <a:p>
            <a:r>
              <a:rPr lang="en-US" b="1" dirty="0"/>
              <a:t>Vasopressin (Antidiuretic Hormone, ADH)</a:t>
            </a:r>
            <a:br>
              <a:rPr lang="en-US" b="1" dirty="0"/>
            </a:br>
            <a:br>
              <a:rPr lang="en-US" dirty="0"/>
            </a:br>
            <a:endParaRPr lang="en-US" dirty="0"/>
          </a:p>
        </p:txBody>
      </p:sp>
      <p:sp>
        <p:nvSpPr>
          <p:cNvPr id="3" name="Content Placeholder 2">
            <a:extLst>
              <a:ext uri="{FF2B5EF4-FFF2-40B4-BE49-F238E27FC236}">
                <a16:creationId xmlns:a16="http://schemas.microsoft.com/office/drawing/2014/main" id="{92EBEADD-5E06-43C4-AB66-A9EF79C2BB33}"/>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B0978C71-6EA6-4B16-839A-799613458F21}"/>
              </a:ext>
            </a:extLst>
          </p:cNvPr>
          <p:cNvSpPr/>
          <p:nvPr/>
        </p:nvSpPr>
        <p:spPr>
          <a:xfrm>
            <a:off x="790546" y="2437635"/>
            <a:ext cx="7646125" cy="1663340"/>
          </a:xfrm>
          <a:prstGeom prst="rect">
            <a:avLst/>
          </a:prstGeom>
        </p:spPr>
        <p:txBody>
          <a:bodyPr wrap="square">
            <a:spAutoFit/>
          </a:bodyPr>
          <a:lstStyle/>
          <a:p>
            <a:pPr>
              <a:lnSpc>
                <a:spcPct val="107000"/>
              </a:lnSpc>
              <a:spcAft>
                <a:spcPts val="800"/>
              </a:spcAft>
            </a:pP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Vasopressin, also called antidiuretic hormone (ADH), arginine vasopressin (AVP)  or aggression is a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3" tooltip="Hormone"/>
              </a:rPr>
              <a:t>hormone</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synthesized as a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4" tooltip="Peptide"/>
              </a:rPr>
              <a:t>peptide</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5" tooltip="Prohormone"/>
              </a:rPr>
              <a:t>prohormone</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in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6" tooltip="Neurons"/>
              </a:rPr>
              <a:t>neurons</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in the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7" tooltip="Hypothalamus"/>
              </a:rPr>
              <a:t>hypothalamus</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and is converted to AVP. It then travels down the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8" tooltip="Axon"/>
              </a:rPr>
              <a:t>axon</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of that cell, which terminates in the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9" tooltip="Posterior pituitary"/>
              </a:rPr>
              <a:t>posterior pituitary</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and is released from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10" tooltip="Synaptic vesicle"/>
              </a:rPr>
              <a:t>vesicles</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into the circulation in response to extracellular fluid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11" tooltip="Hypertonicity"/>
              </a:rPr>
              <a:t>hypertonicity</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12" tooltip="Hyperosmolality"/>
              </a:rPr>
              <a:t>hyperosmolality</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AVP has two primary functions. First, it increases the amount of solute-free water reabsorbed back into the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13" tooltip="Circulatory system"/>
              </a:rPr>
              <a:t>circulation</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from the filtrate in the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14" tooltip="Nephron"/>
              </a:rPr>
              <a:t>kidney tubules</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of the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15" tooltip="Nephrons"/>
              </a:rPr>
              <a:t>nephrons</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Second, AVP constricts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16" tooltip="Arterioles"/>
              </a:rPr>
              <a:t>arterioles</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which increases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17" tooltip="Peripheral vascular resistance"/>
              </a:rPr>
              <a:t>peripheral vascular resistance</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and raises arterial </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hlinkClick r:id="rId18" tooltip="Blood pressure"/>
              </a:rPr>
              <a:t>blood pressure</a:t>
            </a:r>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2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ACF6F7E3-91DC-44AA-A63F-0BD86D495838}"/>
              </a:ext>
            </a:extLst>
          </p:cNvPr>
          <p:cNvGraphicFramePr>
            <a:graphicFrameLocks noChangeAspect="1"/>
          </p:cNvGraphicFramePr>
          <p:nvPr>
            <p:extLst>
              <p:ext uri="{D42A27DB-BD31-4B8C-83A1-F6EECF244321}">
                <p14:modId xmlns:p14="http://schemas.microsoft.com/office/powerpoint/2010/main" val="1104449488"/>
              </p:ext>
            </p:extLst>
          </p:nvPr>
        </p:nvGraphicFramePr>
        <p:xfrm>
          <a:off x="3225800" y="4100513"/>
          <a:ext cx="4122738" cy="1782762"/>
        </p:xfrm>
        <a:graphic>
          <a:graphicData uri="http://schemas.openxmlformats.org/presentationml/2006/ole">
            <mc:AlternateContent xmlns:mc="http://schemas.openxmlformats.org/markup-compatibility/2006">
              <mc:Choice xmlns:v="urn:schemas-microsoft-com:vml" Requires="v">
                <p:oleObj spid="_x0000_s33821" name="CS ChemDraw Drawing" r:id="rId19" imgW="4122240" imgH="1782920" progId="ChemDraw.Document.6.0">
                  <p:embed/>
                </p:oleObj>
              </mc:Choice>
              <mc:Fallback>
                <p:oleObj name="CS ChemDraw Drawing" r:id="rId19" imgW="4122240" imgH="1782920" progId="ChemDraw.Document.6.0">
                  <p:embed/>
                  <p:pic>
                    <p:nvPicPr>
                      <p:cNvPr id="0" name=""/>
                      <p:cNvPicPr/>
                      <p:nvPr/>
                    </p:nvPicPr>
                    <p:blipFill>
                      <a:blip r:embed="rId20"/>
                      <a:stretch>
                        <a:fillRect/>
                      </a:stretch>
                    </p:blipFill>
                    <p:spPr>
                      <a:xfrm>
                        <a:off x="3225800" y="4100513"/>
                        <a:ext cx="4122738" cy="1782762"/>
                      </a:xfrm>
                      <a:prstGeom prst="rect">
                        <a:avLst/>
                      </a:prstGeom>
                    </p:spPr>
                  </p:pic>
                </p:oleObj>
              </mc:Fallback>
            </mc:AlternateContent>
          </a:graphicData>
        </a:graphic>
      </p:graphicFrame>
    </p:spTree>
    <p:extLst>
      <p:ext uri="{BB962C8B-B14F-4D97-AF65-F5344CB8AC3E}">
        <p14:creationId xmlns:p14="http://schemas.microsoft.com/office/powerpoint/2010/main" val="929678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ltLang="ar-IQ" sz="2400" b="1" kern="0" dirty="0">
                <a:solidFill>
                  <a:srgbClr val="A50021"/>
                </a:solidFill>
                <a:latin typeface="Arial"/>
                <a:cs typeface="Arial"/>
              </a:rPr>
              <a:t>Secondary Structure of Proteins</a:t>
            </a:r>
            <a:endParaRPr lang="ar-IQ" dirty="0"/>
          </a:p>
        </p:txBody>
      </p:sp>
      <p:sp>
        <p:nvSpPr>
          <p:cNvPr id="3" name="عنصر نائب للمحتوى 2"/>
          <p:cNvSpPr>
            <a:spLocks noGrp="1"/>
          </p:cNvSpPr>
          <p:nvPr>
            <p:ph idx="1"/>
          </p:nvPr>
        </p:nvSpPr>
        <p:spPr/>
        <p:txBody>
          <a:bodyPr/>
          <a:lstStyle/>
          <a:p>
            <a:pPr marL="342900" lvl="0" indent="-342900" fontAlgn="base">
              <a:lnSpc>
                <a:spcPct val="100000"/>
              </a:lnSpc>
              <a:spcBef>
                <a:spcPct val="20000"/>
              </a:spcBef>
              <a:spcAft>
                <a:spcPct val="0"/>
              </a:spcAft>
              <a:buNone/>
            </a:pPr>
            <a:r>
              <a:rPr lang="en-US" altLang="ar-IQ" sz="1800" kern="0" dirty="0">
                <a:solidFill>
                  <a:srgbClr val="000000"/>
                </a:solidFill>
                <a:latin typeface="Arial"/>
              </a:rPr>
              <a:t>Many polymers have been isolated in pure crystalline form and are polymers with very well defined shapes. </a:t>
            </a:r>
          </a:p>
          <a:p>
            <a:pPr marL="342900" lvl="0" indent="-342900" fontAlgn="base">
              <a:lnSpc>
                <a:spcPct val="100000"/>
              </a:lnSpc>
              <a:spcBef>
                <a:spcPct val="20000"/>
              </a:spcBef>
              <a:spcAft>
                <a:spcPct val="0"/>
              </a:spcAft>
              <a:buNone/>
            </a:pPr>
            <a:r>
              <a:rPr lang="en-US" altLang="ar-IQ" sz="1800" b="1" kern="0" dirty="0">
                <a:solidFill>
                  <a:srgbClr val="008000"/>
                </a:solidFill>
                <a:latin typeface="Arial"/>
              </a:rPr>
              <a:t>Geometry of the peptide bond</a:t>
            </a:r>
          </a:p>
          <a:p>
            <a:pPr marL="342900" lvl="0" indent="-342900" fontAlgn="base">
              <a:lnSpc>
                <a:spcPct val="100000"/>
              </a:lnSpc>
              <a:spcBef>
                <a:spcPct val="20000"/>
              </a:spcBef>
              <a:spcAft>
                <a:spcPct val="0"/>
              </a:spcAft>
              <a:buFontTx/>
              <a:buChar char="•"/>
            </a:pPr>
            <a:r>
              <a:rPr lang="en-US" altLang="ar-IQ" sz="1800" b="1" kern="0" dirty="0">
                <a:solidFill>
                  <a:srgbClr val="008000"/>
                </a:solidFill>
                <a:latin typeface="Arial"/>
              </a:rPr>
              <a:t>Planar geometry</a:t>
            </a:r>
          </a:p>
          <a:p>
            <a:pPr marL="342900" lvl="0" indent="-342900" fontAlgn="base">
              <a:lnSpc>
                <a:spcPct val="100000"/>
              </a:lnSpc>
              <a:spcBef>
                <a:spcPct val="20000"/>
              </a:spcBef>
              <a:spcAft>
                <a:spcPct val="0"/>
              </a:spcAft>
              <a:buFontTx/>
              <a:buChar char="•"/>
            </a:pPr>
            <a:r>
              <a:rPr lang="en-US" altLang="ar-IQ" sz="1800" b="1" kern="0" dirty="0">
                <a:solidFill>
                  <a:srgbClr val="008000"/>
                </a:solidFill>
                <a:latin typeface="Arial"/>
              </a:rPr>
              <a:t>Amide C-N bond (1.32 A) is shorter than normal C-N bond (1.47 A)</a:t>
            </a:r>
          </a:p>
          <a:p>
            <a:pPr marL="342900" lvl="0" indent="-342900" fontAlgn="base">
              <a:lnSpc>
                <a:spcPct val="100000"/>
              </a:lnSpc>
              <a:spcBef>
                <a:spcPct val="20000"/>
              </a:spcBef>
              <a:spcAft>
                <a:spcPct val="0"/>
              </a:spcAft>
              <a:buFontTx/>
              <a:buChar char="•"/>
            </a:pPr>
            <a:r>
              <a:rPr lang="en-US" altLang="ar-IQ" sz="1800" b="1" kern="0" dirty="0">
                <a:solidFill>
                  <a:srgbClr val="008000"/>
                </a:solidFill>
                <a:latin typeface="Arial"/>
              </a:rPr>
              <a:t>Rotation around the amide bond is restricted (double bond character) </a:t>
            </a:r>
          </a:p>
          <a:p>
            <a:endParaRPr lang="ar-IQ"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118" y="4013753"/>
            <a:ext cx="5865282" cy="272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121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عنوان 1"/>
              <p:cNvSpPr>
                <a:spLocks noGrp="1"/>
              </p:cNvSpPr>
              <p:nvPr>
                <p:ph type="title"/>
              </p:nvPr>
            </p:nvSpPr>
            <p:spPr/>
            <p:txBody>
              <a:bodyPr/>
              <a:lstStyle/>
              <a:p>
                <a:r>
                  <a:rPr lang="en-US" dirty="0"/>
                  <a:t>The-</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helix</a:t>
                </a:r>
                <a:endParaRPr lang="ar-IQ" dirty="0"/>
              </a:p>
            </p:txBody>
          </p:sp>
        </mc:Choice>
        <mc:Fallback xmlns="">
          <p:sp>
            <p:nvSpPr>
              <p:cNvPr id="2" name="عنوان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pic>
        <p:nvPicPr>
          <p:cNvPr id="368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27593" y="2386567"/>
            <a:ext cx="6096851"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8BC177-C8FD-4F3D-9D31-C2B6CD8B8C39}"/>
                  </a:ext>
                </a:extLst>
              </p:cNvPr>
              <p:cNvSpPr txBox="1"/>
              <p:nvPr/>
            </p:nvSpPr>
            <p:spPr>
              <a:xfrm>
                <a:off x="5638800" y="2973977"/>
                <a:ext cx="20117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a:fld id="{825F15A7-03F4-43D7-82C5-3E23DA2F108C}" type="mathplaceholder">
                        <a:rPr lang="en-US" i="1" smtClean="0">
                          <a:latin typeface="Cambria Math" panose="02040503050406030204" pitchFamily="18" charset="0"/>
                        </a:rPr>
                        <a:t>Type equation here.</a:t>
                      </a:fld>
                    </m:oMath>
                  </m:oMathPara>
                </a14:m>
                <a:endParaRPr lang="en-US" dirty="0"/>
              </a:p>
            </p:txBody>
          </p:sp>
        </mc:Choice>
        <mc:Fallback xmlns="">
          <p:sp>
            <p:nvSpPr>
              <p:cNvPr id="3" name="TextBox 2">
                <a:extLst>
                  <a:ext uri="{FF2B5EF4-FFF2-40B4-BE49-F238E27FC236}">
                    <a16:creationId xmlns:a16="http://schemas.microsoft.com/office/drawing/2014/main" id="{478BC177-C8FD-4F3D-9D31-C2B6CD8B8C39}"/>
                  </a:ext>
                </a:extLst>
              </p:cNvPr>
              <p:cNvSpPr txBox="1">
                <a:spLocks noRot="1" noChangeAspect="1" noMove="1" noResize="1" noEditPoints="1" noAdjustHandles="1" noChangeArrowheads="1" noChangeShapeType="1" noTextEdit="1"/>
              </p:cNvSpPr>
              <p:nvPr/>
            </p:nvSpPr>
            <p:spPr>
              <a:xfrm>
                <a:off x="5638800" y="2973977"/>
                <a:ext cx="2011769" cy="276999"/>
              </a:xfrm>
              <a:prstGeom prst="rect">
                <a:avLst/>
              </a:prstGeom>
              <a:blipFill>
                <a:blip r:embed="rId4"/>
                <a:stretch>
                  <a:fillRect l="-3333" r="-2727" b="-33333"/>
                </a:stretch>
              </a:blipFill>
            </p:spPr>
            <p:txBody>
              <a:bodyPr/>
              <a:lstStyle/>
              <a:p>
                <a:r>
                  <a:rPr lang="en-US">
                    <a:noFill/>
                  </a:rPr>
                  <a:t> </a:t>
                </a:r>
              </a:p>
            </p:txBody>
          </p:sp>
        </mc:Fallback>
      </mc:AlternateContent>
    </p:spTree>
    <p:extLst>
      <p:ext uri="{BB962C8B-B14F-4D97-AF65-F5344CB8AC3E}">
        <p14:creationId xmlns:p14="http://schemas.microsoft.com/office/powerpoint/2010/main" val="2972149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pleated sheet</a:t>
            </a:r>
            <a:endParaRPr lang="ar-IQ" dirty="0"/>
          </a:p>
        </p:txBody>
      </p:sp>
      <p:sp>
        <p:nvSpPr>
          <p:cNvPr id="3" name="عنصر نائب للمحتوى 2"/>
          <p:cNvSpPr>
            <a:spLocks noGrp="1"/>
          </p:cNvSpPr>
          <p:nvPr>
            <p:ph idx="1"/>
          </p:nvPr>
        </p:nvSpPr>
        <p:spPr/>
        <p:txBody>
          <a:bodyPr/>
          <a:lstStyle/>
          <a:p>
            <a:endParaRPr lang="ar-IQ" dirty="0"/>
          </a:p>
        </p:txBody>
      </p:sp>
      <p:pic>
        <p:nvPicPr>
          <p:cNvPr id="4" name="Picture 5" descr="C7D11F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049764"/>
            <a:ext cx="8478863" cy="388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886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Tertiary structure: Fibrous and globular proteins</a:t>
            </a:r>
            <a:endParaRPr lang="ar-IQ" dirty="0"/>
          </a:p>
        </p:txBody>
      </p:sp>
      <p:pic>
        <p:nvPicPr>
          <p:cNvPr id="378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7334" y="3244980"/>
            <a:ext cx="8276190" cy="2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073" y="1356295"/>
            <a:ext cx="4639333" cy="244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795867" y="1583796"/>
            <a:ext cx="6434667" cy="1200329"/>
          </a:xfrm>
          <a:prstGeom prst="rect">
            <a:avLst/>
          </a:prstGeom>
        </p:spPr>
        <p:txBody>
          <a:bodyPr wrap="square">
            <a:spAutoFit/>
          </a:bodyPr>
          <a:lstStyle/>
          <a:p>
            <a:r>
              <a:rPr lang="en-US" dirty="0"/>
              <a:t>Three dimensional structure of the protein which results from the:</a:t>
            </a:r>
          </a:p>
          <a:p>
            <a:r>
              <a:rPr lang="en-US" dirty="0"/>
              <a:t>R groups              b) the disulfide bonds</a:t>
            </a:r>
          </a:p>
          <a:p>
            <a:r>
              <a:rPr lang="en-US" dirty="0"/>
              <a:t>For example turns are found at or near </a:t>
            </a:r>
            <a:r>
              <a:rPr lang="en-US" dirty="0" err="1"/>
              <a:t>proline</a:t>
            </a:r>
            <a:r>
              <a:rPr lang="en-US" dirty="0"/>
              <a:t> (No H bonding)</a:t>
            </a:r>
          </a:p>
          <a:p>
            <a:endParaRPr lang="en-US" dirty="0"/>
          </a:p>
        </p:txBody>
      </p:sp>
    </p:spTree>
    <p:extLst>
      <p:ext uri="{BB962C8B-B14F-4D97-AF65-F5344CB8AC3E}">
        <p14:creationId xmlns:p14="http://schemas.microsoft.com/office/powerpoint/2010/main" val="3092486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ltLang="ar-IQ" sz="3200" b="1" kern="0" dirty="0">
                <a:solidFill>
                  <a:srgbClr val="A50021"/>
                </a:solidFill>
                <a:latin typeface="Arial"/>
                <a:cs typeface="Arial"/>
              </a:rPr>
              <a:t>Quaternary Protein structure</a:t>
            </a:r>
            <a:endParaRPr lang="ar-IQ"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750" y="2065867"/>
            <a:ext cx="3551294" cy="201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668" y="1947333"/>
            <a:ext cx="8060510" cy="227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72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C0F69C-7413-4C33-A236-EFBB466C7220}"/>
              </a:ext>
            </a:extLst>
          </p:cNvPr>
          <p:cNvGraphicFramePr>
            <a:graphicFrameLocks noGrp="1"/>
          </p:cNvGraphicFramePr>
          <p:nvPr>
            <p:ph idx="1"/>
            <p:extLst>
              <p:ext uri="{D42A27DB-BD31-4B8C-83A1-F6EECF244321}">
                <p14:modId xmlns:p14="http://schemas.microsoft.com/office/powerpoint/2010/main" val="2070728534"/>
              </p:ext>
            </p:extLst>
          </p:nvPr>
        </p:nvGraphicFramePr>
        <p:xfrm>
          <a:off x="174170" y="103836"/>
          <a:ext cx="11834949" cy="6627891"/>
        </p:xfrm>
        <a:graphic>
          <a:graphicData uri="http://schemas.openxmlformats.org/drawingml/2006/table">
            <a:tbl>
              <a:tblPr firstRow="1" bandRow="1">
                <a:tableStyleId>{5C22544A-7EE6-4342-B048-85BDC9FD1C3A}</a:tableStyleId>
              </a:tblPr>
              <a:tblGrid>
                <a:gridCol w="1442365">
                  <a:extLst>
                    <a:ext uri="{9D8B030D-6E8A-4147-A177-3AD203B41FA5}">
                      <a16:colId xmlns:a16="http://schemas.microsoft.com/office/drawing/2014/main" val="371429721"/>
                    </a:ext>
                  </a:extLst>
                </a:gridCol>
                <a:gridCol w="2873610">
                  <a:extLst>
                    <a:ext uri="{9D8B030D-6E8A-4147-A177-3AD203B41FA5}">
                      <a16:colId xmlns:a16="http://schemas.microsoft.com/office/drawing/2014/main" val="409253708"/>
                    </a:ext>
                  </a:extLst>
                </a:gridCol>
                <a:gridCol w="2873610">
                  <a:extLst>
                    <a:ext uri="{9D8B030D-6E8A-4147-A177-3AD203B41FA5}">
                      <a16:colId xmlns:a16="http://schemas.microsoft.com/office/drawing/2014/main" val="1023633428"/>
                    </a:ext>
                  </a:extLst>
                </a:gridCol>
                <a:gridCol w="4645364">
                  <a:extLst>
                    <a:ext uri="{9D8B030D-6E8A-4147-A177-3AD203B41FA5}">
                      <a16:colId xmlns:a16="http://schemas.microsoft.com/office/drawing/2014/main" val="375120234"/>
                    </a:ext>
                  </a:extLst>
                </a:gridCol>
              </a:tblGrid>
              <a:tr h="440251">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69779450"/>
                  </a:ext>
                </a:extLst>
              </a:tr>
              <a:tr h="1085551">
                <a:tc>
                  <a:txBody>
                    <a:bodyPr/>
                    <a:lstStyle/>
                    <a:p>
                      <a:r>
                        <a:rPr lang="en-US" dirty="0"/>
                        <a:t>Name</a:t>
                      </a:r>
                    </a:p>
                  </a:txBody>
                  <a:tcPr/>
                </a:tc>
                <a:tc>
                  <a:txBody>
                    <a:bodyPr/>
                    <a:lstStyle/>
                    <a:p>
                      <a:r>
                        <a:rPr lang="en-US" dirty="0"/>
                        <a:t>Three-letter abbreviation (isoelectric point) one-letter abbreviation </a:t>
                      </a:r>
                    </a:p>
                  </a:txBody>
                  <a:tcPr/>
                </a:tc>
                <a:tc>
                  <a:txBody>
                    <a:bodyPr/>
                    <a:lstStyle/>
                    <a:p>
                      <a:r>
                        <a:rPr lang="en-US" dirty="0"/>
                        <a:t>formula</a:t>
                      </a:r>
                    </a:p>
                  </a:txBody>
                  <a:tcPr/>
                </a:tc>
                <a:tc>
                  <a:txBody>
                    <a:bodyPr/>
                    <a:lstStyle/>
                    <a:p>
                      <a:r>
                        <a:rPr lang="en-US" dirty="0"/>
                        <a:t>         R</a:t>
                      </a:r>
                    </a:p>
                  </a:txBody>
                  <a:tcPr/>
                </a:tc>
                <a:extLst>
                  <a:ext uri="{0D108BD9-81ED-4DB2-BD59-A6C34878D82A}">
                    <a16:rowId xmlns:a16="http://schemas.microsoft.com/office/drawing/2014/main" val="3600166907"/>
                  </a:ext>
                </a:extLst>
              </a:tr>
              <a:tr h="434220">
                <a:tc gridSpan="4">
                  <a:txBody>
                    <a:bodyPr/>
                    <a:lstStyle/>
                    <a:p>
                      <a:r>
                        <a:rPr lang="en-US" dirty="0"/>
                        <a:t>A. One amino group and one carboxyl group</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29914737"/>
                  </a:ext>
                </a:extLst>
              </a:tr>
              <a:tr h="1085551">
                <a:tc>
                  <a:txBody>
                    <a:bodyPr/>
                    <a:lstStyle/>
                    <a:p>
                      <a:pPr marL="342900" indent="-342900">
                        <a:buAutoNum type="arabicPeriod"/>
                      </a:pPr>
                      <a:r>
                        <a:rPr lang="en-US" dirty="0"/>
                        <a:t>Glycine </a:t>
                      </a:r>
                    </a:p>
                    <a:p>
                      <a:pPr marL="342900" indent="-342900">
                        <a:buAutoNum type="arabicPeriod"/>
                      </a:pPr>
                      <a:endParaRPr lang="en-US" dirty="0"/>
                    </a:p>
                    <a:p>
                      <a:pPr marL="0" indent="0">
                        <a:buNone/>
                      </a:pPr>
                      <a:endParaRPr lang="en-US" dirty="0"/>
                    </a:p>
                  </a:txBody>
                  <a:tcPr/>
                </a:tc>
                <a:tc>
                  <a:txBody>
                    <a:bodyPr/>
                    <a:lstStyle/>
                    <a:p>
                      <a:r>
                        <a:rPr lang="en-US" dirty="0" err="1"/>
                        <a:t>Gly</a:t>
                      </a:r>
                      <a:r>
                        <a:rPr lang="en-US" dirty="0"/>
                        <a:t> (6.0)</a:t>
                      </a:r>
                    </a:p>
                    <a:p>
                      <a:r>
                        <a:rPr lang="en-US" dirty="0"/>
                        <a:t>G</a:t>
                      </a:r>
                    </a:p>
                  </a:txBody>
                  <a:tcPr/>
                </a:tc>
                <a:tc>
                  <a:txBody>
                    <a:bodyPr/>
                    <a:lstStyle/>
                    <a:p>
                      <a:endParaRPr lang="en-US" dirty="0"/>
                    </a:p>
                  </a:txBody>
                  <a:tcPr/>
                </a:tc>
                <a:tc>
                  <a:txBody>
                    <a:bodyPr/>
                    <a:lstStyle/>
                    <a:p>
                      <a:r>
                        <a:rPr lang="en-US" dirty="0"/>
                        <a:t>R is hydrogen</a:t>
                      </a:r>
                    </a:p>
                  </a:txBody>
                  <a:tcPr/>
                </a:tc>
                <a:extLst>
                  <a:ext uri="{0D108BD9-81ED-4DB2-BD59-A6C34878D82A}">
                    <a16:rowId xmlns:a16="http://schemas.microsoft.com/office/drawing/2014/main" val="127522506"/>
                  </a:ext>
                </a:extLst>
              </a:tr>
              <a:tr h="1085551">
                <a:tc>
                  <a:txBody>
                    <a:bodyPr/>
                    <a:lstStyle/>
                    <a:p>
                      <a:r>
                        <a:rPr lang="en-US" dirty="0"/>
                        <a:t>2.alanine</a:t>
                      </a:r>
                    </a:p>
                    <a:p>
                      <a:endParaRPr lang="en-US" dirty="0"/>
                    </a:p>
                    <a:p>
                      <a:endParaRPr lang="en-US" dirty="0"/>
                    </a:p>
                  </a:txBody>
                  <a:tcPr/>
                </a:tc>
                <a:tc>
                  <a:txBody>
                    <a:bodyPr/>
                    <a:lstStyle/>
                    <a:p>
                      <a:r>
                        <a:rPr lang="en-US" dirty="0"/>
                        <a:t>Ala(6.0)</a:t>
                      </a:r>
                    </a:p>
                    <a:p>
                      <a:r>
                        <a:rPr lang="en-US" dirty="0"/>
                        <a:t>A</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 is alkyl group</a:t>
                      </a:r>
                    </a:p>
                    <a:p>
                      <a:endParaRPr lang="en-US" dirty="0"/>
                    </a:p>
                  </a:txBody>
                  <a:tcPr/>
                </a:tc>
                <a:extLst>
                  <a:ext uri="{0D108BD9-81ED-4DB2-BD59-A6C34878D82A}">
                    <a16:rowId xmlns:a16="http://schemas.microsoft.com/office/drawing/2014/main" val="1035642061"/>
                  </a:ext>
                </a:extLst>
              </a:tr>
              <a:tr h="1085551">
                <a:tc>
                  <a:txBody>
                    <a:bodyPr/>
                    <a:lstStyle/>
                    <a:p>
                      <a:r>
                        <a:rPr lang="en-US" dirty="0"/>
                        <a:t>3.Valine</a:t>
                      </a:r>
                    </a:p>
                    <a:p>
                      <a:endParaRPr lang="en-US" dirty="0"/>
                    </a:p>
                    <a:p>
                      <a:endParaRPr lang="en-US" dirty="0"/>
                    </a:p>
                  </a:txBody>
                  <a:tcPr/>
                </a:tc>
                <a:tc>
                  <a:txBody>
                    <a:bodyPr/>
                    <a:lstStyle/>
                    <a:p>
                      <a:r>
                        <a:rPr lang="en-US" dirty="0"/>
                        <a:t>Val(6.0)</a:t>
                      </a:r>
                    </a:p>
                    <a:p>
                      <a:r>
                        <a:rPr lang="en-US" dirty="0"/>
                        <a:t>V</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 is alkyl group</a:t>
                      </a:r>
                    </a:p>
                    <a:p>
                      <a:endParaRPr lang="en-US" dirty="0"/>
                    </a:p>
                  </a:txBody>
                  <a:tcPr/>
                </a:tc>
                <a:extLst>
                  <a:ext uri="{0D108BD9-81ED-4DB2-BD59-A6C34878D82A}">
                    <a16:rowId xmlns:a16="http://schemas.microsoft.com/office/drawing/2014/main" val="2712549716"/>
                  </a:ext>
                </a:extLst>
              </a:tr>
              <a:tr h="1411216">
                <a:tc>
                  <a:txBody>
                    <a:bodyPr/>
                    <a:lstStyle/>
                    <a:p>
                      <a:r>
                        <a:rPr lang="en-US" dirty="0"/>
                        <a:t>4. leucine</a:t>
                      </a:r>
                    </a:p>
                    <a:p>
                      <a:endParaRPr lang="en-US" dirty="0"/>
                    </a:p>
                    <a:p>
                      <a:endParaRPr lang="en-US" dirty="0"/>
                    </a:p>
                  </a:txBody>
                  <a:tcPr/>
                </a:tc>
                <a:tc>
                  <a:txBody>
                    <a:bodyPr/>
                    <a:lstStyle/>
                    <a:p>
                      <a:r>
                        <a:rPr lang="en-US" dirty="0"/>
                        <a:t>leu(6.0)</a:t>
                      </a:r>
                    </a:p>
                    <a:p>
                      <a:r>
                        <a:rPr lang="en-US" dirty="0"/>
                        <a:t>L</a:t>
                      </a:r>
                    </a:p>
                  </a:txBody>
                  <a:tcPr/>
                </a:tc>
                <a:tc>
                  <a:txBody>
                    <a:bodyPr/>
                    <a:lstStyle/>
                    <a:p>
                      <a:endParaRPr lang="en-US" dirty="0"/>
                    </a:p>
                  </a:txBody>
                  <a:tcPr/>
                </a:tc>
                <a:tc>
                  <a: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 is alkyl group</a:t>
                      </a:r>
                    </a:p>
                    <a:p>
                      <a:endParaRPr lang="en-US" dirty="0"/>
                    </a:p>
                    <a:p>
                      <a:endParaRPr lang="en-US" dirty="0"/>
                    </a:p>
                  </a:txBody>
                  <a:tcPr/>
                </a:tc>
                <a:extLst>
                  <a:ext uri="{0D108BD9-81ED-4DB2-BD59-A6C34878D82A}">
                    <a16:rowId xmlns:a16="http://schemas.microsoft.com/office/drawing/2014/main" val="1382467487"/>
                  </a:ext>
                </a:extLst>
              </a:tr>
            </a:tbl>
          </a:graphicData>
        </a:graphic>
      </p:graphicFrame>
      <p:graphicFrame>
        <p:nvGraphicFramePr>
          <p:cNvPr id="9" name="Object 8">
            <a:extLst>
              <a:ext uri="{FF2B5EF4-FFF2-40B4-BE49-F238E27FC236}">
                <a16:creationId xmlns:a16="http://schemas.microsoft.com/office/drawing/2014/main" id="{7B6BEC02-3532-4E3E-8DFD-B9D6932E308B}"/>
              </a:ext>
            </a:extLst>
          </p:cNvPr>
          <p:cNvGraphicFramePr>
            <a:graphicFrameLocks noChangeAspect="1"/>
          </p:cNvGraphicFramePr>
          <p:nvPr>
            <p:extLst>
              <p:ext uri="{D42A27DB-BD31-4B8C-83A1-F6EECF244321}">
                <p14:modId xmlns:p14="http://schemas.microsoft.com/office/powerpoint/2010/main" val="1362714121"/>
              </p:ext>
            </p:extLst>
          </p:nvPr>
        </p:nvGraphicFramePr>
        <p:xfrm>
          <a:off x="5098210" y="2307635"/>
          <a:ext cx="1231900" cy="542925"/>
        </p:xfrm>
        <a:graphic>
          <a:graphicData uri="http://schemas.openxmlformats.org/presentationml/2006/ole">
            <mc:AlternateContent xmlns:mc="http://schemas.openxmlformats.org/markup-compatibility/2006">
              <mc:Choice xmlns:v="urn:schemas-microsoft-com:vml" Requires="v">
                <p:oleObj spid="_x0000_s2756" name="CS ChemDraw Drawing" r:id="rId3" imgW="1231200" imgH="542231" progId="ChemDraw.Document.6.0">
                  <p:embed/>
                </p:oleObj>
              </mc:Choice>
              <mc:Fallback>
                <p:oleObj name="CS ChemDraw Drawing" r:id="rId3" imgW="1231200" imgH="542231" progId="ChemDraw.Document.6.0">
                  <p:embed/>
                  <p:pic>
                    <p:nvPicPr>
                      <p:cNvPr id="0" name=""/>
                      <p:cNvPicPr/>
                      <p:nvPr/>
                    </p:nvPicPr>
                    <p:blipFill>
                      <a:blip r:embed="rId4"/>
                      <a:stretch>
                        <a:fillRect/>
                      </a:stretch>
                    </p:blipFill>
                    <p:spPr>
                      <a:xfrm>
                        <a:off x="5098210" y="2307635"/>
                        <a:ext cx="1231900" cy="5429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B7920DA-F550-4DB5-930C-6CFF5D7C2186}"/>
              </a:ext>
            </a:extLst>
          </p:cNvPr>
          <p:cNvGraphicFramePr>
            <a:graphicFrameLocks noChangeAspect="1"/>
          </p:cNvGraphicFramePr>
          <p:nvPr>
            <p:extLst>
              <p:ext uri="{D42A27DB-BD31-4B8C-83A1-F6EECF244321}">
                <p14:modId xmlns:p14="http://schemas.microsoft.com/office/powerpoint/2010/main" val="3831717938"/>
              </p:ext>
            </p:extLst>
          </p:nvPr>
        </p:nvGraphicFramePr>
        <p:xfrm>
          <a:off x="5098208" y="3299355"/>
          <a:ext cx="1376363" cy="542925"/>
        </p:xfrm>
        <a:graphic>
          <a:graphicData uri="http://schemas.openxmlformats.org/presentationml/2006/ole">
            <mc:AlternateContent xmlns:mc="http://schemas.openxmlformats.org/markup-compatibility/2006">
              <mc:Choice xmlns:v="urn:schemas-microsoft-com:vml" Requires="v">
                <p:oleObj spid="_x0000_s2757" name="CS ChemDraw Drawing" r:id="rId5" imgW="1376160" imgH="542231" progId="ChemDraw.Document.6.0">
                  <p:embed/>
                </p:oleObj>
              </mc:Choice>
              <mc:Fallback>
                <p:oleObj name="CS ChemDraw Drawing" r:id="rId5" imgW="1376160" imgH="542231" progId="ChemDraw.Document.6.0">
                  <p:embed/>
                  <p:pic>
                    <p:nvPicPr>
                      <p:cNvPr id="0" name=""/>
                      <p:cNvPicPr/>
                      <p:nvPr/>
                    </p:nvPicPr>
                    <p:blipFill>
                      <a:blip r:embed="rId6"/>
                      <a:stretch>
                        <a:fillRect/>
                      </a:stretch>
                    </p:blipFill>
                    <p:spPr>
                      <a:xfrm>
                        <a:off x="5098208" y="3299355"/>
                        <a:ext cx="1376363" cy="5429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6931133-48CE-4688-A2B9-DDBF4108B022}"/>
              </a:ext>
            </a:extLst>
          </p:cNvPr>
          <p:cNvGraphicFramePr>
            <a:graphicFrameLocks noChangeAspect="1"/>
          </p:cNvGraphicFramePr>
          <p:nvPr>
            <p:extLst>
              <p:ext uri="{D42A27DB-BD31-4B8C-83A1-F6EECF244321}">
                <p14:modId xmlns:p14="http://schemas.microsoft.com/office/powerpoint/2010/main" val="2752445759"/>
              </p:ext>
            </p:extLst>
          </p:nvPr>
        </p:nvGraphicFramePr>
        <p:xfrm>
          <a:off x="4835478" y="4509846"/>
          <a:ext cx="1901825" cy="544513"/>
        </p:xfrm>
        <a:graphic>
          <a:graphicData uri="http://schemas.openxmlformats.org/presentationml/2006/ole">
            <mc:AlternateContent xmlns:mc="http://schemas.openxmlformats.org/markup-compatibility/2006">
              <mc:Choice xmlns:v="urn:schemas-microsoft-com:vml" Requires="v">
                <p:oleObj spid="_x0000_s2758" name="CS ChemDraw Drawing" r:id="rId7" imgW="1901760" imgH="545115" progId="ChemDraw.Document.6.0">
                  <p:embed/>
                </p:oleObj>
              </mc:Choice>
              <mc:Fallback>
                <p:oleObj name="CS ChemDraw Drawing" r:id="rId7" imgW="1901760" imgH="545115" progId="ChemDraw.Document.6.0">
                  <p:embed/>
                  <p:pic>
                    <p:nvPicPr>
                      <p:cNvPr id="0" name=""/>
                      <p:cNvPicPr/>
                      <p:nvPr/>
                    </p:nvPicPr>
                    <p:blipFill>
                      <a:blip r:embed="rId8"/>
                      <a:stretch>
                        <a:fillRect/>
                      </a:stretch>
                    </p:blipFill>
                    <p:spPr>
                      <a:xfrm>
                        <a:off x="4835478" y="4509846"/>
                        <a:ext cx="1901825" cy="54451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346A20C-4CE1-4E84-9CD8-F58D0E64E084}"/>
              </a:ext>
            </a:extLst>
          </p:cNvPr>
          <p:cNvGraphicFramePr>
            <a:graphicFrameLocks noChangeAspect="1"/>
          </p:cNvGraphicFramePr>
          <p:nvPr>
            <p:extLst>
              <p:ext uri="{D42A27DB-BD31-4B8C-83A1-F6EECF244321}">
                <p14:modId xmlns:p14="http://schemas.microsoft.com/office/powerpoint/2010/main" val="2923950927"/>
              </p:ext>
            </p:extLst>
          </p:nvPr>
        </p:nvGraphicFramePr>
        <p:xfrm>
          <a:off x="4959350" y="5548313"/>
          <a:ext cx="1985963" cy="560387"/>
        </p:xfrm>
        <a:graphic>
          <a:graphicData uri="http://schemas.openxmlformats.org/presentationml/2006/ole">
            <mc:AlternateContent xmlns:mc="http://schemas.openxmlformats.org/markup-compatibility/2006">
              <mc:Choice xmlns:v="urn:schemas-microsoft-com:vml" Requires="v">
                <p:oleObj spid="_x0000_s2759" name="CS ChemDraw Drawing" r:id="rId9" imgW="1985760" imgH="560497" progId="ChemDraw.Document.6.0">
                  <p:embed/>
                </p:oleObj>
              </mc:Choice>
              <mc:Fallback>
                <p:oleObj name="CS ChemDraw Drawing" r:id="rId9" imgW="1985760" imgH="560497" progId="ChemDraw.Document.6.0">
                  <p:embed/>
                  <p:pic>
                    <p:nvPicPr>
                      <p:cNvPr id="0" name=""/>
                      <p:cNvPicPr/>
                      <p:nvPr/>
                    </p:nvPicPr>
                    <p:blipFill>
                      <a:blip r:embed="rId10"/>
                      <a:stretch>
                        <a:fillRect/>
                      </a:stretch>
                    </p:blipFill>
                    <p:spPr>
                      <a:xfrm>
                        <a:off x="4959350" y="5548313"/>
                        <a:ext cx="1985963" cy="560387"/>
                      </a:xfrm>
                      <a:prstGeom prst="rect">
                        <a:avLst/>
                      </a:prstGeom>
                    </p:spPr>
                  </p:pic>
                </p:oleObj>
              </mc:Fallback>
            </mc:AlternateContent>
          </a:graphicData>
        </a:graphic>
      </p:graphicFrame>
    </p:spTree>
    <p:extLst>
      <p:ext uri="{BB962C8B-B14F-4D97-AF65-F5344CB8AC3E}">
        <p14:creationId xmlns:p14="http://schemas.microsoft.com/office/powerpoint/2010/main" val="297507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9FA6588-C0B3-449B-9AEC-2BE49F46595A}"/>
              </a:ext>
            </a:extLst>
          </p:cNvPr>
          <p:cNvGraphicFramePr>
            <a:graphicFrameLocks noGrp="1"/>
          </p:cNvGraphicFramePr>
          <p:nvPr>
            <p:ph idx="1"/>
            <p:extLst>
              <p:ext uri="{D42A27DB-BD31-4B8C-83A1-F6EECF244321}">
                <p14:modId xmlns:p14="http://schemas.microsoft.com/office/powerpoint/2010/main" val="1334921194"/>
              </p:ext>
            </p:extLst>
          </p:nvPr>
        </p:nvGraphicFramePr>
        <p:xfrm>
          <a:off x="0" y="66492"/>
          <a:ext cx="12191999" cy="6726192"/>
        </p:xfrm>
        <a:graphic>
          <a:graphicData uri="http://schemas.openxmlformats.org/drawingml/2006/table">
            <a:tbl>
              <a:tblPr firstRow="1" bandRow="1">
                <a:tableStyleId>{5C22544A-7EE6-4342-B048-85BDC9FD1C3A}</a:tableStyleId>
              </a:tblPr>
              <a:tblGrid>
                <a:gridCol w="3003339">
                  <a:extLst>
                    <a:ext uri="{9D8B030D-6E8A-4147-A177-3AD203B41FA5}">
                      <a16:colId xmlns:a16="http://schemas.microsoft.com/office/drawing/2014/main" val="421120777"/>
                    </a:ext>
                  </a:extLst>
                </a:gridCol>
                <a:gridCol w="3062887">
                  <a:extLst>
                    <a:ext uri="{9D8B030D-6E8A-4147-A177-3AD203B41FA5}">
                      <a16:colId xmlns:a16="http://schemas.microsoft.com/office/drawing/2014/main" val="3257624808"/>
                    </a:ext>
                  </a:extLst>
                </a:gridCol>
                <a:gridCol w="3598733">
                  <a:extLst>
                    <a:ext uri="{9D8B030D-6E8A-4147-A177-3AD203B41FA5}">
                      <a16:colId xmlns:a16="http://schemas.microsoft.com/office/drawing/2014/main" val="1603924050"/>
                    </a:ext>
                  </a:extLst>
                </a:gridCol>
                <a:gridCol w="2527040">
                  <a:extLst>
                    <a:ext uri="{9D8B030D-6E8A-4147-A177-3AD203B41FA5}">
                      <a16:colId xmlns:a16="http://schemas.microsoft.com/office/drawing/2014/main" val="519626908"/>
                    </a:ext>
                  </a:extLst>
                </a:gridCol>
              </a:tblGrid>
              <a:tr h="1681548">
                <a:tc>
                  <a:txBody>
                    <a:bodyPr/>
                    <a:lstStyle/>
                    <a:p>
                      <a:r>
                        <a:rPr lang="en-US" dirty="0"/>
                        <a:t>5.Isoleucine</a:t>
                      </a:r>
                    </a:p>
                    <a:p>
                      <a:endParaRPr lang="en-US" dirty="0"/>
                    </a:p>
                    <a:p>
                      <a:endParaRPr lang="en-US" sz="2000" dirty="0">
                        <a:solidFill>
                          <a:schemeClr val="accent1">
                            <a:lumMod val="40000"/>
                            <a:lumOff val="60000"/>
                          </a:schemeClr>
                        </a:solidFill>
                      </a:endParaRPr>
                    </a:p>
                    <a:p>
                      <a:endParaRPr lang="en-US" dirty="0"/>
                    </a:p>
                    <a:p>
                      <a:endParaRPr lang="en-US" dirty="0"/>
                    </a:p>
                  </a:txBody>
                  <a:tcPr>
                    <a:solidFill>
                      <a:schemeClr val="accent1">
                        <a:lumMod val="40000"/>
                        <a:lumOff val="60000"/>
                      </a:schemeClr>
                    </a:solidFill>
                  </a:tcPr>
                </a:tc>
                <a:tc>
                  <a:txBody>
                    <a:bodyPr/>
                    <a:lstStyle/>
                    <a:p>
                      <a:r>
                        <a:rPr lang="en-US" dirty="0"/>
                        <a:t>Ile(6.0)</a:t>
                      </a:r>
                    </a:p>
                    <a:p>
                      <a:r>
                        <a:rPr lang="en-US" dirty="0"/>
                        <a:t>I</a:t>
                      </a:r>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 an alkyl group</a:t>
                      </a:r>
                    </a:p>
                    <a:p>
                      <a:endParaRPr lang="en-US" dirty="0"/>
                    </a:p>
                  </a:txBody>
                  <a:tcPr>
                    <a:solidFill>
                      <a:schemeClr val="accent3">
                        <a:lumMod val="20000"/>
                        <a:lumOff val="80000"/>
                      </a:schemeClr>
                    </a:solidFill>
                  </a:tcPr>
                </a:tc>
                <a:extLst>
                  <a:ext uri="{0D108BD9-81ED-4DB2-BD59-A6C34878D82A}">
                    <a16:rowId xmlns:a16="http://schemas.microsoft.com/office/drawing/2014/main" val="286212347"/>
                  </a:ext>
                </a:extLst>
              </a:tr>
              <a:tr h="1338375">
                <a:tc>
                  <a:txBody>
                    <a:bodyPr/>
                    <a:lstStyle/>
                    <a:p>
                      <a:r>
                        <a:rPr lang="en-US" dirty="0"/>
                        <a:t>6.Serine</a:t>
                      </a:r>
                    </a:p>
                    <a:p>
                      <a:endParaRPr lang="en-US" dirty="0"/>
                    </a:p>
                    <a:p>
                      <a:endParaRPr lang="en-US" dirty="0"/>
                    </a:p>
                    <a:p>
                      <a:endParaRPr lang="en-US" dirty="0"/>
                    </a:p>
                  </a:txBody>
                  <a:tcPr/>
                </a:tc>
                <a:tc>
                  <a:txBody>
                    <a:bodyPr/>
                    <a:lstStyle/>
                    <a:p>
                      <a:r>
                        <a:rPr lang="en-US" dirty="0"/>
                        <a:t>Ser(5.7)</a:t>
                      </a:r>
                    </a:p>
                    <a:p>
                      <a:r>
                        <a:rPr lang="en-US" dirty="0"/>
                        <a:t>S</a:t>
                      </a:r>
                    </a:p>
                  </a:txBody>
                  <a:tcPr/>
                </a:tc>
                <a:tc>
                  <a:txBody>
                    <a:bodyPr/>
                    <a:lstStyle/>
                    <a:p>
                      <a:endParaRPr lang="en-US" dirty="0"/>
                    </a:p>
                  </a:txBody>
                  <a:tcPr/>
                </a:tc>
                <a:tc>
                  <a:txBody>
                    <a:bodyPr/>
                    <a:lstStyle/>
                    <a:p>
                      <a:r>
                        <a:rPr lang="en-US" dirty="0"/>
                        <a:t>R Contains an alcohol</a:t>
                      </a:r>
                    </a:p>
                    <a:p>
                      <a:r>
                        <a:rPr lang="en-US" dirty="0"/>
                        <a:t>function</a:t>
                      </a:r>
                    </a:p>
                    <a:p>
                      <a:endParaRPr lang="en-US" dirty="0"/>
                    </a:p>
                  </a:txBody>
                  <a:tcPr/>
                </a:tc>
                <a:extLst>
                  <a:ext uri="{0D108BD9-81ED-4DB2-BD59-A6C34878D82A}">
                    <a16:rowId xmlns:a16="http://schemas.microsoft.com/office/drawing/2014/main" val="3395004560"/>
                  </a:ext>
                </a:extLst>
              </a:tr>
              <a:tr h="1029519">
                <a:tc>
                  <a:txBody>
                    <a:bodyPr/>
                    <a:lstStyle/>
                    <a:p>
                      <a:r>
                        <a:rPr lang="en-US" dirty="0"/>
                        <a:t>7.theronine</a:t>
                      </a:r>
                    </a:p>
                    <a:p>
                      <a:endParaRPr lang="en-US" dirty="0"/>
                    </a:p>
                    <a:p>
                      <a:endParaRPr lang="en-US" dirty="0"/>
                    </a:p>
                  </a:txBody>
                  <a:tcPr/>
                </a:tc>
                <a:tc>
                  <a:txBody>
                    <a:bodyPr/>
                    <a:lstStyle/>
                    <a:p>
                      <a:r>
                        <a:rPr lang="en-US" dirty="0" err="1"/>
                        <a:t>Thr</a:t>
                      </a:r>
                      <a:r>
                        <a:rPr lang="ar-IQ" dirty="0"/>
                        <a:t> </a:t>
                      </a:r>
                      <a:r>
                        <a:rPr lang="en-US" dirty="0"/>
                        <a:t>(5.6)</a:t>
                      </a:r>
                    </a:p>
                    <a:p>
                      <a:r>
                        <a:rPr lang="en-US" dirty="0"/>
                        <a:t>T</a:t>
                      </a:r>
                    </a:p>
                  </a:txBody>
                  <a:tcPr/>
                </a:tc>
                <a:tc>
                  <a:txBody>
                    <a:bodyPr/>
                    <a:lstStyle/>
                    <a:p>
                      <a:endParaRPr lang="en-US" dirty="0"/>
                    </a:p>
                  </a:txBody>
                  <a:tcPr/>
                </a:tc>
                <a:tc>
                  <a:txBody>
                    <a:bodyPr/>
                    <a:lstStyle/>
                    <a:p>
                      <a:r>
                        <a:rPr lang="en-US" dirty="0"/>
                        <a:t>R Contains an alcohol</a:t>
                      </a:r>
                    </a:p>
                    <a:p>
                      <a:r>
                        <a:rPr lang="en-US" dirty="0"/>
                        <a:t>function</a:t>
                      </a:r>
                    </a:p>
                    <a:p>
                      <a:endParaRPr lang="en-US" dirty="0"/>
                    </a:p>
                  </a:txBody>
                  <a:tcPr/>
                </a:tc>
                <a:extLst>
                  <a:ext uri="{0D108BD9-81ED-4DB2-BD59-A6C34878D82A}">
                    <a16:rowId xmlns:a16="http://schemas.microsoft.com/office/drawing/2014/main" val="1805129707"/>
                  </a:ext>
                </a:extLst>
              </a:tr>
              <a:tr h="1338375">
                <a:tc>
                  <a:txBody>
                    <a:bodyPr/>
                    <a:lstStyle/>
                    <a:p>
                      <a:r>
                        <a:rPr lang="en-US" dirty="0"/>
                        <a:t>8.Cysteine</a:t>
                      </a:r>
                    </a:p>
                    <a:p>
                      <a:endParaRPr lang="en-US" dirty="0"/>
                    </a:p>
                    <a:p>
                      <a:endParaRPr lang="en-US" dirty="0"/>
                    </a:p>
                    <a:p>
                      <a:endParaRPr lang="en-US" dirty="0"/>
                    </a:p>
                  </a:txBody>
                  <a:tcPr/>
                </a:tc>
                <a:tc>
                  <a:txBody>
                    <a:bodyPr/>
                    <a:lstStyle/>
                    <a:p>
                      <a:r>
                        <a:rPr lang="en-US" dirty="0" err="1"/>
                        <a:t>Cys</a:t>
                      </a:r>
                      <a:r>
                        <a:rPr lang="ar-IQ"/>
                        <a:t> </a:t>
                      </a:r>
                      <a:r>
                        <a:rPr lang="en-US"/>
                        <a:t>(</a:t>
                      </a:r>
                      <a:r>
                        <a:rPr lang="en-US" dirty="0"/>
                        <a:t>5.0)</a:t>
                      </a:r>
                    </a:p>
                    <a:p>
                      <a:r>
                        <a:rPr lang="en-US" dirty="0"/>
                        <a:t>C</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 contains sulfur</a:t>
                      </a:r>
                    </a:p>
                    <a:p>
                      <a:endParaRPr lang="en-US" dirty="0"/>
                    </a:p>
                  </a:txBody>
                  <a:tcPr/>
                </a:tc>
                <a:extLst>
                  <a:ext uri="{0D108BD9-81ED-4DB2-BD59-A6C34878D82A}">
                    <a16:rowId xmlns:a16="http://schemas.microsoft.com/office/drawing/2014/main" val="1349882996"/>
                  </a:ext>
                </a:extLst>
              </a:tr>
              <a:tr h="1338375">
                <a:tc>
                  <a:txBody>
                    <a:bodyPr/>
                    <a:lstStyle/>
                    <a:p>
                      <a:r>
                        <a:rPr lang="en-US" dirty="0"/>
                        <a:t>9.methionine</a:t>
                      </a:r>
                    </a:p>
                    <a:p>
                      <a:endParaRPr lang="en-US" dirty="0"/>
                    </a:p>
                    <a:p>
                      <a:endParaRPr lang="en-US" dirty="0"/>
                    </a:p>
                    <a:p>
                      <a:endParaRPr lang="en-US" dirty="0"/>
                    </a:p>
                  </a:txBody>
                  <a:tcPr/>
                </a:tc>
                <a:tc>
                  <a:txBody>
                    <a:bodyPr/>
                    <a:lstStyle/>
                    <a:p>
                      <a:r>
                        <a:rPr lang="en-US" dirty="0"/>
                        <a:t>Met(5.7)</a:t>
                      </a:r>
                    </a:p>
                    <a:p>
                      <a:r>
                        <a:rPr lang="en-US" dirty="0"/>
                        <a:t>M</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 contains sulfur</a:t>
                      </a:r>
                    </a:p>
                    <a:p>
                      <a:endParaRPr lang="en-US" dirty="0"/>
                    </a:p>
                  </a:txBody>
                  <a:tcPr/>
                </a:tc>
                <a:extLst>
                  <a:ext uri="{0D108BD9-81ED-4DB2-BD59-A6C34878D82A}">
                    <a16:rowId xmlns:a16="http://schemas.microsoft.com/office/drawing/2014/main" val="1364775294"/>
                  </a:ext>
                </a:extLst>
              </a:tr>
            </a:tbl>
          </a:graphicData>
        </a:graphic>
      </p:graphicFrame>
      <p:graphicFrame>
        <p:nvGraphicFramePr>
          <p:cNvPr id="9" name="Object 8">
            <a:extLst>
              <a:ext uri="{FF2B5EF4-FFF2-40B4-BE49-F238E27FC236}">
                <a16:creationId xmlns:a16="http://schemas.microsoft.com/office/drawing/2014/main" id="{4B217929-706E-44CD-8399-AB63FBA69E16}"/>
              </a:ext>
            </a:extLst>
          </p:cNvPr>
          <p:cNvGraphicFramePr>
            <a:graphicFrameLocks noChangeAspect="1"/>
          </p:cNvGraphicFramePr>
          <p:nvPr>
            <p:extLst>
              <p:ext uri="{D42A27DB-BD31-4B8C-83A1-F6EECF244321}">
                <p14:modId xmlns:p14="http://schemas.microsoft.com/office/powerpoint/2010/main" val="350512107"/>
              </p:ext>
            </p:extLst>
          </p:nvPr>
        </p:nvGraphicFramePr>
        <p:xfrm>
          <a:off x="6467384" y="478109"/>
          <a:ext cx="2373313" cy="647700"/>
        </p:xfrm>
        <a:graphic>
          <a:graphicData uri="http://schemas.openxmlformats.org/presentationml/2006/ole">
            <mc:AlternateContent xmlns:mc="http://schemas.openxmlformats.org/markup-compatibility/2006">
              <mc:Choice xmlns:v="urn:schemas-microsoft-com:vml" Requires="v">
                <p:oleObj spid="_x0000_s5984" name="CS ChemDraw Drawing" r:id="rId3" imgW="2372640" imgH="648466" progId="ChemDraw.Document.6.0">
                  <p:embed/>
                </p:oleObj>
              </mc:Choice>
              <mc:Fallback>
                <p:oleObj name="CS ChemDraw Drawing" r:id="rId3" imgW="2372640" imgH="648466" progId="ChemDraw.Document.6.0">
                  <p:embed/>
                  <p:pic>
                    <p:nvPicPr>
                      <p:cNvPr id="0" name=""/>
                      <p:cNvPicPr/>
                      <p:nvPr/>
                    </p:nvPicPr>
                    <p:blipFill>
                      <a:blip r:embed="rId4"/>
                      <a:stretch>
                        <a:fillRect/>
                      </a:stretch>
                    </p:blipFill>
                    <p:spPr>
                      <a:xfrm>
                        <a:off x="6467384" y="478109"/>
                        <a:ext cx="2373313" cy="6477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DF44DA1-351A-4EC3-850E-478AD7787A80}"/>
              </a:ext>
            </a:extLst>
          </p:cNvPr>
          <p:cNvGraphicFramePr>
            <a:graphicFrameLocks noChangeAspect="1"/>
          </p:cNvGraphicFramePr>
          <p:nvPr>
            <p:extLst>
              <p:ext uri="{D42A27DB-BD31-4B8C-83A1-F6EECF244321}">
                <p14:modId xmlns:p14="http://schemas.microsoft.com/office/powerpoint/2010/main" val="4133445604"/>
              </p:ext>
            </p:extLst>
          </p:nvPr>
        </p:nvGraphicFramePr>
        <p:xfrm>
          <a:off x="6955540" y="1990773"/>
          <a:ext cx="1397000" cy="546100"/>
        </p:xfrm>
        <a:graphic>
          <a:graphicData uri="http://schemas.openxmlformats.org/presentationml/2006/ole">
            <mc:AlternateContent xmlns:mc="http://schemas.openxmlformats.org/markup-compatibility/2006">
              <mc:Choice xmlns:v="urn:schemas-microsoft-com:vml" Requires="v">
                <p:oleObj spid="_x0000_s5985" name="CS ChemDraw Drawing" r:id="rId5" imgW="1397280" imgH="545596" progId="ChemDraw.Document.6.0">
                  <p:embed/>
                </p:oleObj>
              </mc:Choice>
              <mc:Fallback>
                <p:oleObj name="CS ChemDraw Drawing" r:id="rId5" imgW="1397280" imgH="545596" progId="ChemDraw.Document.6.0">
                  <p:embed/>
                  <p:pic>
                    <p:nvPicPr>
                      <p:cNvPr id="0" name=""/>
                      <p:cNvPicPr/>
                      <p:nvPr/>
                    </p:nvPicPr>
                    <p:blipFill>
                      <a:blip r:embed="rId6"/>
                      <a:stretch>
                        <a:fillRect/>
                      </a:stretch>
                    </p:blipFill>
                    <p:spPr>
                      <a:xfrm>
                        <a:off x="6955540" y="1990773"/>
                        <a:ext cx="1397000" cy="5461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9695CF4-BE91-4F22-BA2E-1797D34DD80E}"/>
              </a:ext>
            </a:extLst>
          </p:cNvPr>
          <p:cNvGraphicFramePr>
            <a:graphicFrameLocks noChangeAspect="1"/>
          </p:cNvGraphicFramePr>
          <p:nvPr>
            <p:extLst>
              <p:ext uri="{D42A27DB-BD31-4B8C-83A1-F6EECF244321}">
                <p14:modId xmlns:p14="http://schemas.microsoft.com/office/powerpoint/2010/main" val="751360175"/>
              </p:ext>
            </p:extLst>
          </p:nvPr>
        </p:nvGraphicFramePr>
        <p:xfrm>
          <a:off x="6726146" y="3225144"/>
          <a:ext cx="1849437" cy="560388"/>
        </p:xfrm>
        <a:graphic>
          <a:graphicData uri="http://schemas.openxmlformats.org/presentationml/2006/ole">
            <mc:AlternateContent xmlns:mc="http://schemas.openxmlformats.org/markup-compatibility/2006">
              <mc:Choice xmlns:v="urn:schemas-microsoft-com:vml" Requires="v">
                <p:oleObj spid="_x0000_s5986" name="CS ChemDraw Drawing" r:id="rId7" imgW="1849920" imgH="560497" progId="ChemDraw.Document.6.0">
                  <p:embed/>
                </p:oleObj>
              </mc:Choice>
              <mc:Fallback>
                <p:oleObj name="CS ChemDraw Drawing" r:id="rId7" imgW="1849920" imgH="560497" progId="ChemDraw.Document.6.0">
                  <p:embed/>
                  <p:pic>
                    <p:nvPicPr>
                      <p:cNvPr id="0" name=""/>
                      <p:cNvPicPr/>
                      <p:nvPr/>
                    </p:nvPicPr>
                    <p:blipFill>
                      <a:blip r:embed="rId8"/>
                      <a:stretch>
                        <a:fillRect/>
                      </a:stretch>
                    </p:blipFill>
                    <p:spPr>
                      <a:xfrm>
                        <a:off x="6726146" y="3225144"/>
                        <a:ext cx="1849437" cy="56038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D9FD077-6FBB-4095-852F-A07611DB2C52}"/>
              </a:ext>
            </a:extLst>
          </p:cNvPr>
          <p:cNvGraphicFramePr>
            <a:graphicFrameLocks noChangeAspect="1"/>
          </p:cNvGraphicFramePr>
          <p:nvPr>
            <p:extLst>
              <p:ext uri="{D42A27DB-BD31-4B8C-83A1-F6EECF244321}">
                <p14:modId xmlns:p14="http://schemas.microsoft.com/office/powerpoint/2010/main" val="69965495"/>
              </p:ext>
            </p:extLst>
          </p:nvPr>
        </p:nvGraphicFramePr>
        <p:xfrm>
          <a:off x="6955540" y="4416993"/>
          <a:ext cx="1390650" cy="542925"/>
        </p:xfrm>
        <a:graphic>
          <a:graphicData uri="http://schemas.openxmlformats.org/presentationml/2006/ole">
            <mc:AlternateContent xmlns:mc="http://schemas.openxmlformats.org/markup-compatibility/2006">
              <mc:Choice xmlns:v="urn:schemas-microsoft-com:vml" Requires="v">
                <p:oleObj spid="_x0000_s5987" name="CS ChemDraw Drawing" r:id="rId9" imgW="1391040" imgH="543673" progId="ChemDraw.Document.6.0">
                  <p:embed/>
                </p:oleObj>
              </mc:Choice>
              <mc:Fallback>
                <p:oleObj name="CS ChemDraw Drawing" r:id="rId9" imgW="1391040" imgH="543673" progId="ChemDraw.Document.6.0">
                  <p:embed/>
                  <p:pic>
                    <p:nvPicPr>
                      <p:cNvPr id="0" name=""/>
                      <p:cNvPicPr/>
                      <p:nvPr/>
                    </p:nvPicPr>
                    <p:blipFill>
                      <a:blip r:embed="rId10"/>
                      <a:stretch>
                        <a:fillRect/>
                      </a:stretch>
                    </p:blipFill>
                    <p:spPr>
                      <a:xfrm>
                        <a:off x="6955540" y="4416993"/>
                        <a:ext cx="1390650" cy="5429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2394865-93C1-4A1C-A12F-3630C58BFB22}"/>
              </a:ext>
            </a:extLst>
          </p:cNvPr>
          <p:cNvGraphicFramePr>
            <a:graphicFrameLocks noChangeAspect="1"/>
          </p:cNvGraphicFramePr>
          <p:nvPr>
            <p:extLst>
              <p:ext uri="{D42A27DB-BD31-4B8C-83A1-F6EECF244321}">
                <p14:modId xmlns:p14="http://schemas.microsoft.com/office/powerpoint/2010/main" val="32453272"/>
              </p:ext>
            </p:extLst>
          </p:nvPr>
        </p:nvGraphicFramePr>
        <p:xfrm>
          <a:off x="6657205" y="5648189"/>
          <a:ext cx="2517775" cy="541337"/>
        </p:xfrm>
        <a:graphic>
          <a:graphicData uri="http://schemas.openxmlformats.org/presentationml/2006/ole">
            <mc:AlternateContent xmlns:mc="http://schemas.openxmlformats.org/markup-compatibility/2006">
              <mc:Choice xmlns:v="urn:schemas-microsoft-com:vml" Requires="v">
                <p:oleObj spid="_x0000_s5988" name="CS ChemDraw Drawing" r:id="rId11" imgW="2517120" imgH="541750" progId="ChemDraw.Document.6.0">
                  <p:embed/>
                </p:oleObj>
              </mc:Choice>
              <mc:Fallback>
                <p:oleObj name="CS ChemDraw Drawing" r:id="rId11" imgW="2517120" imgH="541750" progId="ChemDraw.Document.6.0">
                  <p:embed/>
                  <p:pic>
                    <p:nvPicPr>
                      <p:cNvPr id="0" name=""/>
                      <p:cNvPicPr/>
                      <p:nvPr/>
                    </p:nvPicPr>
                    <p:blipFill>
                      <a:blip r:embed="rId12"/>
                      <a:stretch>
                        <a:fillRect/>
                      </a:stretch>
                    </p:blipFill>
                    <p:spPr>
                      <a:xfrm>
                        <a:off x="6657205" y="5648189"/>
                        <a:ext cx="2517775" cy="541337"/>
                      </a:xfrm>
                      <a:prstGeom prst="rect">
                        <a:avLst/>
                      </a:prstGeom>
                    </p:spPr>
                  </p:pic>
                </p:oleObj>
              </mc:Fallback>
            </mc:AlternateContent>
          </a:graphicData>
        </a:graphic>
      </p:graphicFrame>
    </p:spTree>
    <p:extLst>
      <p:ext uri="{BB962C8B-B14F-4D97-AF65-F5344CB8AC3E}">
        <p14:creationId xmlns:p14="http://schemas.microsoft.com/office/powerpoint/2010/main" val="123750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B73722-5E55-4A11-9B4E-0824B67A9E5C}"/>
              </a:ext>
            </a:extLst>
          </p:cNvPr>
          <p:cNvGraphicFramePr>
            <a:graphicFrameLocks noGrp="1"/>
          </p:cNvGraphicFramePr>
          <p:nvPr>
            <p:ph idx="1"/>
            <p:extLst>
              <p:ext uri="{D42A27DB-BD31-4B8C-83A1-F6EECF244321}">
                <p14:modId xmlns:p14="http://schemas.microsoft.com/office/powerpoint/2010/main" val="1664564711"/>
              </p:ext>
            </p:extLst>
          </p:nvPr>
        </p:nvGraphicFramePr>
        <p:xfrm>
          <a:off x="8708" y="1"/>
          <a:ext cx="12183290" cy="6858001"/>
        </p:xfrm>
        <a:graphic>
          <a:graphicData uri="http://schemas.openxmlformats.org/drawingml/2006/table">
            <a:tbl>
              <a:tblPr firstRow="1" bandRow="1">
                <a:tableStyleId>{5C22544A-7EE6-4342-B048-85BDC9FD1C3A}</a:tableStyleId>
              </a:tblPr>
              <a:tblGrid>
                <a:gridCol w="3038808">
                  <a:extLst>
                    <a:ext uri="{9D8B030D-6E8A-4147-A177-3AD203B41FA5}">
                      <a16:colId xmlns:a16="http://schemas.microsoft.com/office/drawing/2014/main" val="2894733591"/>
                    </a:ext>
                  </a:extLst>
                </a:gridCol>
                <a:gridCol w="3048160">
                  <a:extLst>
                    <a:ext uri="{9D8B030D-6E8A-4147-A177-3AD203B41FA5}">
                      <a16:colId xmlns:a16="http://schemas.microsoft.com/office/drawing/2014/main" val="3610082168"/>
                    </a:ext>
                  </a:extLst>
                </a:gridCol>
                <a:gridCol w="3328981">
                  <a:extLst>
                    <a:ext uri="{9D8B030D-6E8A-4147-A177-3AD203B41FA5}">
                      <a16:colId xmlns:a16="http://schemas.microsoft.com/office/drawing/2014/main" val="4192150838"/>
                    </a:ext>
                  </a:extLst>
                </a:gridCol>
                <a:gridCol w="2767341">
                  <a:extLst>
                    <a:ext uri="{9D8B030D-6E8A-4147-A177-3AD203B41FA5}">
                      <a16:colId xmlns:a16="http://schemas.microsoft.com/office/drawing/2014/main" val="1730616556"/>
                    </a:ext>
                  </a:extLst>
                </a:gridCol>
              </a:tblGrid>
              <a:tr h="1436681">
                <a:tc>
                  <a:txBody>
                    <a:bodyPr/>
                    <a:lstStyle/>
                    <a:p>
                      <a:r>
                        <a:rPr lang="en-US" dirty="0"/>
                        <a:t>10.Proline</a:t>
                      </a:r>
                    </a:p>
                    <a:p>
                      <a:endParaRPr lang="en-US" dirty="0"/>
                    </a:p>
                    <a:p>
                      <a:endParaRPr lang="en-US" dirty="0"/>
                    </a:p>
                    <a:p>
                      <a:endParaRPr lang="en-US" dirty="0"/>
                    </a:p>
                  </a:txBody>
                  <a:tcPr/>
                </a:tc>
                <a:tc>
                  <a:txBody>
                    <a:bodyPr/>
                    <a:lstStyle/>
                    <a:p>
                      <a:r>
                        <a:rPr lang="en-US" dirty="0"/>
                        <a:t>Pro (6.3)</a:t>
                      </a:r>
                    </a:p>
                    <a:p>
                      <a:r>
                        <a:rPr lang="en-US" dirty="0"/>
                        <a:t>P</a:t>
                      </a:r>
                    </a:p>
                  </a:txBody>
                  <a:tcPr/>
                </a:tc>
                <a:tc>
                  <a:txBody>
                    <a:bodyPr/>
                    <a:lstStyle/>
                    <a:p>
                      <a:endParaRPr lang="en-US" dirty="0"/>
                    </a:p>
                  </a:txBody>
                  <a:tcPr/>
                </a:tc>
                <a:tc>
                  <a:txBody>
                    <a:bodyPr/>
                    <a:lstStyle/>
                    <a:p>
                      <a:r>
                        <a:rPr lang="en-US" dirty="0"/>
                        <a:t>The amino group is part of a ring</a:t>
                      </a:r>
                    </a:p>
                  </a:txBody>
                  <a:tcPr/>
                </a:tc>
                <a:extLst>
                  <a:ext uri="{0D108BD9-81ED-4DB2-BD59-A6C34878D82A}">
                    <a16:rowId xmlns:a16="http://schemas.microsoft.com/office/drawing/2014/main" val="4157543182"/>
                  </a:ext>
                </a:extLst>
              </a:tr>
              <a:tr h="1436681">
                <a:tc>
                  <a:txBody>
                    <a:bodyPr/>
                    <a:lstStyle/>
                    <a:p>
                      <a:r>
                        <a:rPr lang="en-US" dirty="0"/>
                        <a:t>11.phenylalanine</a:t>
                      </a:r>
                    </a:p>
                    <a:p>
                      <a:endParaRPr lang="en-US" dirty="0"/>
                    </a:p>
                    <a:p>
                      <a:endParaRPr lang="en-US" dirty="0"/>
                    </a:p>
                    <a:p>
                      <a:endParaRPr lang="en-US" dirty="0"/>
                    </a:p>
                  </a:txBody>
                  <a:tcPr/>
                </a:tc>
                <a:tc>
                  <a:txBody>
                    <a:bodyPr/>
                    <a:lstStyle/>
                    <a:p>
                      <a:r>
                        <a:rPr lang="en-US" dirty="0" err="1"/>
                        <a:t>Phe</a:t>
                      </a:r>
                      <a:r>
                        <a:rPr lang="en-US" dirty="0"/>
                        <a:t> (5.5)</a:t>
                      </a:r>
                    </a:p>
                    <a:p>
                      <a:r>
                        <a:rPr lang="en-US" dirty="0"/>
                        <a:t>F</a:t>
                      </a:r>
                    </a:p>
                  </a:txBody>
                  <a:tcPr/>
                </a:tc>
                <a:tc>
                  <a:txBody>
                    <a:bodyPr/>
                    <a:lstStyle/>
                    <a:p>
                      <a:endParaRPr lang="en-US" dirty="0"/>
                    </a:p>
                  </a:txBody>
                  <a:tcPr/>
                </a:tc>
                <a:tc>
                  <a:txBody>
                    <a:bodyPr/>
                    <a:lstStyle/>
                    <a:p>
                      <a:r>
                        <a:rPr lang="en-US" dirty="0"/>
                        <a:t>R of aromatic ring.</a:t>
                      </a:r>
                    </a:p>
                    <a:p>
                      <a:endParaRPr lang="en-US" dirty="0"/>
                    </a:p>
                  </a:txBody>
                  <a:tcPr/>
                </a:tc>
                <a:extLst>
                  <a:ext uri="{0D108BD9-81ED-4DB2-BD59-A6C34878D82A}">
                    <a16:rowId xmlns:a16="http://schemas.microsoft.com/office/drawing/2014/main" val="3454554281"/>
                  </a:ext>
                </a:extLst>
              </a:tr>
              <a:tr h="1768222">
                <a:tc>
                  <a:txBody>
                    <a:bodyPr/>
                    <a:lstStyle/>
                    <a:p>
                      <a:r>
                        <a:rPr lang="en-US" dirty="0"/>
                        <a:t>12.tyrosine</a:t>
                      </a:r>
                    </a:p>
                    <a:p>
                      <a:endParaRPr lang="en-US" dirty="0"/>
                    </a:p>
                    <a:p>
                      <a:endParaRPr lang="en-US" dirty="0"/>
                    </a:p>
                    <a:p>
                      <a:endParaRPr lang="en-US" dirty="0"/>
                    </a:p>
                    <a:p>
                      <a:endParaRPr lang="en-US" dirty="0"/>
                    </a:p>
                  </a:txBody>
                  <a:tcPr/>
                </a:tc>
                <a:tc>
                  <a:txBody>
                    <a:bodyPr/>
                    <a:lstStyle/>
                    <a:p>
                      <a:r>
                        <a:rPr lang="en-US" dirty="0"/>
                        <a:t>Tyr(5.7)</a:t>
                      </a:r>
                    </a:p>
                    <a:p>
                      <a:r>
                        <a:rPr lang="en-US" dirty="0"/>
                        <a:t>Y</a:t>
                      </a:r>
                    </a:p>
                  </a:txBody>
                  <a:tcPr/>
                </a:tc>
                <a:tc>
                  <a:txBody>
                    <a:bodyPr/>
                    <a:lstStyle/>
                    <a:p>
                      <a:endParaRPr lang="en-US" dirty="0"/>
                    </a:p>
                  </a:txBody>
                  <a:tcPr/>
                </a:tc>
                <a:tc>
                  <a:txBody>
                    <a:bodyPr/>
                    <a:lstStyle/>
                    <a:p>
                      <a:r>
                        <a:rPr lang="en-US" dirty="0"/>
                        <a:t>R of aromatic ring.</a:t>
                      </a:r>
                    </a:p>
                  </a:txBody>
                  <a:tcPr/>
                </a:tc>
                <a:extLst>
                  <a:ext uri="{0D108BD9-81ED-4DB2-BD59-A6C34878D82A}">
                    <a16:rowId xmlns:a16="http://schemas.microsoft.com/office/drawing/2014/main" val="2282921466"/>
                  </a:ext>
                </a:extLst>
              </a:tr>
              <a:tr h="1768222">
                <a:tc>
                  <a:txBody>
                    <a:bodyPr/>
                    <a:lstStyle/>
                    <a:p>
                      <a:endParaRPr lang="en-US" dirty="0"/>
                    </a:p>
                    <a:p>
                      <a:r>
                        <a:rPr lang="en-US" dirty="0"/>
                        <a:t>13.trptophan</a:t>
                      </a:r>
                    </a:p>
                    <a:p>
                      <a:endParaRPr lang="en-US" dirty="0"/>
                    </a:p>
                    <a:p>
                      <a:endParaRPr lang="en-US" dirty="0"/>
                    </a:p>
                    <a:p>
                      <a:endParaRPr lang="en-US" dirty="0"/>
                    </a:p>
                  </a:txBody>
                  <a:tcPr/>
                </a:tc>
                <a:tc>
                  <a:txBody>
                    <a:bodyPr/>
                    <a:lstStyle/>
                    <a:p>
                      <a:r>
                        <a:rPr lang="en-US" dirty="0" err="1"/>
                        <a:t>Trp</a:t>
                      </a:r>
                      <a:r>
                        <a:rPr lang="en-US" dirty="0"/>
                        <a:t> (5.9)</a:t>
                      </a:r>
                    </a:p>
                    <a:p>
                      <a:r>
                        <a:rPr lang="en-US" dirty="0"/>
                        <a:t>w</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heteroaromatic (indole) ring.</a:t>
                      </a:r>
                    </a:p>
                    <a:p>
                      <a:endParaRPr lang="en-US" dirty="0"/>
                    </a:p>
                  </a:txBody>
                  <a:tcPr/>
                </a:tc>
                <a:extLst>
                  <a:ext uri="{0D108BD9-81ED-4DB2-BD59-A6C34878D82A}">
                    <a16:rowId xmlns:a16="http://schemas.microsoft.com/office/drawing/2014/main" val="2017693803"/>
                  </a:ext>
                </a:extLst>
              </a:tr>
              <a:tr h="44819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43328709"/>
                  </a:ext>
                </a:extLst>
              </a:tr>
            </a:tbl>
          </a:graphicData>
        </a:graphic>
      </p:graphicFrame>
      <p:graphicFrame>
        <p:nvGraphicFramePr>
          <p:cNvPr id="5" name="Object 4">
            <a:extLst>
              <a:ext uri="{FF2B5EF4-FFF2-40B4-BE49-F238E27FC236}">
                <a16:creationId xmlns:a16="http://schemas.microsoft.com/office/drawing/2014/main" id="{2C2BEF6A-FB7A-44E3-B5C6-8713AA2FC351}"/>
              </a:ext>
            </a:extLst>
          </p:cNvPr>
          <p:cNvGraphicFramePr>
            <a:graphicFrameLocks noChangeAspect="1"/>
          </p:cNvGraphicFramePr>
          <p:nvPr>
            <p:extLst>
              <p:ext uri="{D42A27DB-BD31-4B8C-83A1-F6EECF244321}">
                <p14:modId xmlns:p14="http://schemas.microsoft.com/office/powerpoint/2010/main" val="3526942089"/>
              </p:ext>
            </p:extLst>
          </p:nvPr>
        </p:nvGraphicFramePr>
        <p:xfrm>
          <a:off x="6707637" y="285115"/>
          <a:ext cx="1498600" cy="957263"/>
        </p:xfrm>
        <a:graphic>
          <a:graphicData uri="http://schemas.openxmlformats.org/presentationml/2006/ole">
            <mc:AlternateContent xmlns:mc="http://schemas.openxmlformats.org/markup-compatibility/2006">
              <mc:Choice xmlns:v="urn:schemas-microsoft-com:vml" Requires="v">
                <p:oleObj spid="_x0000_s6826" name="CS ChemDraw Drawing" r:id="rId3" imgW="1499040" imgH="956595" progId="ChemDraw.Document.6.0">
                  <p:embed/>
                </p:oleObj>
              </mc:Choice>
              <mc:Fallback>
                <p:oleObj name="CS ChemDraw Drawing" r:id="rId3" imgW="1499040" imgH="956595" progId="ChemDraw.Document.6.0">
                  <p:embed/>
                  <p:pic>
                    <p:nvPicPr>
                      <p:cNvPr id="0" name=""/>
                      <p:cNvPicPr/>
                      <p:nvPr/>
                    </p:nvPicPr>
                    <p:blipFill>
                      <a:blip r:embed="rId4"/>
                      <a:stretch>
                        <a:fillRect/>
                      </a:stretch>
                    </p:blipFill>
                    <p:spPr>
                      <a:xfrm>
                        <a:off x="6707637" y="285115"/>
                        <a:ext cx="1498600" cy="9572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8065689-1F87-4AF7-9BFA-8C7AEA521416}"/>
              </a:ext>
            </a:extLst>
          </p:cNvPr>
          <p:cNvGraphicFramePr>
            <a:graphicFrameLocks noChangeAspect="1"/>
          </p:cNvGraphicFramePr>
          <p:nvPr>
            <p:extLst>
              <p:ext uri="{D42A27DB-BD31-4B8C-83A1-F6EECF244321}">
                <p14:modId xmlns:p14="http://schemas.microsoft.com/office/powerpoint/2010/main" val="3755306807"/>
              </p:ext>
            </p:extLst>
          </p:nvPr>
        </p:nvGraphicFramePr>
        <p:xfrm>
          <a:off x="6216306" y="1787458"/>
          <a:ext cx="2481263" cy="833437"/>
        </p:xfrm>
        <a:graphic>
          <a:graphicData uri="http://schemas.openxmlformats.org/presentationml/2006/ole">
            <mc:AlternateContent xmlns:mc="http://schemas.openxmlformats.org/markup-compatibility/2006">
              <mc:Choice xmlns:v="urn:schemas-microsoft-com:vml" Requires="v">
                <p:oleObj spid="_x0000_s6827" name="CS ChemDraw Drawing" r:id="rId5" imgW="2480640" imgH="833535" progId="ChemDraw.Document.6.0">
                  <p:embed/>
                </p:oleObj>
              </mc:Choice>
              <mc:Fallback>
                <p:oleObj name="CS ChemDraw Drawing" r:id="rId5" imgW="2480640" imgH="833535" progId="ChemDraw.Document.6.0">
                  <p:embed/>
                  <p:pic>
                    <p:nvPicPr>
                      <p:cNvPr id="0" name=""/>
                      <p:cNvPicPr/>
                      <p:nvPr/>
                    </p:nvPicPr>
                    <p:blipFill>
                      <a:blip r:embed="rId6"/>
                      <a:stretch>
                        <a:fillRect/>
                      </a:stretch>
                    </p:blipFill>
                    <p:spPr>
                      <a:xfrm>
                        <a:off x="6216306" y="1787458"/>
                        <a:ext cx="2481263" cy="8334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E1048B5-0C4D-4FD0-B013-A03D31978492}"/>
              </a:ext>
            </a:extLst>
          </p:cNvPr>
          <p:cNvGraphicFramePr>
            <a:graphicFrameLocks noChangeAspect="1"/>
          </p:cNvGraphicFramePr>
          <p:nvPr>
            <p:extLst>
              <p:ext uri="{D42A27DB-BD31-4B8C-83A1-F6EECF244321}">
                <p14:modId xmlns:p14="http://schemas.microsoft.com/office/powerpoint/2010/main" val="1630874563"/>
              </p:ext>
            </p:extLst>
          </p:nvPr>
        </p:nvGraphicFramePr>
        <p:xfrm>
          <a:off x="6333531" y="3326630"/>
          <a:ext cx="2994025" cy="833437"/>
        </p:xfrm>
        <a:graphic>
          <a:graphicData uri="http://schemas.openxmlformats.org/presentationml/2006/ole">
            <mc:AlternateContent xmlns:mc="http://schemas.openxmlformats.org/markup-compatibility/2006">
              <mc:Choice xmlns:v="urn:schemas-microsoft-com:vml" Requires="v">
                <p:oleObj spid="_x0000_s6828" name="CS ChemDraw Drawing" r:id="rId7" imgW="2994240" imgH="833055" progId="ChemDraw.Document.6.0">
                  <p:embed/>
                </p:oleObj>
              </mc:Choice>
              <mc:Fallback>
                <p:oleObj name="CS ChemDraw Drawing" r:id="rId7" imgW="2994240" imgH="833055" progId="ChemDraw.Document.6.0">
                  <p:embed/>
                  <p:pic>
                    <p:nvPicPr>
                      <p:cNvPr id="0" name=""/>
                      <p:cNvPicPr/>
                      <p:nvPr/>
                    </p:nvPicPr>
                    <p:blipFill>
                      <a:blip r:embed="rId8"/>
                      <a:stretch>
                        <a:fillRect/>
                      </a:stretch>
                    </p:blipFill>
                    <p:spPr>
                      <a:xfrm>
                        <a:off x="6333531" y="3326630"/>
                        <a:ext cx="2994025" cy="8334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E8CB0A8-FD95-4F20-8209-34D4948436D2}"/>
              </a:ext>
            </a:extLst>
          </p:cNvPr>
          <p:cNvGraphicFramePr>
            <a:graphicFrameLocks noChangeAspect="1"/>
          </p:cNvGraphicFramePr>
          <p:nvPr>
            <p:extLst>
              <p:ext uri="{D42A27DB-BD31-4B8C-83A1-F6EECF244321}">
                <p14:modId xmlns:p14="http://schemas.microsoft.com/office/powerpoint/2010/main" val="356158433"/>
              </p:ext>
            </p:extLst>
          </p:nvPr>
        </p:nvGraphicFramePr>
        <p:xfrm>
          <a:off x="6216306" y="5250226"/>
          <a:ext cx="2849563" cy="1081087"/>
        </p:xfrm>
        <a:graphic>
          <a:graphicData uri="http://schemas.openxmlformats.org/presentationml/2006/ole">
            <mc:AlternateContent xmlns:mc="http://schemas.openxmlformats.org/markup-compatibility/2006">
              <mc:Choice xmlns:v="urn:schemas-microsoft-com:vml" Requires="v">
                <p:oleObj spid="_x0000_s6829" name="CS ChemDraw Drawing" r:id="rId9" imgW="2849280" imgH="1081577" progId="ChemDraw.Document.6.0">
                  <p:embed/>
                </p:oleObj>
              </mc:Choice>
              <mc:Fallback>
                <p:oleObj name="CS ChemDraw Drawing" r:id="rId9" imgW="2849280" imgH="1081577" progId="ChemDraw.Document.6.0">
                  <p:embed/>
                  <p:pic>
                    <p:nvPicPr>
                      <p:cNvPr id="0" name=""/>
                      <p:cNvPicPr/>
                      <p:nvPr/>
                    </p:nvPicPr>
                    <p:blipFill>
                      <a:blip r:embed="rId10"/>
                      <a:stretch>
                        <a:fillRect/>
                      </a:stretch>
                    </p:blipFill>
                    <p:spPr>
                      <a:xfrm>
                        <a:off x="6216306" y="5250226"/>
                        <a:ext cx="2849563" cy="1081087"/>
                      </a:xfrm>
                      <a:prstGeom prst="rect">
                        <a:avLst/>
                      </a:prstGeom>
                    </p:spPr>
                  </p:pic>
                </p:oleObj>
              </mc:Fallback>
            </mc:AlternateContent>
          </a:graphicData>
        </a:graphic>
      </p:graphicFrame>
    </p:spTree>
    <p:extLst>
      <p:ext uri="{BB962C8B-B14F-4D97-AF65-F5344CB8AC3E}">
        <p14:creationId xmlns:p14="http://schemas.microsoft.com/office/powerpoint/2010/main" val="427057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6A20-8B56-4E03-9657-B7FC053F9108}"/>
              </a:ext>
            </a:extLst>
          </p:cNvPr>
          <p:cNvSpPr>
            <a:spLocks noGrp="1"/>
          </p:cNvSpPr>
          <p:nvPr>
            <p:ph type="title"/>
          </p:nvPr>
        </p:nvSpPr>
        <p:spPr/>
        <p:txBody>
          <a:bodyPr>
            <a:normAutofit/>
          </a:bodyPr>
          <a:lstStyle/>
          <a:p>
            <a:r>
              <a:rPr lang="en-US" sz="1600" dirty="0">
                <a:ln w="0"/>
                <a:solidFill>
                  <a:schemeClr val="accent1"/>
                </a:solidFill>
                <a:effectLst>
                  <a:outerShdw blurRad="38100" dist="25400" dir="5400000" algn="ctr" rotWithShape="0">
                    <a:srgbClr val="6E747A">
                      <a:alpha val="43000"/>
                    </a:srgbClr>
                  </a:outerShdw>
                </a:effectLst>
              </a:rPr>
              <a:t>One amino group and two carboxyl groups,</a:t>
            </a:r>
            <a:br>
              <a:rPr lang="en-US" sz="1600" dirty="0">
                <a:ln w="0"/>
                <a:solidFill>
                  <a:schemeClr val="accent1"/>
                </a:solidFill>
                <a:effectLst>
                  <a:outerShdw blurRad="38100" dist="25400" dir="5400000" algn="ctr" rotWithShape="0">
                    <a:srgbClr val="6E747A">
                      <a:alpha val="43000"/>
                    </a:srgbClr>
                  </a:outerShdw>
                </a:effectLst>
              </a:rPr>
            </a:br>
            <a:r>
              <a:rPr lang="en-US" sz="1600" dirty="0">
                <a:ln w="0"/>
                <a:solidFill>
                  <a:schemeClr val="accent1"/>
                </a:solidFill>
                <a:effectLst>
                  <a:outerShdw blurRad="38100" dist="25400" dir="5400000" algn="ctr" rotWithShape="0">
                    <a:srgbClr val="6E747A">
                      <a:alpha val="43000"/>
                    </a:srgbClr>
                  </a:outerShdw>
                </a:effectLst>
              </a:rPr>
              <a:t> </a:t>
            </a:r>
            <a:r>
              <a:rPr lang="en-US" sz="1600" dirty="0">
                <a:ln w="0"/>
                <a:effectLst>
                  <a:outerShdw blurRad="38100" dist="25400" dir="5400000" algn="ctr" rotWithShape="0">
                    <a:srgbClr val="6E747A">
                      <a:alpha val="43000"/>
                    </a:srgbClr>
                  </a:outerShdw>
                </a:effectLst>
              </a:rPr>
              <a:t>and One carboxyl group and two </a:t>
            </a:r>
            <a:r>
              <a:rPr lang="en-US" sz="1600" dirty="0">
                <a:ln w="0"/>
                <a:solidFill>
                  <a:schemeClr val="accent3"/>
                </a:solidFill>
                <a:effectLst>
                  <a:outerShdw blurRad="38100" dist="25400" dir="5400000" algn="ctr" rotWithShape="0">
                    <a:srgbClr val="6E747A">
                      <a:alpha val="43000"/>
                    </a:srgbClr>
                  </a:outerShdw>
                </a:effectLst>
              </a:rPr>
              <a:t>amino groups </a:t>
            </a:r>
            <a:br>
              <a:rPr lang="en-US" sz="1600" dirty="0"/>
            </a:br>
            <a:endParaRPr lang="en-US" sz="1600" dirty="0">
              <a:ln w="0"/>
              <a:solidFill>
                <a:schemeClr val="accent1"/>
              </a:solidFill>
              <a:effectLst>
                <a:outerShdw blurRad="38100" dist="25400" dir="5400000" algn="ctr" rotWithShape="0">
                  <a:srgbClr val="6E747A">
                    <a:alpha val="43000"/>
                  </a:srgbClr>
                </a:outerShdw>
              </a:effectLst>
            </a:endParaRPr>
          </a:p>
        </p:txBody>
      </p:sp>
      <p:graphicFrame>
        <p:nvGraphicFramePr>
          <p:cNvPr id="5" name="Content Placeholder 4">
            <a:extLst>
              <a:ext uri="{FF2B5EF4-FFF2-40B4-BE49-F238E27FC236}">
                <a16:creationId xmlns:a16="http://schemas.microsoft.com/office/drawing/2014/main" id="{6075FD6F-CA46-4AEB-AC46-3D798C1FD741}"/>
              </a:ext>
            </a:extLst>
          </p:cNvPr>
          <p:cNvGraphicFramePr>
            <a:graphicFrameLocks noGrp="1"/>
          </p:cNvGraphicFramePr>
          <p:nvPr>
            <p:ph idx="1"/>
            <p:extLst>
              <p:ext uri="{D42A27DB-BD31-4B8C-83A1-F6EECF244321}">
                <p14:modId xmlns:p14="http://schemas.microsoft.com/office/powerpoint/2010/main" val="3923571670"/>
              </p:ext>
            </p:extLst>
          </p:nvPr>
        </p:nvGraphicFramePr>
        <p:xfrm>
          <a:off x="0" y="1384301"/>
          <a:ext cx="12192000" cy="535613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606988442"/>
                    </a:ext>
                  </a:extLst>
                </a:gridCol>
                <a:gridCol w="3048000">
                  <a:extLst>
                    <a:ext uri="{9D8B030D-6E8A-4147-A177-3AD203B41FA5}">
                      <a16:colId xmlns:a16="http://schemas.microsoft.com/office/drawing/2014/main" val="2843226638"/>
                    </a:ext>
                  </a:extLst>
                </a:gridCol>
                <a:gridCol w="3048000">
                  <a:extLst>
                    <a:ext uri="{9D8B030D-6E8A-4147-A177-3AD203B41FA5}">
                      <a16:colId xmlns:a16="http://schemas.microsoft.com/office/drawing/2014/main" val="2524440174"/>
                    </a:ext>
                  </a:extLst>
                </a:gridCol>
                <a:gridCol w="3048000">
                  <a:extLst>
                    <a:ext uri="{9D8B030D-6E8A-4147-A177-3AD203B41FA5}">
                      <a16:colId xmlns:a16="http://schemas.microsoft.com/office/drawing/2014/main" val="736743808"/>
                    </a:ext>
                  </a:extLst>
                </a:gridCol>
              </a:tblGrid>
              <a:tr h="1281739">
                <a:tc>
                  <a:txBody>
                    <a:bodyPr/>
                    <a:lstStyle/>
                    <a:p>
                      <a:r>
                        <a:rPr lang="en-US" dirty="0"/>
                        <a:t>14.Aspartic acid</a:t>
                      </a:r>
                    </a:p>
                    <a:p>
                      <a:endParaRPr lang="en-US" dirty="0"/>
                    </a:p>
                    <a:p>
                      <a:endParaRPr lang="en-US" dirty="0"/>
                    </a:p>
                    <a:p>
                      <a:endParaRPr lang="en-US" dirty="0"/>
                    </a:p>
                  </a:txBody>
                  <a:tcPr/>
                </a:tc>
                <a:tc>
                  <a:txBody>
                    <a:bodyPr/>
                    <a:lstStyle/>
                    <a:p>
                      <a:r>
                        <a:rPr lang="en-US" dirty="0"/>
                        <a:t>Asp(3.0)</a:t>
                      </a:r>
                    </a:p>
                    <a:p>
                      <a:r>
                        <a:rPr lang="en-US" dirty="0"/>
                        <a:t>D</a:t>
                      </a:r>
                    </a:p>
                  </a:txBody>
                  <a:tcPr/>
                </a:tc>
                <a:tc>
                  <a:txBody>
                    <a:bodyPr/>
                    <a:lstStyle/>
                    <a:p>
                      <a:endParaRPr lang="en-US" dirty="0"/>
                    </a:p>
                  </a:txBody>
                  <a:tcPr/>
                </a:tc>
                <a:tc>
                  <a:txBody>
                    <a:bodyPr/>
                    <a:lstStyle/>
                    <a:p>
                      <a:r>
                        <a:rPr lang="en-US" sz="1800" dirty="0">
                          <a:ln w="0"/>
                          <a:solidFill>
                            <a:schemeClr val="accent3">
                              <a:lumMod val="60000"/>
                              <a:lumOff val="40000"/>
                            </a:schemeClr>
                          </a:solidFill>
                          <a:effectLst>
                            <a:outerShdw blurRad="38100" dist="25400" dir="5400000" algn="ctr" rotWithShape="0">
                              <a:srgbClr val="6E747A">
                                <a:alpha val="43000"/>
                              </a:srgbClr>
                            </a:outerShdw>
                          </a:effectLst>
                        </a:rPr>
                        <a:t>One amino group and two carboxyl groups</a:t>
                      </a:r>
                      <a:endParaRPr lang="en-US" dirty="0">
                        <a:solidFill>
                          <a:schemeClr val="accent3">
                            <a:lumMod val="60000"/>
                            <a:lumOff val="40000"/>
                          </a:schemeClr>
                        </a:solidFill>
                      </a:endParaRPr>
                    </a:p>
                  </a:txBody>
                  <a:tcPr/>
                </a:tc>
                <a:extLst>
                  <a:ext uri="{0D108BD9-81ED-4DB2-BD59-A6C34878D82A}">
                    <a16:rowId xmlns:a16="http://schemas.microsoft.com/office/drawing/2014/main" val="2736651711"/>
                  </a:ext>
                </a:extLst>
              </a:tr>
              <a:tr h="1281739">
                <a:tc>
                  <a:txBody>
                    <a:bodyPr/>
                    <a:lstStyle/>
                    <a:p>
                      <a:r>
                        <a:rPr lang="en-US" dirty="0"/>
                        <a:t>15.Glutamic acid</a:t>
                      </a:r>
                    </a:p>
                    <a:p>
                      <a:endParaRPr lang="en-US" dirty="0"/>
                    </a:p>
                    <a:p>
                      <a:endParaRPr lang="en-US" dirty="0"/>
                    </a:p>
                    <a:p>
                      <a:endParaRPr lang="en-US" dirty="0"/>
                    </a:p>
                  </a:txBody>
                  <a:tcPr/>
                </a:tc>
                <a:tc>
                  <a:txBody>
                    <a:bodyPr/>
                    <a:lstStyle/>
                    <a:p>
                      <a:r>
                        <a:rPr lang="en-US" dirty="0" err="1"/>
                        <a:t>Glu</a:t>
                      </a:r>
                      <a:r>
                        <a:rPr lang="en-US" dirty="0"/>
                        <a:t>(3.2)</a:t>
                      </a:r>
                    </a:p>
                    <a:p>
                      <a:r>
                        <a:rPr lang="en-US" dirty="0"/>
                        <a:t>E</a:t>
                      </a:r>
                    </a:p>
                  </a:txBody>
                  <a:tcPr/>
                </a:tc>
                <a:tc>
                  <a:txBody>
                    <a:bodyPr/>
                    <a:lstStyle/>
                    <a:p>
                      <a:endParaRPr lang="en-US" dirty="0"/>
                    </a:p>
                  </a:txBody>
                  <a:tcPr/>
                </a:tc>
                <a:tc>
                  <a:txBody>
                    <a:bodyPr/>
                    <a:lstStyle/>
                    <a:p>
                      <a:r>
                        <a:rPr lang="en-US" sz="1800" dirty="0">
                          <a:ln w="0"/>
                          <a:solidFill>
                            <a:schemeClr val="accent3"/>
                          </a:solidFill>
                          <a:effectLst>
                            <a:outerShdw blurRad="38100" dist="25400" dir="5400000" algn="ctr" rotWithShape="0">
                              <a:srgbClr val="6E747A">
                                <a:alpha val="43000"/>
                              </a:srgbClr>
                            </a:outerShdw>
                          </a:effectLst>
                        </a:rPr>
                        <a:t>One amino group and two carboxyl groups</a:t>
                      </a:r>
                      <a:endParaRPr lang="en-US" dirty="0">
                        <a:solidFill>
                          <a:schemeClr val="accent3"/>
                        </a:solidFill>
                      </a:endParaRPr>
                    </a:p>
                  </a:txBody>
                  <a:tcPr/>
                </a:tc>
                <a:extLst>
                  <a:ext uri="{0D108BD9-81ED-4DB2-BD59-A6C34878D82A}">
                    <a16:rowId xmlns:a16="http://schemas.microsoft.com/office/drawing/2014/main" val="3476682378"/>
                  </a:ext>
                </a:extLst>
              </a:tr>
              <a:tr h="1577525">
                <a:tc>
                  <a:txBody>
                    <a:bodyPr/>
                    <a:lstStyle/>
                    <a:p>
                      <a:r>
                        <a:rPr lang="en-US" dirty="0"/>
                        <a:t>16.asparagine</a:t>
                      </a:r>
                    </a:p>
                    <a:p>
                      <a:endParaRPr lang="en-US" dirty="0"/>
                    </a:p>
                    <a:p>
                      <a:endParaRPr lang="en-US" dirty="0"/>
                    </a:p>
                    <a:p>
                      <a:endParaRPr lang="en-US" dirty="0"/>
                    </a:p>
                    <a:p>
                      <a:endParaRPr lang="en-US" dirty="0"/>
                    </a:p>
                  </a:txBody>
                  <a:tcPr/>
                </a:tc>
                <a:tc>
                  <a:txBody>
                    <a:bodyPr/>
                    <a:lstStyle/>
                    <a:p>
                      <a:r>
                        <a:rPr lang="en-US" dirty="0" err="1"/>
                        <a:t>Asn</a:t>
                      </a:r>
                      <a:r>
                        <a:rPr lang="en-US" dirty="0"/>
                        <a:t>(5.4)</a:t>
                      </a:r>
                    </a:p>
                    <a:p>
                      <a:r>
                        <a:rPr lang="en-US" dirty="0"/>
                        <a:t>N</a:t>
                      </a:r>
                    </a:p>
                  </a:txBody>
                  <a:tcPr/>
                </a:tc>
                <a:tc>
                  <a:txBody>
                    <a:bodyPr/>
                    <a:lstStyle/>
                    <a:p>
                      <a:endParaRPr lang="en-US" dirty="0"/>
                    </a:p>
                  </a:txBody>
                  <a:tcPr/>
                </a:tc>
                <a:tc>
                  <a:txBody>
                    <a:bodyPr/>
                    <a:lstStyle/>
                    <a:p>
                      <a:r>
                        <a:rPr lang="en-US" sz="1800" dirty="0">
                          <a:ln w="0"/>
                          <a:solidFill>
                            <a:schemeClr val="accent1"/>
                          </a:solidFill>
                          <a:effectLst>
                            <a:outerShdw blurRad="38100" dist="25400" dir="5400000" algn="ctr" rotWithShape="0">
                              <a:srgbClr val="6E747A">
                                <a:alpha val="43000"/>
                              </a:srgbClr>
                            </a:outerShdw>
                          </a:effectLst>
                        </a:rPr>
                        <a:t>One carboxyl group and two </a:t>
                      </a:r>
                      <a:r>
                        <a:rPr lang="en-US" sz="1800" dirty="0">
                          <a:ln w="0"/>
                          <a:solidFill>
                            <a:schemeClr val="accent3"/>
                          </a:solidFill>
                          <a:effectLst>
                            <a:outerShdw blurRad="38100" dist="25400" dir="5400000" algn="ctr" rotWithShape="0">
                              <a:srgbClr val="6E747A">
                                <a:alpha val="43000"/>
                              </a:srgbClr>
                            </a:outerShdw>
                          </a:effectLst>
                        </a:rPr>
                        <a:t>amino groups </a:t>
                      </a:r>
                      <a:endParaRPr lang="en-US" dirty="0"/>
                    </a:p>
                  </a:txBody>
                  <a:tcPr/>
                </a:tc>
                <a:extLst>
                  <a:ext uri="{0D108BD9-81ED-4DB2-BD59-A6C34878D82A}">
                    <a16:rowId xmlns:a16="http://schemas.microsoft.com/office/drawing/2014/main" val="3419347592"/>
                  </a:ext>
                </a:extLst>
              </a:tr>
              <a:tr h="1215130">
                <a:tc>
                  <a:txBody>
                    <a:bodyPr/>
                    <a:lstStyle/>
                    <a:p>
                      <a:r>
                        <a:rPr lang="en-US" dirty="0"/>
                        <a:t>17.Glutamine</a:t>
                      </a:r>
                    </a:p>
                    <a:p>
                      <a:endParaRPr lang="en-US" dirty="0"/>
                    </a:p>
                  </a:txBody>
                  <a:tcPr/>
                </a:tc>
                <a:tc>
                  <a:txBody>
                    <a:bodyPr/>
                    <a:lstStyle/>
                    <a:p>
                      <a:r>
                        <a:rPr lang="en-US" dirty="0" err="1"/>
                        <a:t>Gln</a:t>
                      </a:r>
                      <a:r>
                        <a:rPr lang="en-US" dirty="0"/>
                        <a:t>(5.7)</a:t>
                      </a:r>
                    </a:p>
                    <a:p>
                      <a:r>
                        <a:rPr lang="en-US"/>
                        <a:t>Q</a:t>
                      </a:r>
                      <a:endParaRPr lang="en-US" dirty="0"/>
                    </a:p>
                  </a:txBody>
                  <a:tcPr/>
                </a:tc>
                <a:tc>
                  <a:txBody>
                    <a:bodyPr/>
                    <a:lstStyle/>
                    <a:p>
                      <a:endParaRPr lang="en-US" dirty="0"/>
                    </a:p>
                  </a:txBody>
                  <a:tcPr/>
                </a:tc>
                <a:tc>
                  <a:txBody>
                    <a:bodyPr/>
                    <a:lstStyle/>
                    <a:p>
                      <a:r>
                        <a:rPr lang="en-US" sz="1800" dirty="0">
                          <a:ln w="0"/>
                          <a:solidFill>
                            <a:schemeClr val="accent1"/>
                          </a:solidFill>
                          <a:effectLst>
                            <a:outerShdw blurRad="38100" dist="25400" dir="5400000" algn="ctr" rotWithShape="0">
                              <a:srgbClr val="6E747A">
                                <a:alpha val="43000"/>
                              </a:srgbClr>
                            </a:outerShdw>
                          </a:effectLst>
                        </a:rPr>
                        <a:t>One carboxyl group and</a:t>
                      </a:r>
                    </a:p>
                    <a:p>
                      <a:r>
                        <a:rPr lang="en-US" sz="1800" dirty="0">
                          <a:ln w="0"/>
                          <a:solidFill>
                            <a:schemeClr val="accent1"/>
                          </a:solidFill>
                          <a:effectLst>
                            <a:outerShdw blurRad="38100" dist="25400" dir="5400000" algn="ctr" rotWithShape="0">
                              <a:srgbClr val="6E747A">
                                <a:alpha val="43000"/>
                              </a:srgbClr>
                            </a:outerShdw>
                          </a:effectLst>
                        </a:rPr>
                        <a:t> two </a:t>
                      </a:r>
                      <a:r>
                        <a:rPr lang="en-US" sz="1800" dirty="0">
                          <a:ln w="0"/>
                          <a:solidFill>
                            <a:schemeClr val="accent3"/>
                          </a:solidFill>
                          <a:effectLst>
                            <a:outerShdw blurRad="38100" dist="25400" dir="5400000" algn="ctr" rotWithShape="0">
                              <a:srgbClr val="6E747A">
                                <a:alpha val="43000"/>
                              </a:srgbClr>
                            </a:outerShdw>
                          </a:effectLst>
                        </a:rPr>
                        <a:t>amino groups </a:t>
                      </a:r>
                      <a:endParaRPr lang="en-US" dirty="0"/>
                    </a:p>
                  </a:txBody>
                  <a:tcPr/>
                </a:tc>
                <a:extLst>
                  <a:ext uri="{0D108BD9-81ED-4DB2-BD59-A6C34878D82A}">
                    <a16:rowId xmlns:a16="http://schemas.microsoft.com/office/drawing/2014/main" val="3299417857"/>
                  </a:ext>
                </a:extLst>
              </a:tr>
            </a:tbl>
          </a:graphicData>
        </a:graphic>
      </p:graphicFrame>
      <p:graphicFrame>
        <p:nvGraphicFramePr>
          <p:cNvPr id="6" name="Object 5">
            <a:extLst>
              <a:ext uri="{FF2B5EF4-FFF2-40B4-BE49-F238E27FC236}">
                <a16:creationId xmlns:a16="http://schemas.microsoft.com/office/drawing/2014/main" id="{F9F96089-09A2-44DB-BD12-144F89776C08}"/>
              </a:ext>
            </a:extLst>
          </p:cNvPr>
          <p:cNvGraphicFramePr>
            <a:graphicFrameLocks noChangeAspect="1"/>
          </p:cNvGraphicFramePr>
          <p:nvPr>
            <p:extLst>
              <p:ext uri="{D42A27DB-BD31-4B8C-83A1-F6EECF244321}">
                <p14:modId xmlns:p14="http://schemas.microsoft.com/office/powerpoint/2010/main" val="733855397"/>
              </p:ext>
            </p:extLst>
          </p:nvPr>
        </p:nvGraphicFramePr>
        <p:xfrm>
          <a:off x="6266724" y="1945458"/>
          <a:ext cx="2044700" cy="542925"/>
        </p:xfrm>
        <a:graphic>
          <a:graphicData uri="http://schemas.openxmlformats.org/presentationml/2006/ole">
            <mc:AlternateContent xmlns:mc="http://schemas.openxmlformats.org/markup-compatibility/2006">
              <mc:Choice xmlns:v="urn:schemas-microsoft-com:vml" Requires="v">
                <p:oleObj spid="_x0000_s7849" name="CS ChemDraw Drawing" r:id="rId3" imgW="2044800" imgH="543673" progId="ChemDraw.Document.6.0">
                  <p:embed/>
                </p:oleObj>
              </mc:Choice>
              <mc:Fallback>
                <p:oleObj name="CS ChemDraw Drawing" r:id="rId3" imgW="2044800" imgH="543673" progId="ChemDraw.Document.6.0">
                  <p:embed/>
                  <p:pic>
                    <p:nvPicPr>
                      <p:cNvPr id="0" name=""/>
                      <p:cNvPicPr/>
                      <p:nvPr/>
                    </p:nvPicPr>
                    <p:blipFill>
                      <a:blip r:embed="rId4"/>
                      <a:stretch>
                        <a:fillRect/>
                      </a:stretch>
                    </p:blipFill>
                    <p:spPr>
                      <a:xfrm>
                        <a:off x="6266724" y="1945458"/>
                        <a:ext cx="2044700" cy="5429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93EC952-3020-4BE9-BFDD-9A00B4E5B9B8}"/>
              </a:ext>
            </a:extLst>
          </p:cNvPr>
          <p:cNvGraphicFramePr>
            <a:graphicFrameLocks noChangeAspect="1"/>
          </p:cNvGraphicFramePr>
          <p:nvPr>
            <p:extLst>
              <p:ext uri="{D42A27DB-BD31-4B8C-83A1-F6EECF244321}">
                <p14:modId xmlns:p14="http://schemas.microsoft.com/office/powerpoint/2010/main" val="2937007768"/>
              </p:ext>
            </p:extLst>
          </p:nvPr>
        </p:nvGraphicFramePr>
        <p:xfrm>
          <a:off x="6496005" y="4257413"/>
          <a:ext cx="2282825" cy="925513"/>
        </p:xfrm>
        <a:graphic>
          <a:graphicData uri="http://schemas.openxmlformats.org/presentationml/2006/ole">
            <mc:AlternateContent xmlns:mc="http://schemas.openxmlformats.org/markup-compatibility/2006">
              <mc:Choice xmlns:v="urn:schemas-microsoft-com:vml" Requires="v">
                <p:oleObj spid="_x0000_s7850" name="CS ChemDraw Drawing" r:id="rId5" imgW="2282880" imgH="924869" progId="ChemDraw.Document.6.0">
                  <p:embed/>
                </p:oleObj>
              </mc:Choice>
              <mc:Fallback>
                <p:oleObj name="CS ChemDraw Drawing" r:id="rId5" imgW="2282880" imgH="924869" progId="ChemDraw.Document.6.0">
                  <p:embed/>
                  <p:pic>
                    <p:nvPicPr>
                      <p:cNvPr id="0" name=""/>
                      <p:cNvPicPr/>
                      <p:nvPr/>
                    </p:nvPicPr>
                    <p:blipFill>
                      <a:blip r:embed="rId6"/>
                      <a:stretch>
                        <a:fillRect/>
                      </a:stretch>
                    </p:blipFill>
                    <p:spPr>
                      <a:xfrm>
                        <a:off x="6496005" y="4257413"/>
                        <a:ext cx="2282825" cy="92551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FBEC12D-AF7A-4AFD-AA78-61FA5A06391F}"/>
              </a:ext>
            </a:extLst>
          </p:cNvPr>
          <p:cNvGraphicFramePr>
            <a:graphicFrameLocks noChangeAspect="1"/>
          </p:cNvGraphicFramePr>
          <p:nvPr>
            <p:extLst>
              <p:ext uri="{D42A27DB-BD31-4B8C-83A1-F6EECF244321}">
                <p14:modId xmlns:p14="http://schemas.microsoft.com/office/powerpoint/2010/main" val="1420303600"/>
              </p:ext>
            </p:extLst>
          </p:nvPr>
        </p:nvGraphicFramePr>
        <p:xfrm>
          <a:off x="6265863" y="3074988"/>
          <a:ext cx="2284412" cy="558800"/>
        </p:xfrm>
        <a:graphic>
          <a:graphicData uri="http://schemas.openxmlformats.org/presentationml/2006/ole">
            <mc:AlternateContent xmlns:mc="http://schemas.openxmlformats.org/markup-compatibility/2006">
              <mc:Choice xmlns:v="urn:schemas-microsoft-com:vml" Requires="v">
                <p:oleObj spid="_x0000_s7851" name="CS ChemDraw Drawing" r:id="rId7" imgW="2283840" imgH="559055" progId="ChemDraw.Document.6.0">
                  <p:embed/>
                </p:oleObj>
              </mc:Choice>
              <mc:Fallback>
                <p:oleObj name="CS ChemDraw Drawing" r:id="rId7" imgW="2283840" imgH="559055" progId="ChemDraw.Document.6.0">
                  <p:embed/>
                  <p:pic>
                    <p:nvPicPr>
                      <p:cNvPr id="0" name=""/>
                      <p:cNvPicPr/>
                      <p:nvPr/>
                    </p:nvPicPr>
                    <p:blipFill>
                      <a:blip r:embed="rId8"/>
                      <a:stretch>
                        <a:fillRect/>
                      </a:stretch>
                    </p:blipFill>
                    <p:spPr>
                      <a:xfrm>
                        <a:off x="6265863" y="3074988"/>
                        <a:ext cx="2284412"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2A9DD19-23B1-43DB-B47C-F7E1B9D991C7}"/>
              </a:ext>
            </a:extLst>
          </p:cNvPr>
          <p:cNvGraphicFramePr>
            <a:graphicFrameLocks noChangeAspect="1"/>
          </p:cNvGraphicFramePr>
          <p:nvPr>
            <p:extLst>
              <p:ext uri="{D42A27DB-BD31-4B8C-83A1-F6EECF244321}">
                <p14:modId xmlns:p14="http://schemas.microsoft.com/office/powerpoint/2010/main" val="1260084233"/>
              </p:ext>
            </p:extLst>
          </p:nvPr>
        </p:nvGraphicFramePr>
        <p:xfrm>
          <a:off x="6266724" y="5584190"/>
          <a:ext cx="2519363" cy="923925"/>
        </p:xfrm>
        <a:graphic>
          <a:graphicData uri="http://schemas.openxmlformats.org/presentationml/2006/ole">
            <mc:AlternateContent xmlns:mc="http://schemas.openxmlformats.org/markup-compatibility/2006">
              <mc:Choice xmlns:v="urn:schemas-microsoft-com:vml" Requires="v">
                <p:oleObj spid="_x0000_s7852" name="CS ChemDraw Drawing" r:id="rId9" imgW="2519040" imgH="924388" progId="ChemDraw.Document.6.0">
                  <p:embed/>
                </p:oleObj>
              </mc:Choice>
              <mc:Fallback>
                <p:oleObj name="CS ChemDraw Drawing" r:id="rId9" imgW="2519040" imgH="924388" progId="ChemDraw.Document.6.0">
                  <p:embed/>
                  <p:pic>
                    <p:nvPicPr>
                      <p:cNvPr id="0" name=""/>
                      <p:cNvPicPr/>
                      <p:nvPr/>
                    </p:nvPicPr>
                    <p:blipFill>
                      <a:blip r:embed="rId10"/>
                      <a:stretch>
                        <a:fillRect/>
                      </a:stretch>
                    </p:blipFill>
                    <p:spPr>
                      <a:xfrm>
                        <a:off x="6266724" y="5584190"/>
                        <a:ext cx="2519363" cy="923925"/>
                      </a:xfrm>
                      <a:prstGeom prst="rect">
                        <a:avLst/>
                      </a:prstGeom>
                    </p:spPr>
                  </p:pic>
                </p:oleObj>
              </mc:Fallback>
            </mc:AlternateContent>
          </a:graphicData>
        </a:graphic>
      </p:graphicFrame>
    </p:spTree>
    <p:extLst>
      <p:ext uri="{BB962C8B-B14F-4D97-AF65-F5344CB8AC3E}">
        <p14:creationId xmlns:p14="http://schemas.microsoft.com/office/powerpoint/2010/main" val="135135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A8DB-C2C9-4511-A28A-B9F36D0DC190}"/>
              </a:ext>
            </a:extLst>
          </p:cNvPr>
          <p:cNvSpPr>
            <a:spLocks noGrp="1"/>
          </p:cNvSpPr>
          <p:nvPr>
            <p:ph type="title"/>
          </p:nvPr>
        </p:nvSpPr>
        <p:spPr/>
        <p:txBody>
          <a:bodyPr/>
          <a:lstStyle/>
          <a:p>
            <a:r>
              <a:rPr lang="en-US" dirty="0">
                <a:solidFill>
                  <a:schemeClr val="accent1"/>
                </a:solidFill>
              </a:rPr>
              <a:t>One carboxyl group and two basic groups</a:t>
            </a:r>
          </a:p>
        </p:txBody>
      </p:sp>
      <p:graphicFrame>
        <p:nvGraphicFramePr>
          <p:cNvPr id="5" name="Content Placeholder 4">
            <a:extLst>
              <a:ext uri="{FF2B5EF4-FFF2-40B4-BE49-F238E27FC236}">
                <a16:creationId xmlns:a16="http://schemas.microsoft.com/office/drawing/2014/main" id="{FF2B3F14-5C4E-45A4-A3FF-045F5FD763E2}"/>
              </a:ext>
            </a:extLst>
          </p:cNvPr>
          <p:cNvGraphicFramePr>
            <a:graphicFrameLocks noGrp="1"/>
          </p:cNvGraphicFramePr>
          <p:nvPr>
            <p:ph idx="1"/>
            <p:extLst>
              <p:ext uri="{D42A27DB-BD31-4B8C-83A1-F6EECF244321}">
                <p14:modId xmlns:p14="http://schemas.microsoft.com/office/powerpoint/2010/main" val="29972011"/>
              </p:ext>
            </p:extLst>
          </p:nvPr>
        </p:nvGraphicFramePr>
        <p:xfrm>
          <a:off x="0" y="1768474"/>
          <a:ext cx="12192000" cy="508952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506077633"/>
                    </a:ext>
                  </a:extLst>
                </a:gridCol>
                <a:gridCol w="4064000">
                  <a:extLst>
                    <a:ext uri="{9D8B030D-6E8A-4147-A177-3AD203B41FA5}">
                      <a16:colId xmlns:a16="http://schemas.microsoft.com/office/drawing/2014/main" val="425322427"/>
                    </a:ext>
                  </a:extLst>
                </a:gridCol>
                <a:gridCol w="4064000">
                  <a:extLst>
                    <a:ext uri="{9D8B030D-6E8A-4147-A177-3AD203B41FA5}">
                      <a16:colId xmlns:a16="http://schemas.microsoft.com/office/drawing/2014/main" val="3612866957"/>
                    </a:ext>
                  </a:extLst>
                </a:gridCol>
              </a:tblGrid>
              <a:tr h="1696508">
                <a:tc>
                  <a:txBody>
                    <a:bodyPr/>
                    <a:lstStyle/>
                    <a:p>
                      <a:r>
                        <a:rPr lang="en-US" dirty="0"/>
                        <a:t>18.lysine</a:t>
                      </a:r>
                    </a:p>
                    <a:p>
                      <a:endParaRPr lang="en-US" dirty="0"/>
                    </a:p>
                    <a:p>
                      <a:endParaRPr lang="en-US" dirty="0"/>
                    </a:p>
                    <a:p>
                      <a:endParaRPr lang="en-US" dirty="0"/>
                    </a:p>
                    <a:p>
                      <a:endParaRPr lang="en-US" dirty="0"/>
                    </a:p>
                  </a:txBody>
                  <a:tcPr/>
                </a:tc>
                <a:tc>
                  <a:txBody>
                    <a:bodyPr/>
                    <a:lstStyle/>
                    <a:p>
                      <a:r>
                        <a:rPr lang="en-US" dirty="0"/>
                        <a:t>Lys(9.7)</a:t>
                      </a:r>
                    </a:p>
                    <a:p>
                      <a:r>
                        <a:rPr lang="en-US" dirty="0"/>
                        <a:t>k</a:t>
                      </a:r>
                    </a:p>
                  </a:txBody>
                  <a:tcPr/>
                </a:tc>
                <a:tc>
                  <a:txBody>
                    <a:bodyPr/>
                    <a:lstStyle/>
                    <a:p>
                      <a:endParaRPr lang="en-US" dirty="0"/>
                    </a:p>
                  </a:txBody>
                  <a:tcPr/>
                </a:tc>
                <a:extLst>
                  <a:ext uri="{0D108BD9-81ED-4DB2-BD59-A6C34878D82A}">
                    <a16:rowId xmlns:a16="http://schemas.microsoft.com/office/drawing/2014/main" val="3161177412"/>
                  </a:ext>
                </a:extLst>
              </a:tr>
              <a:tr h="1696508">
                <a:tc>
                  <a:txBody>
                    <a:bodyPr/>
                    <a:lstStyle/>
                    <a:p>
                      <a:r>
                        <a:rPr lang="en-US" dirty="0"/>
                        <a:t>19.arginine</a:t>
                      </a:r>
                    </a:p>
                    <a:p>
                      <a:endParaRPr lang="en-US" dirty="0"/>
                    </a:p>
                    <a:p>
                      <a:endParaRPr lang="en-US" dirty="0"/>
                    </a:p>
                    <a:p>
                      <a:endParaRPr lang="en-US" dirty="0"/>
                    </a:p>
                    <a:p>
                      <a:endParaRPr lang="en-US" dirty="0"/>
                    </a:p>
                  </a:txBody>
                  <a:tcPr/>
                </a:tc>
                <a:tc>
                  <a:txBody>
                    <a:bodyPr/>
                    <a:lstStyle/>
                    <a:p>
                      <a:r>
                        <a:rPr lang="en-US" dirty="0" err="1"/>
                        <a:t>Arg</a:t>
                      </a:r>
                      <a:r>
                        <a:rPr lang="en-US" dirty="0"/>
                        <a:t>(10.8)</a:t>
                      </a:r>
                    </a:p>
                    <a:p>
                      <a:r>
                        <a:rPr lang="en-US" dirty="0"/>
                        <a:t>R</a:t>
                      </a:r>
                    </a:p>
                  </a:txBody>
                  <a:tcPr/>
                </a:tc>
                <a:tc>
                  <a:txBody>
                    <a:bodyPr/>
                    <a:lstStyle/>
                    <a:p>
                      <a:endParaRPr lang="en-US" dirty="0"/>
                    </a:p>
                  </a:txBody>
                  <a:tcPr/>
                </a:tc>
                <a:extLst>
                  <a:ext uri="{0D108BD9-81ED-4DB2-BD59-A6C34878D82A}">
                    <a16:rowId xmlns:a16="http://schemas.microsoft.com/office/drawing/2014/main" val="3709456451"/>
                  </a:ext>
                </a:extLst>
              </a:tr>
              <a:tr h="1696508">
                <a:tc>
                  <a:txBody>
                    <a:bodyPr/>
                    <a:lstStyle/>
                    <a:p>
                      <a:r>
                        <a:rPr lang="en-US" dirty="0"/>
                        <a:t>20.histidine</a:t>
                      </a:r>
                    </a:p>
                    <a:p>
                      <a:endParaRPr lang="en-US" dirty="0"/>
                    </a:p>
                    <a:p>
                      <a:endParaRPr lang="en-US" dirty="0"/>
                    </a:p>
                    <a:p>
                      <a:endParaRPr lang="en-US" dirty="0"/>
                    </a:p>
                    <a:p>
                      <a:endParaRPr lang="en-US" dirty="0"/>
                    </a:p>
                  </a:txBody>
                  <a:tcPr/>
                </a:tc>
                <a:tc>
                  <a:txBody>
                    <a:bodyPr/>
                    <a:lstStyle/>
                    <a:p>
                      <a:r>
                        <a:rPr lang="en-US" dirty="0"/>
                        <a:t>His(7.6)</a:t>
                      </a:r>
                    </a:p>
                    <a:p>
                      <a:r>
                        <a:rPr lang="en-US" dirty="0"/>
                        <a:t>H</a:t>
                      </a:r>
                    </a:p>
                  </a:txBody>
                  <a:tcPr/>
                </a:tc>
                <a:tc>
                  <a:txBody>
                    <a:bodyPr/>
                    <a:lstStyle/>
                    <a:p>
                      <a:endParaRPr lang="en-US" dirty="0"/>
                    </a:p>
                  </a:txBody>
                  <a:tcPr/>
                </a:tc>
                <a:extLst>
                  <a:ext uri="{0D108BD9-81ED-4DB2-BD59-A6C34878D82A}">
                    <a16:rowId xmlns:a16="http://schemas.microsoft.com/office/drawing/2014/main" val="3705379820"/>
                  </a:ext>
                </a:extLst>
              </a:tr>
            </a:tbl>
          </a:graphicData>
        </a:graphic>
      </p:graphicFrame>
      <p:graphicFrame>
        <p:nvGraphicFramePr>
          <p:cNvPr id="6" name="Object 5">
            <a:extLst>
              <a:ext uri="{FF2B5EF4-FFF2-40B4-BE49-F238E27FC236}">
                <a16:creationId xmlns:a16="http://schemas.microsoft.com/office/drawing/2014/main" id="{BCBDC34B-81BB-48B5-A910-BD5270E78EFD}"/>
              </a:ext>
            </a:extLst>
          </p:cNvPr>
          <p:cNvGraphicFramePr>
            <a:graphicFrameLocks noChangeAspect="1"/>
          </p:cNvGraphicFramePr>
          <p:nvPr>
            <p:extLst>
              <p:ext uri="{D42A27DB-BD31-4B8C-83A1-F6EECF244321}">
                <p14:modId xmlns:p14="http://schemas.microsoft.com/office/powerpoint/2010/main" val="1144870161"/>
              </p:ext>
            </p:extLst>
          </p:nvPr>
        </p:nvGraphicFramePr>
        <p:xfrm>
          <a:off x="8393113" y="2330450"/>
          <a:ext cx="2732087" cy="558800"/>
        </p:xfrm>
        <a:graphic>
          <a:graphicData uri="http://schemas.openxmlformats.org/presentationml/2006/ole">
            <mc:AlternateContent xmlns:mc="http://schemas.openxmlformats.org/markup-compatibility/2006">
              <mc:Choice xmlns:v="urn:schemas-microsoft-com:vml" Requires="v">
                <p:oleObj spid="_x0000_s8707" name="CS ChemDraw Drawing" r:id="rId3" imgW="2732160" imgH="558574" progId="ChemDraw.Document.6.0">
                  <p:embed/>
                </p:oleObj>
              </mc:Choice>
              <mc:Fallback>
                <p:oleObj name="CS ChemDraw Drawing" r:id="rId3" imgW="2732160" imgH="558574" progId="ChemDraw.Document.6.0">
                  <p:embed/>
                  <p:pic>
                    <p:nvPicPr>
                      <p:cNvPr id="0" name=""/>
                      <p:cNvPicPr/>
                      <p:nvPr/>
                    </p:nvPicPr>
                    <p:blipFill>
                      <a:blip r:embed="rId4"/>
                      <a:stretch>
                        <a:fillRect/>
                      </a:stretch>
                    </p:blipFill>
                    <p:spPr>
                      <a:xfrm>
                        <a:off x="8393113" y="2330450"/>
                        <a:ext cx="2732087" cy="558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73AE24C-B4A2-4D23-9110-E8BF550258F2}"/>
              </a:ext>
            </a:extLst>
          </p:cNvPr>
          <p:cNvGraphicFramePr>
            <a:graphicFrameLocks noChangeAspect="1"/>
          </p:cNvGraphicFramePr>
          <p:nvPr>
            <p:extLst>
              <p:ext uri="{D42A27DB-BD31-4B8C-83A1-F6EECF244321}">
                <p14:modId xmlns:p14="http://schemas.microsoft.com/office/powerpoint/2010/main" val="3825213869"/>
              </p:ext>
            </p:extLst>
          </p:nvPr>
        </p:nvGraphicFramePr>
        <p:xfrm>
          <a:off x="8271888" y="3689063"/>
          <a:ext cx="3116263" cy="811213"/>
        </p:xfrm>
        <a:graphic>
          <a:graphicData uri="http://schemas.openxmlformats.org/presentationml/2006/ole">
            <mc:AlternateContent xmlns:mc="http://schemas.openxmlformats.org/markup-compatibility/2006">
              <mc:Choice xmlns:v="urn:schemas-microsoft-com:vml" Requires="v">
                <p:oleObj spid="_x0000_s8708" name="CS ChemDraw Drawing" r:id="rId5" imgW="3116160" imgH="811904" progId="ChemDraw.Document.6.0">
                  <p:embed/>
                </p:oleObj>
              </mc:Choice>
              <mc:Fallback>
                <p:oleObj name="CS ChemDraw Drawing" r:id="rId5" imgW="3116160" imgH="811904" progId="ChemDraw.Document.6.0">
                  <p:embed/>
                  <p:pic>
                    <p:nvPicPr>
                      <p:cNvPr id="0" name=""/>
                      <p:cNvPicPr/>
                      <p:nvPr/>
                    </p:nvPicPr>
                    <p:blipFill>
                      <a:blip r:embed="rId6"/>
                      <a:stretch>
                        <a:fillRect/>
                      </a:stretch>
                    </p:blipFill>
                    <p:spPr>
                      <a:xfrm>
                        <a:off x="8271888" y="3689063"/>
                        <a:ext cx="3116263" cy="8112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D8CEE78-4256-4263-B90F-142130EC7C27}"/>
              </a:ext>
            </a:extLst>
          </p:cNvPr>
          <p:cNvGraphicFramePr>
            <a:graphicFrameLocks noChangeAspect="1"/>
          </p:cNvGraphicFramePr>
          <p:nvPr>
            <p:extLst>
              <p:ext uri="{D42A27DB-BD31-4B8C-83A1-F6EECF244321}">
                <p14:modId xmlns:p14="http://schemas.microsoft.com/office/powerpoint/2010/main" val="1486551087"/>
              </p:ext>
            </p:extLst>
          </p:nvPr>
        </p:nvGraphicFramePr>
        <p:xfrm>
          <a:off x="8905875" y="5445125"/>
          <a:ext cx="2205038" cy="842963"/>
        </p:xfrm>
        <a:graphic>
          <a:graphicData uri="http://schemas.openxmlformats.org/presentationml/2006/ole">
            <mc:AlternateContent xmlns:mc="http://schemas.openxmlformats.org/markup-compatibility/2006">
              <mc:Choice xmlns:v="urn:schemas-microsoft-com:vml" Requires="v">
                <p:oleObj spid="_x0000_s8709" name="CS ChemDraw Drawing" r:id="rId7" imgW="2204640" imgH="843630" progId="ChemDraw.Document.6.0">
                  <p:embed/>
                </p:oleObj>
              </mc:Choice>
              <mc:Fallback>
                <p:oleObj name="CS ChemDraw Drawing" r:id="rId7" imgW="2204640" imgH="843630" progId="ChemDraw.Document.6.0">
                  <p:embed/>
                  <p:pic>
                    <p:nvPicPr>
                      <p:cNvPr id="0" name=""/>
                      <p:cNvPicPr/>
                      <p:nvPr/>
                    </p:nvPicPr>
                    <p:blipFill>
                      <a:blip r:embed="rId8"/>
                      <a:stretch>
                        <a:fillRect/>
                      </a:stretch>
                    </p:blipFill>
                    <p:spPr>
                      <a:xfrm>
                        <a:off x="8905875" y="5445125"/>
                        <a:ext cx="2205038" cy="842963"/>
                      </a:xfrm>
                      <a:prstGeom prst="rect">
                        <a:avLst/>
                      </a:prstGeom>
                    </p:spPr>
                  </p:pic>
                </p:oleObj>
              </mc:Fallback>
            </mc:AlternateContent>
          </a:graphicData>
        </a:graphic>
      </p:graphicFrame>
    </p:spTree>
    <p:extLst>
      <p:ext uri="{BB962C8B-B14F-4D97-AF65-F5344CB8AC3E}">
        <p14:creationId xmlns:p14="http://schemas.microsoft.com/office/powerpoint/2010/main" val="368973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1C8D-4C1A-4981-88F7-0C3D05310D24}"/>
              </a:ext>
            </a:extLst>
          </p:cNvPr>
          <p:cNvSpPr>
            <a:spLocks noGrp="1"/>
          </p:cNvSpPr>
          <p:nvPr>
            <p:ph type="title"/>
          </p:nvPr>
        </p:nvSpPr>
        <p:spPr/>
        <p:txBody>
          <a:bodyPr/>
          <a:lstStyle/>
          <a:p>
            <a:r>
              <a:rPr lang="en-US" b="1" dirty="0"/>
              <a:t>Removal of a water molecule formation of the peptide</a:t>
            </a:r>
            <a:endParaRPr lang="en-US" dirty="0"/>
          </a:p>
        </p:txBody>
      </p:sp>
      <p:graphicFrame>
        <p:nvGraphicFramePr>
          <p:cNvPr id="5" name="Object 4">
            <a:extLst>
              <a:ext uri="{FF2B5EF4-FFF2-40B4-BE49-F238E27FC236}">
                <a16:creationId xmlns:a16="http://schemas.microsoft.com/office/drawing/2014/main" id="{6159EB71-9D21-44AE-A6D8-7595DC6FCB8B}"/>
              </a:ext>
            </a:extLst>
          </p:cNvPr>
          <p:cNvGraphicFramePr>
            <a:graphicFrameLocks noChangeAspect="1"/>
          </p:cNvGraphicFramePr>
          <p:nvPr>
            <p:extLst>
              <p:ext uri="{D42A27DB-BD31-4B8C-83A1-F6EECF244321}">
                <p14:modId xmlns:p14="http://schemas.microsoft.com/office/powerpoint/2010/main" val="1657186264"/>
              </p:ext>
            </p:extLst>
          </p:nvPr>
        </p:nvGraphicFramePr>
        <p:xfrm>
          <a:off x="1720850" y="2827338"/>
          <a:ext cx="6599238" cy="3300412"/>
        </p:xfrm>
        <a:graphic>
          <a:graphicData uri="http://schemas.openxmlformats.org/presentationml/2006/ole">
            <mc:AlternateContent xmlns:mc="http://schemas.openxmlformats.org/markup-compatibility/2006">
              <mc:Choice xmlns:v="urn:schemas-microsoft-com:vml" Requires="v">
                <p:oleObj spid="_x0000_s29775" name="CS ChemDraw Drawing" r:id="rId3" imgW="6305760" imgH="1285875" progId="ChemDraw.Document.6.0">
                  <p:embed/>
                </p:oleObj>
              </mc:Choice>
              <mc:Fallback>
                <p:oleObj name="CS ChemDraw Drawing" r:id="rId3" imgW="6305760" imgH="1285875" progId="ChemDraw.Document.6.0">
                  <p:embed/>
                  <p:pic>
                    <p:nvPicPr>
                      <p:cNvPr id="0" name="Object 3"/>
                      <p:cNvPicPr>
                        <a:picLocks noChangeAspect="1" noChangeArrowheads="1"/>
                      </p:cNvPicPr>
                      <p:nvPr/>
                    </p:nvPicPr>
                    <p:blipFill>
                      <a:blip r:embed="rId4"/>
                      <a:srcRect/>
                      <a:stretch>
                        <a:fillRect/>
                      </a:stretch>
                    </p:blipFill>
                    <p:spPr bwMode="auto">
                      <a:xfrm>
                        <a:off x="1720850" y="2827338"/>
                        <a:ext cx="6599238" cy="3300412"/>
                      </a:xfrm>
                      <a:prstGeom prst="rect">
                        <a:avLst/>
                      </a:prstGeom>
                      <a:noFill/>
                    </p:spPr>
                  </p:pic>
                </p:oleObj>
              </mc:Fallback>
            </mc:AlternateContent>
          </a:graphicData>
        </a:graphic>
      </p:graphicFrame>
    </p:spTree>
    <p:extLst>
      <p:ext uri="{BB962C8B-B14F-4D97-AF65-F5344CB8AC3E}">
        <p14:creationId xmlns:p14="http://schemas.microsoft.com/office/powerpoint/2010/main" val="42871442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2436</TotalTime>
  <Words>1345</Words>
  <Application>Microsoft Office PowerPoint</Application>
  <PresentationFormat>Widescreen</PresentationFormat>
  <Paragraphs>207</Paragraphs>
  <Slides>39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Cambria Math</vt:lpstr>
      <vt:lpstr>Trebuchet MS</vt:lpstr>
      <vt:lpstr>Wingdings 3</vt:lpstr>
      <vt:lpstr>Facet</vt:lpstr>
      <vt:lpstr>CS ChemDraw Drawing</vt:lpstr>
      <vt:lpstr>Amino Acid ,peptides and proteins</vt:lpstr>
      <vt:lpstr>Amino acids: Carboxylic acids with an α–amino group Peptides: consists of few linked amino acids Proteins: composed of α–amino acids The amino acids obtain from protein hydrolysis are:   α -amino acids Optically active (except glycine) Have the L- configuration relative to glyceraldehyde</vt:lpstr>
      <vt:lpstr>PowerPoint Presentation</vt:lpstr>
      <vt:lpstr>PowerPoint Presentation</vt:lpstr>
      <vt:lpstr>PowerPoint Presentation</vt:lpstr>
      <vt:lpstr>PowerPoint Presentation</vt:lpstr>
      <vt:lpstr>One amino group and two carboxyl groups,  and One carboxyl group and two amino groups  </vt:lpstr>
      <vt:lpstr>One carboxyl group and two basic groups</vt:lpstr>
      <vt:lpstr>Removal of a water molecule formation of the peptide</vt:lpstr>
      <vt:lpstr> This general formation of peptides or proteins </vt:lpstr>
      <vt:lpstr>Draw peptide</vt:lpstr>
      <vt:lpstr>The acid base properties of amino acids</vt:lpstr>
      <vt:lpstr>Amino acids in electric fields</vt:lpstr>
      <vt:lpstr>Electrophoresis</vt:lpstr>
      <vt:lpstr>Separation of proteins</vt:lpstr>
      <vt:lpstr>Separation of proteins</vt:lpstr>
      <vt:lpstr>Reaction of amino acid</vt:lpstr>
      <vt:lpstr>Mechanism</vt:lpstr>
      <vt:lpstr>PowerPoint Presentation</vt:lpstr>
      <vt:lpstr>Reaction of amino acid</vt:lpstr>
      <vt:lpstr>Rection of Glycine and Alanine</vt:lpstr>
      <vt:lpstr>Peptide synthesis linking amino acids in a controlled manner</vt:lpstr>
      <vt:lpstr>Oxidation and reduction</vt:lpstr>
      <vt:lpstr>Proteins</vt:lpstr>
      <vt:lpstr>The primary structure</vt:lpstr>
      <vt:lpstr>Sequence Determination </vt:lpstr>
      <vt:lpstr>EDMAN’S REAGENT A reagent that clips off lust one amino acid at a time the end of the chain  </vt:lpstr>
      <vt:lpstr>Mechanism </vt:lpstr>
      <vt:lpstr>Cleavage of selected peptide bonds</vt:lpstr>
      <vt:lpstr>EXAMPLE:</vt:lpstr>
      <vt:lpstr>Insulin</vt:lpstr>
      <vt:lpstr>Structure 3D for the Insulin</vt:lpstr>
      <vt:lpstr>Oxytocin</vt:lpstr>
      <vt:lpstr>Vasopressin (Antidiuretic Hormone, ADH)  </vt:lpstr>
      <vt:lpstr>Secondary Structure of Proteins</vt:lpstr>
      <vt:lpstr>The-∝helix</vt:lpstr>
      <vt:lpstr>The pleated sheet</vt:lpstr>
      <vt:lpstr>Tertiary structure: Fibrous and globular proteins</vt:lpstr>
      <vt:lpstr>Quaternary Protein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Amino Acid</dc:title>
  <dc:creator>x5-887</dc:creator>
  <cp:lastModifiedBy>hasan hamad</cp:lastModifiedBy>
  <cp:revision>197</cp:revision>
  <dcterms:created xsi:type="dcterms:W3CDTF">2018-01-10T11:15:44Z</dcterms:created>
  <dcterms:modified xsi:type="dcterms:W3CDTF">2020-05-10T01:20:48Z</dcterms:modified>
</cp:coreProperties>
</file>