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6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5" r:id="rId59"/>
    <p:sldId id="316" r:id="rId60"/>
    <p:sldId id="317" r:id="rId61"/>
    <p:sldId id="318" r:id="rId62"/>
    <p:sldId id="319" r:id="rId63"/>
    <p:sldId id="313" r:id="rId64"/>
    <p:sldId id="320" r:id="rId65"/>
    <p:sldId id="321" r:id="rId66"/>
  </p:sldIdLst>
  <p:sldSz cx="6858000" cy="9144000" type="screen4x3"/>
  <p:notesSz cx="6742113" cy="9872663"/>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p:scale>
          <a:sx n="50" d="100"/>
          <a:sy n="50" d="100"/>
        </p:scale>
        <p:origin x="-2232" y="0"/>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21113" y="0"/>
            <a:ext cx="2921000" cy="493713"/>
          </a:xfrm>
          <a:prstGeom prst="rect">
            <a:avLst/>
          </a:prstGeom>
        </p:spPr>
        <p:txBody>
          <a:bodyPr vert="horz" lIns="91440" tIns="45720" rIns="91440" bIns="45720" rtlCol="1"/>
          <a:lstStyle>
            <a:lvl1pPr algn="r">
              <a:defRPr sz="1200"/>
            </a:lvl1pPr>
          </a:lstStyle>
          <a:p>
            <a:endParaRPr lang="ar-IQ"/>
          </a:p>
        </p:txBody>
      </p:sp>
      <p:sp>
        <p:nvSpPr>
          <p:cNvPr id="3" name="عنصر نائب للتاريخ 2"/>
          <p:cNvSpPr>
            <a:spLocks noGrp="1"/>
          </p:cNvSpPr>
          <p:nvPr>
            <p:ph type="dt" idx="1"/>
          </p:nvPr>
        </p:nvSpPr>
        <p:spPr>
          <a:xfrm>
            <a:off x="1588" y="0"/>
            <a:ext cx="2921000" cy="493713"/>
          </a:xfrm>
          <a:prstGeom prst="rect">
            <a:avLst/>
          </a:prstGeom>
        </p:spPr>
        <p:txBody>
          <a:bodyPr vert="horz" lIns="91440" tIns="45720" rIns="91440" bIns="45720" rtlCol="1"/>
          <a:lstStyle>
            <a:lvl1pPr algn="l">
              <a:defRPr sz="1200"/>
            </a:lvl1pPr>
          </a:lstStyle>
          <a:p>
            <a:fld id="{ADA7A56C-8AD7-4DFF-B757-453F042B0F86}" type="datetimeFigureOut">
              <a:rPr lang="ar-IQ" smtClean="0"/>
              <a:t>20/06/1438</a:t>
            </a:fld>
            <a:endParaRPr lang="ar-IQ"/>
          </a:p>
        </p:txBody>
      </p:sp>
      <p:sp>
        <p:nvSpPr>
          <p:cNvPr id="4" name="عنصر نائب لصورة الشريحة 3"/>
          <p:cNvSpPr>
            <a:spLocks noGrp="1" noRot="1" noChangeAspect="1"/>
          </p:cNvSpPr>
          <p:nvPr>
            <p:ph type="sldImg" idx="2"/>
          </p:nvPr>
        </p:nvSpPr>
        <p:spPr>
          <a:xfrm>
            <a:off x="1982788" y="739775"/>
            <a:ext cx="2776537" cy="3703638"/>
          </a:xfrm>
          <a:prstGeom prst="rect">
            <a:avLst/>
          </a:prstGeom>
          <a:noFill/>
          <a:ln w="12700">
            <a:solidFill>
              <a:prstClr val="black"/>
            </a:solidFill>
          </a:ln>
        </p:spPr>
        <p:txBody>
          <a:bodyPr vert="horz" lIns="91440" tIns="45720" rIns="91440" bIns="45720" rtlCol="1" anchor="ctr"/>
          <a:lstStyle/>
          <a:p>
            <a:endParaRPr lang="ar-IQ"/>
          </a:p>
        </p:txBody>
      </p:sp>
      <p:sp>
        <p:nvSpPr>
          <p:cNvPr id="5" name="عنصر نائب للملاحظات 4"/>
          <p:cNvSpPr>
            <a:spLocks noGrp="1"/>
          </p:cNvSpPr>
          <p:nvPr>
            <p:ph type="body" sz="quarter" idx="3"/>
          </p:nvPr>
        </p:nvSpPr>
        <p:spPr>
          <a:xfrm>
            <a:off x="674688" y="4689475"/>
            <a:ext cx="5392737" cy="4443413"/>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IQ"/>
          </a:p>
        </p:txBody>
      </p:sp>
      <p:sp>
        <p:nvSpPr>
          <p:cNvPr id="6" name="عنصر نائب للتذييل 5"/>
          <p:cNvSpPr>
            <a:spLocks noGrp="1"/>
          </p:cNvSpPr>
          <p:nvPr>
            <p:ph type="ftr" sz="quarter" idx="4"/>
          </p:nvPr>
        </p:nvSpPr>
        <p:spPr>
          <a:xfrm>
            <a:off x="3821113" y="9377363"/>
            <a:ext cx="2921000" cy="493712"/>
          </a:xfrm>
          <a:prstGeom prst="rect">
            <a:avLst/>
          </a:prstGeom>
        </p:spPr>
        <p:txBody>
          <a:bodyPr vert="horz" lIns="91440" tIns="45720" rIns="91440" bIns="45720" rtlCol="1" anchor="b"/>
          <a:lstStyle>
            <a:lvl1pPr algn="r">
              <a:defRPr sz="1200"/>
            </a:lvl1pPr>
          </a:lstStyle>
          <a:p>
            <a:endParaRPr lang="ar-IQ"/>
          </a:p>
        </p:txBody>
      </p:sp>
      <p:sp>
        <p:nvSpPr>
          <p:cNvPr id="7" name="عنصر نائب لرقم الشريحة 6"/>
          <p:cNvSpPr>
            <a:spLocks noGrp="1"/>
          </p:cNvSpPr>
          <p:nvPr>
            <p:ph type="sldNum" sz="quarter" idx="5"/>
          </p:nvPr>
        </p:nvSpPr>
        <p:spPr>
          <a:xfrm>
            <a:off x="1588" y="9377363"/>
            <a:ext cx="2921000" cy="493712"/>
          </a:xfrm>
          <a:prstGeom prst="rect">
            <a:avLst/>
          </a:prstGeom>
        </p:spPr>
        <p:txBody>
          <a:bodyPr vert="horz" lIns="91440" tIns="45720" rIns="91440" bIns="45720" rtlCol="1" anchor="b"/>
          <a:lstStyle>
            <a:lvl1pPr algn="l">
              <a:defRPr sz="1200"/>
            </a:lvl1pPr>
          </a:lstStyle>
          <a:p>
            <a:fld id="{06FA14FF-023E-4C54-B3B8-0E7F361B2F82}" type="slidenum">
              <a:rPr lang="ar-IQ" smtClean="0"/>
              <a:t>‹#›</a:t>
            </a:fld>
            <a:endParaRPr lang="ar-IQ"/>
          </a:p>
        </p:txBody>
      </p:sp>
    </p:spTree>
    <p:extLst>
      <p:ext uri="{BB962C8B-B14F-4D97-AF65-F5344CB8AC3E}">
        <p14:creationId xmlns:p14="http://schemas.microsoft.com/office/powerpoint/2010/main" val="243889589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16" name="Rounded Rectangle 15"/>
          <p:cNvSpPr/>
          <p:nvPr/>
        </p:nvSpPr>
        <p:spPr>
          <a:xfrm>
            <a:off x="171450" y="304800"/>
            <a:ext cx="6521958" cy="804672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158749" y="7138617"/>
            <a:ext cx="6542532" cy="177544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514350" y="2133600"/>
            <a:ext cx="5829300" cy="2373477"/>
          </a:xfrm>
        </p:spPr>
        <p:txBody>
          <a:bodyPr anchor="b">
            <a:normAutofit/>
          </a:bodyPr>
          <a:lstStyle>
            <a:lvl1pPr>
              <a:defRPr sz="4400">
                <a:solidFill>
                  <a:srgbClr val="FFFFFF"/>
                </a:solidFill>
              </a:defRPr>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028700" y="4741334"/>
            <a:ext cx="4800600" cy="1964267"/>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EE4A8180-8D81-4CD1-82A1-21989BFB9241}" type="datetime1">
              <a:rPr lang="ar-SA" smtClean="0"/>
              <a:t>20/06/1438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F437FAD3-732C-4040-AA27-E35611039A96}" type="datetime1">
              <a:rPr lang="ar-SA" smtClean="0"/>
              <a:t>20/06/1438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21" name="Rounded Rectangle 20"/>
          <p:cNvSpPr/>
          <p:nvPr/>
        </p:nvSpPr>
        <p:spPr bwMode="hidden">
          <a:xfrm>
            <a:off x="171450" y="304800"/>
            <a:ext cx="6521958" cy="1901952"/>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1E7D3B2D-AC16-4C3C-BF63-133C45302ECE}" type="datetime1">
              <a:rPr lang="ar-SA" smtClean="0"/>
              <a:t>20/06/1438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grpSp>
        <p:nvGrpSpPr>
          <p:cNvPr id="15" name="Group 14"/>
          <p:cNvGrpSpPr>
            <a:grpSpLocks noChangeAspect="1"/>
          </p:cNvGrpSpPr>
          <p:nvPr/>
        </p:nvGrpSpPr>
        <p:grpSpPr bwMode="hidden">
          <a:xfrm>
            <a:off x="158749" y="952255"/>
            <a:ext cx="6542532" cy="177544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4972050" y="1930401"/>
            <a:ext cx="1543050" cy="5983111"/>
          </a:xfrm>
        </p:spPr>
        <p:txBody>
          <a:bodyPr vert="eaVert" anchor="ctr"/>
          <a:lstStyle>
            <a:lvl1pPr algn="l">
              <a:defRPr>
                <a:solidFill>
                  <a:schemeClr val="tx2"/>
                </a:solidFill>
              </a:defRPr>
            </a:lvl1pPr>
          </a:lstStyle>
          <a:p>
            <a:r>
              <a:rPr lang="ar-SA" smtClean="0"/>
              <a:t>انقر لتحرير نمط العنوان الرئيسي</a:t>
            </a:r>
            <a:endParaRPr lang="en-US" dirty="0"/>
          </a:p>
        </p:txBody>
      </p:sp>
      <p:sp>
        <p:nvSpPr>
          <p:cNvPr id="3" name="Vertical Text Placeholder 2"/>
          <p:cNvSpPr>
            <a:spLocks noGrp="1"/>
          </p:cNvSpPr>
          <p:nvPr>
            <p:ph type="body" orient="vert" idx="1"/>
          </p:nvPr>
        </p:nvSpPr>
        <p:spPr>
          <a:xfrm>
            <a:off x="342900" y="1930400"/>
            <a:ext cx="4514850" cy="5983112"/>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4" name="Date Placeholder 3"/>
          <p:cNvSpPr>
            <a:spLocks noGrp="1"/>
          </p:cNvSpPr>
          <p:nvPr>
            <p:ph type="dt" sz="half" idx="10"/>
          </p:nvPr>
        </p:nvSpPr>
        <p:spPr/>
        <p:txBody>
          <a:bodyPr/>
          <a:lstStyle/>
          <a:p>
            <a:fld id="{0D240B3D-299F-491E-A80B-59927671F717}" type="datetime1">
              <a:rPr lang="ar-SA" smtClean="0"/>
              <a:t>20/06/1438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
        <p:nvSpPr>
          <p:cNvPr id="7" name="Title 6"/>
          <p:cNvSpPr>
            <a:spLocks noGrp="1"/>
          </p:cNvSpPr>
          <p:nvPr>
            <p:ph type="title"/>
          </p:nvPr>
        </p:nvSpPr>
        <p:spPr/>
        <p:txBody>
          <a:bodyPr/>
          <a:lstStyle/>
          <a:p>
            <a:r>
              <a:rPr lang="ar-SA" smtClean="0"/>
              <a:t>انقر لتحرير نمط العنوان الرئيسي</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spTree>
      <p:nvGrpSpPr>
        <p:cNvPr id="1" name=""/>
        <p:cNvGrpSpPr/>
        <p:nvPr/>
      </p:nvGrpSpPr>
      <p:grpSpPr>
        <a:xfrm>
          <a:off x="0" y="0"/>
          <a:ext cx="0" cy="0"/>
          <a:chOff x="0" y="0"/>
          <a:chExt cx="0" cy="0"/>
        </a:xfrm>
      </p:grpSpPr>
      <p:sp>
        <p:nvSpPr>
          <p:cNvPr id="14" name="Rounded Rectangle 13"/>
          <p:cNvSpPr/>
          <p:nvPr/>
        </p:nvSpPr>
        <p:spPr>
          <a:xfrm>
            <a:off x="171450" y="304800"/>
            <a:ext cx="6521958" cy="6315456"/>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4535579" y="5604789"/>
            <a:ext cx="2157322" cy="952035"/>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1964490" y="5433720"/>
            <a:ext cx="4158386" cy="1133517"/>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121546" y="5450083"/>
            <a:ext cx="4100985" cy="1032363"/>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4207117" y="5432233"/>
            <a:ext cx="2481000" cy="868732"/>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158749" y="5411407"/>
            <a:ext cx="6542532" cy="1773165"/>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517524" y="3284747"/>
            <a:ext cx="5829300" cy="2032000"/>
          </a:xfrm>
        </p:spPr>
        <p:txBody>
          <a:bodyPr anchor="t">
            <a:normAutofit/>
          </a:bodyPr>
          <a:lstStyle>
            <a:lvl1pPr algn="ctr">
              <a:defRPr sz="4400" b="0" cap="none"/>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025524" y="1916598"/>
            <a:ext cx="4813301" cy="1253068"/>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79ABBC4C-8B62-41A6-B9A6-7F85B07AB372}" type="datetime1">
              <a:rPr lang="ar-SA" smtClean="0"/>
              <a:t>20/06/1438</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5" name="Date Placeholder 4"/>
          <p:cNvSpPr>
            <a:spLocks noGrp="1"/>
          </p:cNvSpPr>
          <p:nvPr>
            <p:ph type="dt" sz="half" idx="10"/>
          </p:nvPr>
        </p:nvSpPr>
        <p:spPr/>
        <p:txBody>
          <a:bodyPr/>
          <a:lstStyle/>
          <a:p>
            <a:fld id="{B667B682-FCB3-4AE1-BF59-529F870C92DC}" type="datetime1">
              <a:rPr lang="ar-SA" smtClean="0"/>
              <a:t>20/06/1438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9" name="Content Placeholder 8"/>
          <p:cNvSpPr>
            <a:spLocks noGrp="1"/>
          </p:cNvSpPr>
          <p:nvPr>
            <p:ph sz="quarter" idx="13"/>
          </p:nvPr>
        </p:nvSpPr>
        <p:spPr>
          <a:xfrm>
            <a:off x="507491" y="3572256"/>
            <a:ext cx="2866644" cy="459638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11" name="Content Placeholder 10"/>
          <p:cNvSpPr>
            <a:spLocks noGrp="1"/>
          </p:cNvSpPr>
          <p:nvPr>
            <p:ph sz="quarter" idx="14"/>
          </p:nvPr>
        </p:nvSpPr>
        <p:spPr>
          <a:xfrm>
            <a:off x="3483864" y="3572256"/>
            <a:ext cx="2866644" cy="4596384"/>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ar-SA" smtClean="0"/>
              <a:t>انقر لتحرير نمط العنوان الرئيسي</a:t>
            </a:r>
            <a:endParaRPr lang="en-US"/>
          </a:p>
        </p:txBody>
      </p:sp>
      <p:sp>
        <p:nvSpPr>
          <p:cNvPr id="3" name="Text Placeholder 2"/>
          <p:cNvSpPr>
            <a:spLocks noGrp="1"/>
          </p:cNvSpPr>
          <p:nvPr>
            <p:ph type="body" idx="1"/>
          </p:nvPr>
        </p:nvSpPr>
        <p:spPr>
          <a:xfrm>
            <a:off x="507492" y="3570819"/>
            <a:ext cx="2866644" cy="853016"/>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Content Placeholder 3"/>
          <p:cNvSpPr>
            <a:spLocks noGrp="1"/>
          </p:cNvSpPr>
          <p:nvPr>
            <p:ph sz="half" idx="2"/>
          </p:nvPr>
        </p:nvSpPr>
        <p:spPr>
          <a:xfrm>
            <a:off x="508000" y="4572001"/>
            <a:ext cx="2865041" cy="3596217"/>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3486150" y="3570817"/>
            <a:ext cx="2866644" cy="853016"/>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Content Placeholder 5"/>
          <p:cNvSpPr>
            <a:spLocks noGrp="1"/>
          </p:cNvSpPr>
          <p:nvPr>
            <p:ph sz="quarter" idx="4"/>
          </p:nvPr>
        </p:nvSpPr>
        <p:spPr>
          <a:xfrm>
            <a:off x="3483769" y="4572001"/>
            <a:ext cx="2866644" cy="3596217"/>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ED502709-34E7-42E2-A15E-E190A52C2433}" type="datetime1">
              <a:rPr lang="ar-SA" smtClean="0"/>
              <a:t>20/06/1438</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mtClean="0"/>
              <a:t>انقر لتحرير نمط العنوان الرئيسي</a:t>
            </a:r>
            <a:endParaRPr lang="en-US"/>
          </a:p>
        </p:txBody>
      </p:sp>
      <p:sp>
        <p:nvSpPr>
          <p:cNvPr id="3" name="Date Placeholder 2"/>
          <p:cNvSpPr>
            <a:spLocks noGrp="1"/>
          </p:cNvSpPr>
          <p:nvPr>
            <p:ph type="dt" sz="half" idx="10"/>
          </p:nvPr>
        </p:nvSpPr>
        <p:spPr/>
        <p:txBody>
          <a:bodyPr/>
          <a:lstStyle/>
          <a:p>
            <a:fld id="{412AB9E9-9438-4EB3-A674-01E0027B4A28}" type="datetime1">
              <a:rPr lang="ar-SA" smtClean="0"/>
              <a:t>20/06/1438</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12" name="Rounded Rectangle 11"/>
          <p:cNvSpPr/>
          <p:nvPr/>
        </p:nvSpPr>
        <p:spPr>
          <a:xfrm>
            <a:off x="171450" y="304800"/>
            <a:ext cx="6521958" cy="1901952"/>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158749" y="952255"/>
            <a:ext cx="6542532" cy="1773165"/>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50CD00F3-BED1-47BE-BABA-552172C05CD2}" type="datetime1">
              <a:rPr lang="ar-SA" smtClean="0"/>
              <a:t>20/06/1438</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ذو تسمية توضيحية">
    <p:spTree>
      <p:nvGrpSpPr>
        <p:cNvPr id="1" name=""/>
        <p:cNvGrpSpPr/>
        <p:nvPr/>
      </p:nvGrpSpPr>
      <p:grpSpPr>
        <a:xfrm>
          <a:off x="0" y="0"/>
          <a:ext cx="0" cy="0"/>
          <a:chOff x="0" y="0"/>
          <a:chExt cx="0" cy="0"/>
        </a:xfrm>
      </p:grpSpPr>
      <p:sp>
        <p:nvSpPr>
          <p:cNvPr id="15" name="Rounded Rectangle 14"/>
          <p:cNvSpPr/>
          <p:nvPr/>
        </p:nvSpPr>
        <p:spPr>
          <a:xfrm>
            <a:off x="171450" y="304800"/>
            <a:ext cx="6521958" cy="1901952"/>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15B3F02-CCEB-42C8-8DCA-E230E471D1AD}" type="datetime1">
              <a:rPr lang="ar-SA" smtClean="0"/>
              <a:t>20/06/1438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4" name="Text Placeholder 3"/>
          <p:cNvSpPr>
            <a:spLocks noGrp="1"/>
          </p:cNvSpPr>
          <p:nvPr>
            <p:ph type="body" sz="half" idx="2"/>
          </p:nvPr>
        </p:nvSpPr>
        <p:spPr>
          <a:xfrm>
            <a:off x="685800" y="4775201"/>
            <a:ext cx="2514600" cy="2540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grpSp>
        <p:nvGrpSpPr>
          <p:cNvPr id="2" name="Group 23"/>
          <p:cNvGrpSpPr>
            <a:grpSpLocks noChangeAspect="1"/>
          </p:cNvGrpSpPr>
          <p:nvPr/>
        </p:nvGrpSpPr>
        <p:grpSpPr bwMode="hidden">
          <a:xfrm>
            <a:off x="158749" y="952255"/>
            <a:ext cx="6542532" cy="177544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685800" y="3048000"/>
            <a:ext cx="2514600" cy="1670304"/>
          </a:xfrm>
        </p:spPr>
        <p:txBody>
          <a:bodyPr anchor="b">
            <a:noAutofit/>
          </a:bodyPr>
          <a:lstStyle>
            <a:lvl1pPr algn="l">
              <a:defRPr sz="3200">
                <a:solidFill>
                  <a:schemeClr val="tx2"/>
                </a:solidFill>
              </a:defRPr>
            </a:lvl1pPr>
          </a:lstStyle>
          <a:p>
            <a:r>
              <a:rPr lang="ar-SA" smtClean="0"/>
              <a:t>انقر لتحرير نمط العنوان الرئيسي</a:t>
            </a:r>
            <a:endParaRPr lang="en-US" dirty="0"/>
          </a:p>
        </p:txBody>
      </p:sp>
      <p:sp>
        <p:nvSpPr>
          <p:cNvPr id="3" name="Content Placeholder 2"/>
          <p:cNvSpPr>
            <a:spLocks noGrp="1"/>
          </p:cNvSpPr>
          <p:nvPr>
            <p:ph idx="1"/>
          </p:nvPr>
        </p:nvSpPr>
        <p:spPr>
          <a:xfrm>
            <a:off x="3488972" y="2438400"/>
            <a:ext cx="2928057" cy="508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15" name="Rounded Rectangle 14"/>
          <p:cNvSpPr/>
          <p:nvPr/>
        </p:nvSpPr>
        <p:spPr>
          <a:xfrm>
            <a:off x="171450" y="304800"/>
            <a:ext cx="6521958" cy="804672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158749" y="7138617"/>
            <a:ext cx="6542532" cy="177544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3655617" y="451556"/>
            <a:ext cx="2859484" cy="3239912"/>
          </a:xfrm>
        </p:spPr>
        <p:txBody>
          <a:bodyPr anchor="b">
            <a:normAutofit/>
          </a:bodyPr>
          <a:lstStyle>
            <a:lvl1pPr algn="l">
              <a:defRPr sz="2800" b="0">
                <a:solidFill>
                  <a:srgbClr val="FFFFFF"/>
                </a:solidFill>
              </a:defRPr>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3651250" y="3714045"/>
            <a:ext cx="2863850" cy="3228623"/>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5850AF9D-A9F3-4DFE-AD54-F62ECBFC9EF4}" type="datetime1">
              <a:rPr lang="ar-SA" smtClean="0"/>
              <a:t>20/06/1438</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t>‹#›</a:t>
            </a:fld>
            <a:endParaRPr lang="ar-SA"/>
          </a:p>
        </p:txBody>
      </p:sp>
      <p:sp>
        <p:nvSpPr>
          <p:cNvPr id="3" name="Picture Placeholder 2"/>
          <p:cNvSpPr>
            <a:spLocks noGrp="1"/>
          </p:cNvSpPr>
          <p:nvPr>
            <p:ph type="pic" idx="1"/>
          </p:nvPr>
        </p:nvSpPr>
        <p:spPr>
          <a:xfrm>
            <a:off x="628650" y="1828800"/>
            <a:ext cx="2674620" cy="390144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انقر فوق الأيقونة لإضافة صورة</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171450" y="304800"/>
            <a:ext cx="6521958" cy="329184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158749" y="2239239"/>
            <a:ext cx="6542532" cy="1773165"/>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342900" y="451104"/>
            <a:ext cx="6172200" cy="1670304"/>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4" name="Date Placeholder 3"/>
          <p:cNvSpPr>
            <a:spLocks noGrp="1"/>
          </p:cNvSpPr>
          <p:nvPr>
            <p:ph type="dt" sz="half" idx="2"/>
          </p:nvPr>
        </p:nvSpPr>
        <p:spPr>
          <a:xfrm>
            <a:off x="3872754" y="8333553"/>
            <a:ext cx="2840018" cy="486833"/>
          </a:xfrm>
          <a:prstGeom prst="rect">
            <a:avLst/>
          </a:prstGeom>
        </p:spPr>
        <p:txBody>
          <a:bodyPr vert="horz" lIns="91440" tIns="45720" rIns="91440" bIns="45720" rtlCol="0" anchor="ctr"/>
          <a:lstStyle>
            <a:lvl1pPr algn="r">
              <a:defRPr sz="1000">
                <a:solidFill>
                  <a:schemeClr val="tx2"/>
                </a:solidFill>
              </a:defRPr>
            </a:lvl1pPr>
          </a:lstStyle>
          <a:p>
            <a:fld id="{26D5FA7D-F4EE-4DC8-9C12-323C88934CD9}" type="datetime1">
              <a:rPr lang="ar-SA" smtClean="0"/>
              <a:t>20/06/1438</a:t>
            </a:fld>
            <a:endParaRPr lang="ar-SA"/>
          </a:p>
        </p:txBody>
      </p:sp>
      <p:sp>
        <p:nvSpPr>
          <p:cNvPr id="5" name="Footer Placeholder 4"/>
          <p:cNvSpPr>
            <a:spLocks noGrp="1"/>
          </p:cNvSpPr>
          <p:nvPr>
            <p:ph type="ftr" sz="quarter" idx="3"/>
          </p:nvPr>
        </p:nvSpPr>
        <p:spPr>
          <a:xfrm>
            <a:off x="145229" y="8333553"/>
            <a:ext cx="2840018" cy="486833"/>
          </a:xfrm>
          <a:prstGeom prst="rect">
            <a:avLst/>
          </a:prstGeom>
        </p:spPr>
        <p:txBody>
          <a:bodyPr vert="horz" lIns="91440" tIns="45720" rIns="91440" bIns="45720" rtlCol="0" anchor="ctr"/>
          <a:lstStyle>
            <a:lvl1pPr algn="l">
              <a:defRPr sz="1000">
                <a:solidFill>
                  <a:schemeClr val="tx2"/>
                </a:solidFill>
              </a:defRPr>
            </a:lvl1pPr>
          </a:lstStyle>
          <a:p>
            <a:endParaRPr lang="ar-SA"/>
          </a:p>
        </p:txBody>
      </p:sp>
      <p:sp>
        <p:nvSpPr>
          <p:cNvPr id="6" name="Slide Number Placeholder 5"/>
          <p:cNvSpPr>
            <a:spLocks noGrp="1"/>
          </p:cNvSpPr>
          <p:nvPr>
            <p:ph type="sldNum" sz="quarter" idx="4"/>
          </p:nvPr>
        </p:nvSpPr>
        <p:spPr>
          <a:xfrm>
            <a:off x="2993316" y="8333552"/>
            <a:ext cx="871370" cy="486833"/>
          </a:xfrm>
          <a:prstGeom prst="rect">
            <a:avLst/>
          </a:prstGeom>
        </p:spPr>
        <p:txBody>
          <a:bodyPr vert="horz" lIns="91440" tIns="45720" rIns="91440" bIns="45720" rtlCol="0" anchor="ctr"/>
          <a:lstStyle>
            <a:lvl1pPr algn="ctr">
              <a:defRPr sz="1000">
                <a:solidFill>
                  <a:schemeClr val="tx2"/>
                </a:solidFill>
              </a:defRPr>
            </a:lvl1pPr>
          </a:lstStyle>
          <a:p>
            <a:fld id="{0B34F065-1154-456A-91E3-76DE8E75E17B}" type="slidenum">
              <a:rPr lang="ar-SA" smtClean="0"/>
              <a:t>‹#›</a:t>
            </a:fld>
            <a:endParaRPr lang="ar-SA"/>
          </a:p>
        </p:txBody>
      </p:sp>
      <p:sp>
        <p:nvSpPr>
          <p:cNvPr id="3" name="Text Placeholder 2"/>
          <p:cNvSpPr>
            <a:spLocks noGrp="1"/>
          </p:cNvSpPr>
          <p:nvPr>
            <p:ph type="body" idx="1"/>
          </p:nvPr>
        </p:nvSpPr>
        <p:spPr>
          <a:xfrm>
            <a:off x="654051" y="3567289"/>
            <a:ext cx="5556250" cy="4600928"/>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defTabSz="914400" rtl="1" eaLnBrk="1" latinLnBrk="0" hangingPunct="1">
        <a:spcBef>
          <a:spcPct val="0"/>
        </a:spcBef>
        <a:buNone/>
        <a:defRPr sz="4400" kern="1200">
          <a:solidFill>
            <a:srgbClr val="FFFFFF"/>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74320" indent="-274320" algn="r" defTabSz="914400" rtl="1"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r" defTabSz="914400" rtl="1"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r" defTabSz="914400" rtl="1"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r" defTabSz="914400" rtl="1"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r" defTabSz="914400" rtl="1"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r" defTabSz="914400" rtl="1"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عنصر نائب للمحتوى 4"/>
          <p:cNvSpPr>
            <a:spLocks noGrp="1"/>
          </p:cNvSpPr>
          <p:nvPr>
            <p:ph idx="1"/>
          </p:nvPr>
        </p:nvSpPr>
        <p:spPr>
          <a:xfrm>
            <a:off x="654051" y="1691680"/>
            <a:ext cx="5556250" cy="6476537"/>
          </a:xfrm>
        </p:spPr>
        <p:txBody>
          <a:bodyPr/>
          <a:lstStyle/>
          <a:p>
            <a:pPr algn="justLow" rtl="0"/>
            <a:r>
              <a:rPr lang="en-US" sz="2800" dirty="0">
                <a:solidFill>
                  <a:srgbClr val="FF0000"/>
                </a:solidFill>
              </a:rPr>
              <a:t>clinical</a:t>
            </a:r>
            <a:r>
              <a:rPr lang="en-US" sz="2800" dirty="0" smtClean="0">
                <a:solidFill>
                  <a:srgbClr val="FF0000"/>
                </a:solidFill>
              </a:rPr>
              <a:t> </a:t>
            </a:r>
            <a:r>
              <a:rPr lang="en-US" sz="2800" dirty="0" smtClean="0">
                <a:solidFill>
                  <a:srgbClr val="FF0000"/>
                </a:solidFill>
              </a:rPr>
              <a:t>Evaluation</a:t>
            </a:r>
          </a:p>
          <a:p>
            <a:pPr marL="0" indent="0" algn="justLow" rtl="0">
              <a:buNone/>
            </a:pPr>
            <a:endParaRPr lang="en-US" dirty="0"/>
          </a:p>
          <a:p>
            <a:pPr marL="0" indent="0" algn="justLow" rtl="0">
              <a:buNone/>
            </a:pPr>
            <a:r>
              <a:rPr lang="en-US" dirty="0" smtClean="0"/>
              <a:t>    </a:t>
            </a:r>
            <a:r>
              <a:rPr lang="en-US" dirty="0"/>
              <a:t>Initial clinical evaluation of a child with possible cardiac abnormalities should include history taking ; physical examination (inspection , palpation , and auscultation )</a:t>
            </a:r>
          </a:p>
          <a:p>
            <a:pPr algn="justLow"/>
            <a:endParaRPr lang="ar-IQ" dirty="0"/>
          </a:p>
        </p:txBody>
      </p:sp>
      <p:sp>
        <p:nvSpPr>
          <p:cNvPr id="2" name="عنوان 1"/>
          <p:cNvSpPr>
            <a:spLocks noGrp="1"/>
          </p:cNvSpPr>
          <p:nvPr>
            <p:ph type="title"/>
          </p:nvPr>
        </p:nvSpPr>
        <p:spPr>
          <a:xfrm>
            <a:off x="342900" y="451104"/>
            <a:ext cx="6172200" cy="1168568"/>
          </a:xfrm>
        </p:spPr>
        <p:txBody>
          <a:bodyPr>
            <a:normAutofit fontScale="90000"/>
          </a:bodyPr>
          <a:lstStyle/>
          <a:p>
            <a:r>
              <a:rPr lang="en-US" dirty="0" smtClean="0"/>
              <a:t>Cardiology</a:t>
            </a:r>
            <a:br>
              <a:rPr lang="en-US" dirty="0" smtClean="0"/>
            </a:br>
            <a:endParaRPr lang="ar-IQ" dirty="0"/>
          </a:p>
        </p:txBody>
      </p:sp>
      <p:sp>
        <p:nvSpPr>
          <p:cNvPr id="3" name="عنصر نائب لرقم الشريحة 2"/>
          <p:cNvSpPr>
            <a:spLocks noGrp="1"/>
          </p:cNvSpPr>
          <p:nvPr>
            <p:ph type="sldNum" sz="quarter" idx="12"/>
          </p:nvPr>
        </p:nvSpPr>
        <p:spPr/>
        <p:txBody>
          <a:bodyPr/>
          <a:lstStyle/>
          <a:p>
            <a:fld id="{0B34F065-1154-456A-91E3-76DE8E75E17B}" type="slidenum">
              <a:rPr lang="ar-SA" smtClean="0"/>
              <a:t>1</a:t>
            </a:fld>
            <a:endParaRPr lang="ar-SA"/>
          </a:p>
        </p:txBody>
      </p:sp>
    </p:spTree>
    <p:extLst>
      <p:ext uri="{BB962C8B-B14F-4D97-AF65-F5344CB8AC3E}">
        <p14:creationId xmlns:p14="http://schemas.microsoft.com/office/powerpoint/2010/main" val="817680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additive="base">
                                        <p:cTn id="14"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5">
                                            <p:txEl>
                                              <p:pRg st="2" end="2"/>
                                            </p:txEl>
                                          </p:spTgt>
                                        </p:tgtEl>
                                        <p:attrNameLst>
                                          <p:attrName>style.visibility</p:attrName>
                                        </p:attrNameLst>
                                      </p:cBhvr>
                                      <p:to>
                                        <p:strVal val="visible"/>
                                      </p:to>
                                    </p:set>
                                    <p:anim calcmode="lin" valueType="num">
                                      <p:cBhvr additive="base">
                                        <p:cTn id="20"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عنصر نائب للمحتوى 1"/>
              <p:cNvSpPr>
                <a:spLocks noGrp="1"/>
              </p:cNvSpPr>
              <p:nvPr>
                <p:ph idx="1"/>
              </p:nvPr>
            </p:nvSpPr>
            <p:spPr>
              <a:xfrm>
                <a:off x="476672" y="683568"/>
                <a:ext cx="5832648" cy="7484649"/>
              </a:xfrm>
            </p:spPr>
            <p:txBody>
              <a:bodyPr>
                <a:normAutofit/>
              </a:bodyPr>
              <a:lstStyle/>
              <a:p>
                <a:pPr marL="0" indent="0" algn="justLow" rtl="0">
                  <a:buNone/>
                </a:pPr>
                <a:r>
                  <a:rPr lang="en-US" sz="2800" b="1" dirty="0">
                    <a:solidFill>
                      <a:srgbClr val="FF0000"/>
                    </a:solidFill>
                  </a:rPr>
                  <a:t>A) Left to  Right Shunt Lesions </a:t>
                </a:r>
                <a:endParaRPr lang="en-US" sz="2800" dirty="0">
                  <a:solidFill>
                    <a:srgbClr val="FF0000"/>
                  </a:solidFill>
                </a:endParaRPr>
              </a:p>
              <a:p>
                <a:pPr marL="0" indent="0" algn="justLow" rtl="0">
                  <a:buNone/>
                </a:pPr>
                <a:r>
                  <a:rPr lang="en-US" b="1" dirty="0"/>
                  <a:t>1. Ventricular </a:t>
                </a:r>
                <a:r>
                  <a:rPr lang="en-US" b="1" dirty="0" err="1"/>
                  <a:t>Septal</a:t>
                </a:r>
                <a:r>
                  <a:rPr lang="en-US" b="1" dirty="0"/>
                  <a:t> Defect ( VSD ) </a:t>
                </a:r>
                <a:endParaRPr lang="en-US" dirty="0"/>
              </a:p>
              <a:p>
                <a:pPr algn="justLow" rtl="0"/>
                <a:r>
                  <a:rPr lang="en-US" b="1" dirty="0"/>
                  <a:t>Incidence : </a:t>
                </a:r>
                <a:r>
                  <a:rPr lang="en-US" dirty="0"/>
                  <a:t>The most common cardiac lesion ; 30</a:t>
                </a:r>
                <a14:m>
                  <m:oMath xmlns:m="http://schemas.openxmlformats.org/officeDocument/2006/math">
                    <m:r>
                      <a:rPr lang="en-US" i="1">
                        <a:latin typeface="Cambria Math"/>
                      </a:rPr>
                      <m:t>%</m:t>
                    </m:r>
                  </m:oMath>
                </a14:m>
                <a:r>
                  <a:rPr lang="en-US" dirty="0"/>
                  <a:t> of all cases of CHDs .</a:t>
                </a:r>
              </a:p>
              <a:p>
                <a:pPr marL="0" indent="0" algn="justLow" rtl="0">
                  <a:buNone/>
                </a:pPr>
                <a:r>
                  <a:rPr lang="en-US" b="1" dirty="0"/>
                  <a:t>Site : </a:t>
                </a:r>
                <a:r>
                  <a:rPr lang="en-US" dirty="0" err="1"/>
                  <a:t>Perimembranous</a:t>
                </a:r>
                <a:r>
                  <a:rPr lang="en-US" dirty="0"/>
                  <a:t> (adjacent to the tricuspid valve) in 80</a:t>
                </a:r>
                <a14:m>
                  <m:oMath xmlns:m="http://schemas.openxmlformats.org/officeDocument/2006/math">
                    <m:r>
                      <a:rPr lang="en-US" i="1">
                        <a:latin typeface="Cambria Math"/>
                      </a:rPr>
                      <m:t>%</m:t>
                    </m:r>
                  </m:oMath>
                </a14:m>
                <a:r>
                  <a:rPr lang="en-US" dirty="0"/>
                  <a:t> , Muscular in  20</a:t>
                </a:r>
                <a14:m>
                  <m:oMath xmlns:m="http://schemas.openxmlformats.org/officeDocument/2006/math">
                    <m:r>
                      <a:rPr lang="en-US" i="1">
                        <a:latin typeface="Cambria Math"/>
                      </a:rPr>
                      <m:t>%</m:t>
                    </m:r>
                  </m:oMath>
                </a14:m>
                <a:r>
                  <a:rPr lang="en-US" dirty="0"/>
                  <a:t> single or multiple defects , the latter are especially in the muscular septum ( Swiss-cheese VSD ) </a:t>
                </a:r>
              </a:p>
              <a:p>
                <a:pPr marL="0" indent="0" algn="justLow" rtl="0">
                  <a:buNone/>
                </a:pPr>
                <a:r>
                  <a:rPr lang="en-US" b="1" dirty="0"/>
                  <a:t>Hemodynamics :</a:t>
                </a:r>
                <a:r>
                  <a:rPr lang="en-US" dirty="0"/>
                  <a:t> The flow across VSD depends on the size of defect and the pulmonary artery pressure. Due to difference in pressures , there is Lt to </a:t>
                </a:r>
                <a:r>
                  <a:rPr lang="en-US" dirty="0" err="1"/>
                  <a:t>Rt</a:t>
                </a:r>
                <a:r>
                  <a:rPr lang="en-US" dirty="0"/>
                  <a:t> shunt across the VSD to the PA </a:t>
                </a:r>
                <a14:m>
                  <m:oMath xmlns:m="http://schemas.openxmlformats.org/officeDocument/2006/math">
                    <m:r>
                      <a:rPr lang="en-US" i="1">
                        <a:latin typeface="Cambria Math"/>
                      </a:rPr>
                      <m:t>→</m:t>
                    </m:r>
                  </m:oMath>
                </a14:m>
                <a:r>
                  <a:rPr lang="en-US" dirty="0"/>
                  <a:t> increase in pulmonary blood flow </a:t>
                </a:r>
                <a14:m>
                  <m:oMath xmlns:m="http://schemas.openxmlformats.org/officeDocument/2006/math">
                    <m:r>
                      <a:rPr lang="en-US" i="1">
                        <a:latin typeface="Cambria Math"/>
                      </a:rPr>
                      <m:t>→</m:t>
                    </m:r>
                  </m:oMath>
                </a14:m>
                <a:r>
                  <a:rPr lang="en-US" dirty="0"/>
                  <a:t> back to Lt side of the heart </a:t>
                </a:r>
                <a14:m>
                  <m:oMath xmlns:m="http://schemas.openxmlformats.org/officeDocument/2006/math">
                    <m:r>
                      <a:rPr lang="en-US" i="1">
                        <a:latin typeface="Cambria Math"/>
                      </a:rPr>
                      <m:t>→</m:t>
                    </m:r>
                  </m:oMath>
                </a14:m>
                <a:r>
                  <a:rPr lang="en-US" dirty="0"/>
                  <a:t> Lt sided volume overload . With progressive increase in PBF</a:t>
                </a:r>
                <a14:m>
                  <m:oMath xmlns:m="http://schemas.openxmlformats.org/officeDocument/2006/math">
                    <m:r>
                      <a:rPr lang="en-US" i="1">
                        <a:latin typeface="Cambria Math"/>
                      </a:rPr>
                      <m:t>→</m:t>
                    </m:r>
                  </m:oMath>
                </a14:m>
                <a:r>
                  <a:rPr lang="en-US" dirty="0"/>
                  <a:t> subsequent PHT and last if left untreated </a:t>
                </a:r>
                <a14:m>
                  <m:oMath xmlns:m="http://schemas.openxmlformats.org/officeDocument/2006/math">
                    <m:r>
                      <a:rPr lang="en-US" i="1">
                        <a:latin typeface="Cambria Math"/>
                      </a:rPr>
                      <m:t>→</m:t>
                    </m:r>
                  </m:oMath>
                </a14:m>
                <a:r>
                  <a:rPr lang="en-US" dirty="0"/>
                  <a:t> shunt reversal </a:t>
                </a:r>
                <a:r>
                  <a:rPr lang="en-US" b="1" dirty="0"/>
                  <a:t>( </a:t>
                </a:r>
                <a:r>
                  <a:rPr lang="en-US" b="1" dirty="0" err="1"/>
                  <a:t>Eisenmenger</a:t>
                </a:r>
                <a:r>
                  <a:rPr lang="en-US" b="1" dirty="0"/>
                  <a:t> syndrome).</a:t>
                </a:r>
                <a:endParaRPr lang="en-US" dirty="0"/>
              </a:p>
              <a:p>
                <a:pPr algn="justLow"/>
                <a:endParaRPr lang="ar-IQ" dirty="0"/>
              </a:p>
            </p:txBody>
          </p:sp>
        </mc:Choice>
        <mc:Fallback>
          <p:sp>
            <p:nvSpPr>
              <p:cNvPr id="2" name="عنصر نائب للمحتوى 1"/>
              <p:cNvSpPr>
                <a:spLocks noGrp="1" noRot="1" noChangeAspect="1" noMove="1" noResize="1" noEditPoints="1" noAdjustHandles="1" noChangeArrowheads="1" noChangeShapeType="1" noTextEdit="1"/>
              </p:cNvSpPr>
              <p:nvPr>
                <p:ph idx="1"/>
              </p:nvPr>
            </p:nvSpPr>
            <p:spPr>
              <a:xfrm>
                <a:off x="476672" y="683568"/>
                <a:ext cx="5832648" cy="7484649"/>
              </a:xfrm>
              <a:blipFill rotWithShape="1">
                <a:blip r:embed="rId2"/>
                <a:stretch>
                  <a:fillRect l="-2090" t="-733" r="-2821" b="-651"/>
                </a:stretch>
              </a:blipFill>
            </p:spPr>
            <p:txBody>
              <a:bodyPr/>
              <a:lstStyle/>
              <a:p>
                <a:r>
                  <a:rPr lang="ar-IQ">
                    <a:noFill/>
                  </a:rPr>
                  <a:t> </a:t>
                </a:r>
              </a:p>
            </p:txBody>
          </p:sp>
        </mc:Fallback>
      </mc:AlternateContent>
      <p:sp>
        <p:nvSpPr>
          <p:cNvPr id="3" name="عنصر نائب لرقم الشريحة 2"/>
          <p:cNvSpPr>
            <a:spLocks noGrp="1"/>
          </p:cNvSpPr>
          <p:nvPr>
            <p:ph type="sldNum" sz="quarter" idx="12"/>
          </p:nvPr>
        </p:nvSpPr>
        <p:spPr/>
        <p:txBody>
          <a:bodyPr/>
          <a:lstStyle/>
          <a:p>
            <a:fld id="{0B34F065-1154-456A-91E3-76DE8E75E17B}" type="slidenum">
              <a:rPr lang="ar-SA" smtClean="0"/>
              <a:t>10</a:t>
            </a:fld>
            <a:endParaRPr lang="ar-SA"/>
          </a:p>
        </p:txBody>
      </p:sp>
    </p:spTree>
    <p:extLst>
      <p:ext uri="{BB962C8B-B14F-4D97-AF65-F5344CB8AC3E}">
        <p14:creationId xmlns:p14="http://schemas.microsoft.com/office/powerpoint/2010/main" val="563095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16632" y="1619672"/>
            <a:ext cx="6552728" cy="7056784"/>
          </a:xfrm>
        </p:spPr>
        <p:txBody>
          <a:bodyPr>
            <a:normAutofit fontScale="92500" lnSpcReduction="20000"/>
          </a:bodyPr>
          <a:lstStyle/>
          <a:p>
            <a:pPr marL="0" indent="0" algn="justLow" rtl="0">
              <a:buNone/>
            </a:pPr>
            <a:r>
              <a:rPr lang="en-US" b="1" dirty="0"/>
              <a:t>a.  Small VSD  ( usually  &lt; 3mm) :</a:t>
            </a:r>
            <a:r>
              <a:rPr lang="en-US" dirty="0"/>
              <a:t> Usually asymptomatic . </a:t>
            </a:r>
            <a:r>
              <a:rPr lang="en-US" b="1" dirty="0"/>
              <a:t>physical signs</a:t>
            </a:r>
            <a:r>
              <a:rPr lang="en-US" dirty="0"/>
              <a:t>: no cardiomegaly . Loud harsh </a:t>
            </a:r>
            <a:r>
              <a:rPr lang="en-US" dirty="0" err="1"/>
              <a:t>pansystolic</a:t>
            </a:r>
            <a:r>
              <a:rPr lang="en-US" dirty="0"/>
              <a:t> murmur maximum at 3</a:t>
            </a:r>
            <a:r>
              <a:rPr lang="en-US" baseline="30000" dirty="0"/>
              <a:t>rd</a:t>
            </a:r>
            <a:r>
              <a:rPr lang="en-US" dirty="0"/>
              <a:t> , 4</a:t>
            </a:r>
            <a:r>
              <a:rPr lang="en-US" baseline="30000" dirty="0"/>
              <a:t>th </a:t>
            </a:r>
            <a:r>
              <a:rPr lang="en-US" dirty="0"/>
              <a:t> intercostal spaces at Lt  parasternal area . Normal pulmonary 2</a:t>
            </a:r>
            <a:r>
              <a:rPr lang="en-US" baseline="30000" dirty="0"/>
              <a:t>nd</a:t>
            </a:r>
            <a:r>
              <a:rPr lang="en-US" dirty="0"/>
              <a:t> sound (P2 ).</a:t>
            </a:r>
          </a:p>
          <a:p>
            <a:pPr marL="0" indent="0" algn="justLow" rtl="0">
              <a:buNone/>
            </a:pPr>
            <a:r>
              <a:rPr lang="en-US" b="1" dirty="0"/>
              <a:t>b. Moderate to large VSD  : </a:t>
            </a:r>
            <a:r>
              <a:rPr lang="en-US" dirty="0"/>
              <a:t>Difficulty in breathing specially during feeding (after the second week of life ). Failure to thrive(FTT) &amp; recurrent chest infection. </a:t>
            </a:r>
            <a:r>
              <a:rPr lang="en-US" b="1" dirty="0"/>
              <a:t>Physical signs : </a:t>
            </a:r>
            <a:r>
              <a:rPr lang="en-US" dirty="0"/>
              <a:t>Heart failure (</a:t>
            </a:r>
            <a:r>
              <a:rPr lang="en-US" dirty="0" err="1"/>
              <a:t>tachypnea,tachycardia</a:t>
            </a:r>
            <a:r>
              <a:rPr lang="en-US" dirty="0"/>
              <a:t> with or without enlarged liver).Hyperactive precordium .Cardiomegaly ; mainly LV or biventricular enlargement . Harsh </a:t>
            </a:r>
            <a:r>
              <a:rPr lang="en-US" dirty="0" err="1"/>
              <a:t>pansystolic</a:t>
            </a:r>
            <a:r>
              <a:rPr lang="en-US" dirty="0"/>
              <a:t> murmur maximum at 3</a:t>
            </a:r>
            <a:r>
              <a:rPr lang="en-US" baseline="30000" dirty="0"/>
              <a:t>rd</a:t>
            </a:r>
            <a:r>
              <a:rPr lang="en-US" dirty="0"/>
              <a:t> , 4</a:t>
            </a:r>
            <a:r>
              <a:rPr lang="en-US" baseline="30000" dirty="0"/>
              <a:t>th</a:t>
            </a:r>
            <a:r>
              <a:rPr lang="en-US" dirty="0"/>
              <a:t>  intercostal spaces at left sternal border , propagating all over the precordium . Systolic thrill over left parasternal area .Accentuated pulmonary second sound (P2 ) 2ry to PHT .</a:t>
            </a:r>
          </a:p>
          <a:p>
            <a:pPr marL="0" indent="0" algn="justLow" rtl="0">
              <a:buNone/>
            </a:pPr>
            <a:r>
              <a:rPr lang="en-US" b="1" dirty="0"/>
              <a:t>Investigations : CXR : </a:t>
            </a:r>
            <a:r>
              <a:rPr lang="en-US" dirty="0"/>
              <a:t>Normal ( small VSD ) . Cardiomegaly , enlarged pulmonary artery , increased pulmonary vascular markings ( moderate to large VSD ). </a:t>
            </a:r>
            <a:r>
              <a:rPr lang="en-US" b="1" dirty="0"/>
              <a:t>ECG</a:t>
            </a:r>
            <a:r>
              <a:rPr lang="en-US" dirty="0"/>
              <a:t> :Normal (small VSD ). LV hypertrophy, may be biventricular with signs of pulmonary hypertension ( moderate to large VSD ). </a:t>
            </a:r>
            <a:r>
              <a:rPr lang="en-US" b="1" dirty="0"/>
              <a:t>Echocardiography</a:t>
            </a:r>
            <a:r>
              <a:rPr lang="en-US" dirty="0"/>
              <a:t> :</a:t>
            </a:r>
            <a:r>
              <a:rPr lang="en-US" b="1" dirty="0"/>
              <a:t> </a:t>
            </a:r>
            <a:r>
              <a:rPr lang="en-US" dirty="0"/>
              <a:t>Anatomy of the defect ( site and size ) , hemodynamic effect ; cardiac dilatation and severity of PHT .</a:t>
            </a:r>
          </a:p>
          <a:p>
            <a:pPr algn="justLow"/>
            <a:endParaRPr lang="ar-IQ" dirty="0"/>
          </a:p>
        </p:txBody>
      </p:sp>
      <p:sp>
        <p:nvSpPr>
          <p:cNvPr id="3" name="عنوان 2"/>
          <p:cNvSpPr>
            <a:spLocks noGrp="1"/>
          </p:cNvSpPr>
          <p:nvPr>
            <p:ph type="title"/>
          </p:nvPr>
        </p:nvSpPr>
        <p:spPr>
          <a:xfrm>
            <a:off x="342900" y="811144"/>
            <a:ext cx="6172200" cy="736520"/>
          </a:xfrm>
        </p:spPr>
        <p:txBody>
          <a:bodyPr>
            <a:noAutofit/>
          </a:bodyPr>
          <a:lstStyle/>
          <a:p>
            <a:r>
              <a:rPr lang="en-US" sz="4800" dirty="0"/>
              <a:t>Clinical features :</a:t>
            </a:r>
            <a:br>
              <a:rPr lang="en-US" sz="4800" dirty="0"/>
            </a:br>
            <a:endParaRPr lang="ar-IQ" sz="4800"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11</a:t>
            </a:fld>
            <a:endParaRPr lang="ar-SA"/>
          </a:p>
        </p:txBody>
      </p:sp>
    </p:spTree>
    <p:extLst>
      <p:ext uri="{BB962C8B-B14F-4D97-AF65-F5344CB8AC3E}">
        <p14:creationId xmlns:p14="http://schemas.microsoft.com/office/powerpoint/2010/main" val="3370049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wipe(down)">
                                      <p:cBhvr>
                                        <p:cTn id="14" dur="500"/>
                                        <p:tgtEl>
                                          <p:spTgt spid="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wipe(down)">
                                      <p:cBhvr>
                                        <p:cTn id="19" dur="500"/>
                                        <p:tgtEl>
                                          <p:spTgt spid="2">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Effect transition="in" filter="wipe(down)">
                                      <p:cBhvr>
                                        <p:cTn id="24"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عنصر نائب للمحتوى 1"/>
              <p:cNvSpPr>
                <a:spLocks noGrp="1"/>
              </p:cNvSpPr>
              <p:nvPr>
                <p:ph idx="1"/>
              </p:nvPr>
            </p:nvSpPr>
            <p:spPr>
              <a:xfrm>
                <a:off x="260648" y="2195736"/>
                <a:ext cx="6264696" cy="6192688"/>
              </a:xfrm>
            </p:spPr>
            <p:txBody>
              <a:bodyPr/>
              <a:lstStyle/>
              <a:p>
                <a:pPr marL="0" indent="0" algn="l" rtl="0">
                  <a:buNone/>
                </a:pPr>
                <a:r>
                  <a:rPr lang="en-US" dirty="0"/>
                  <a:t>Spontaneous closure ( mainly for small VSD) in 30</a:t>
                </a:r>
                <a14:m>
                  <m:oMath xmlns:m="http://schemas.openxmlformats.org/officeDocument/2006/math">
                    <m:r>
                      <a:rPr lang="en-US" i="1">
                        <a:latin typeface="Cambria Math"/>
                      </a:rPr>
                      <m:t>%</m:t>
                    </m:r>
                  </m:oMath>
                </a14:m>
                <a:r>
                  <a:rPr lang="en-US" dirty="0"/>
                  <a:t> to 40</a:t>
                </a:r>
                <a14:m>
                  <m:oMath xmlns:m="http://schemas.openxmlformats.org/officeDocument/2006/math">
                    <m:r>
                      <a:rPr lang="en-US" i="1">
                        <a:latin typeface="Cambria Math"/>
                      </a:rPr>
                      <m:t>%</m:t>
                    </m:r>
                  </m:oMath>
                </a14:m>
                <a:r>
                  <a:rPr lang="en-US" b="1" dirty="0"/>
                  <a:t> </a:t>
                </a:r>
                <a:endParaRPr lang="en-US" dirty="0"/>
              </a:p>
              <a:p>
                <a:pPr marL="0" indent="0" algn="l" rtl="0">
                  <a:buNone/>
                </a:pPr>
                <a:r>
                  <a:rPr lang="en-US" dirty="0"/>
                  <a:t>CHF develops in infants with large VSD ; usually after 6 to 8 weeks of age .</a:t>
                </a:r>
              </a:p>
              <a:p>
                <a:pPr marL="0" indent="0" algn="l">
                  <a:buNone/>
                </a:pPr>
                <a:r>
                  <a:rPr lang="en-US" dirty="0" smtClean="0"/>
                  <a:t>- Pulmonary </a:t>
                </a:r>
                <a:r>
                  <a:rPr lang="en-US" dirty="0"/>
                  <a:t>hypertension with subsequent right-to-left shunt; may begin to develop </a:t>
                </a:r>
                <a:r>
                  <a:rPr lang="en-US" dirty="0" err="1"/>
                  <a:t>asearly</a:t>
                </a:r>
                <a:r>
                  <a:rPr lang="en-US" dirty="0"/>
                  <a:t> as 6 to 12 months of age ( mainly for large defect ) .</a:t>
                </a:r>
                <a:endParaRPr lang="ar-IQ" dirty="0"/>
              </a:p>
            </p:txBody>
          </p:sp>
        </mc:Choice>
        <mc:Fallback>
          <p:sp>
            <p:nvSpPr>
              <p:cNvPr id="2" name="عنصر نائب للمحتوى 1"/>
              <p:cNvSpPr>
                <a:spLocks noGrp="1" noRot="1" noChangeAspect="1" noMove="1" noResize="1" noEditPoints="1" noAdjustHandles="1" noChangeArrowheads="1" noChangeShapeType="1" noTextEdit="1"/>
              </p:cNvSpPr>
              <p:nvPr>
                <p:ph idx="1"/>
              </p:nvPr>
            </p:nvSpPr>
            <p:spPr>
              <a:xfrm>
                <a:off x="260648" y="2195736"/>
                <a:ext cx="6264696" cy="6192688"/>
              </a:xfrm>
              <a:blipFill rotWithShape="1">
                <a:blip r:embed="rId2"/>
                <a:stretch>
                  <a:fillRect l="-1558" t="-787" r="-1850"/>
                </a:stretch>
              </a:blipFill>
            </p:spPr>
            <p:txBody>
              <a:bodyPr/>
              <a:lstStyle/>
              <a:p>
                <a:r>
                  <a:rPr lang="ar-IQ">
                    <a:noFill/>
                  </a:rPr>
                  <a:t> </a:t>
                </a:r>
              </a:p>
            </p:txBody>
          </p:sp>
        </mc:Fallback>
      </mc:AlternateContent>
      <p:sp>
        <p:nvSpPr>
          <p:cNvPr id="3" name="عنوان 2"/>
          <p:cNvSpPr>
            <a:spLocks noGrp="1"/>
          </p:cNvSpPr>
          <p:nvPr>
            <p:ph type="title"/>
          </p:nvPr>
        </p:nvSpPr>
        <p:spPr/>
        <p:txBody>
          <a:bodyPr/>
          <a:lstStyle/>
          <a:p>
            <a:r>
              <a:rPr lang="en-US" dirty="0"/>
              <a:t>Natural History :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12</a:t>
            </a:fld>
            <a:endParaRPr lang="ar-SA"/>
          </a:p>
        </p:txBody>
      </p:sp>
    </p:spTree>
    <p:extLst>
      <p:ext uri="{BB962C8B-B14F-4D97-AF65-F5344CB8AC3E}">
        <p14:creationId xmlns:p14="http://schemas.microsoft.com/office/powerpoint/2010/main" val="495341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2339752"/>
            <a:ext cx="6120680" cy="6336704"/>
          </a:xfrm>
        </p:spPr>
        <p:txBody>
          <a:bodyPr/>
          <a:lstStyle/>
          <a:p>
            <a:pPr marL="0" lvl="0" indent="0" algn="justLow" rtl="0">
              <a:buNone/>
            </a:pPr>
            <a:r>
              <a:rPr lang="en-US" dirty="0"/>
              <a:t>Recurrent chest infections , congestive heart failure , infective endocarditis.</a:t>
            </a:r>
          </a:p>
          <a:p>
            <a:pPr marL="0" lvl="0" indent="0" algn="l" rtl="0">
              <a:buNone/>
            </a:pPr>
            <a:r>
              <a:rPr lang="en-US" dirty="0"/>
              <a:t>Shunt reversal (pulmonary vascular obstructive disease ,</a:t>
            </a:r>
            <a:r>
              <a:rPr lang="en-US" dirty="0" err="1"/>
              <a:t>Eisenmenger</a:t>
            </a:r>
            <a:r>
              <a:rPr lang="en-US" dirty="0"/>
              <a:t> syndrome):</a:t>
            </a:r>
          </a:p>
          <a:p>
            <a:pPr algn="l"/>
            <a:r>
              <a:rPr lang="en-US" dirty="0"/>
              <a:t>Secondary to irreversible damage of the pulmonary capillary vascular bed due to prolonged increased pulmonary blood flow . There is appearance of cyanosis in a previously a cyanotic patient </a:t>
            </a:r>
            <a:endParaRPr lang="ar-IQ" dirty="0"/>
          </a:p>
        </p:txBody>
      </p:sp>
      <p:sp>
        <p:nvSpPr>
          <p:cNvPr id="3" name="عنوان 2"/>
          <p:cNvSpPr>
            <a:spLocks noGrp="1"/>
          </p:cNvSpPr>
          <p:nvPr>
            <p:ph type="title"/>
          </p:nvPr>
        </p:nvSpPr>
        <p:spPr/>
        <p:txBody>
          <a:bodyPr/>
          <a:lstStyle/>
          <a:p>
            <a:r>
              <a:rPr lang="en-US" dirty="0"/>
              <a:t>Complications :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13</a:t>
            </a:fld>
            <a:endParaRPr lang="ar-SA"/>
          </a:p>
        </p:txBody>
      </p:sp>
    </p:spTree>
    <p:extLst>
      <p:ext uri="{BB962C8B-B14F-4D97-AF65-F5344CB8AC3E}">
        <p14:creationId xmlns:p14="http://schemas.microsoft.com/office/powerpoint/2010/main" val="229702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عنصر نائب للمحتوى 1"/>
              <p:cNvSpPr>
                <a:spLocks noGrp="1"/>
              </p:cNvSpPr>
              <p:nvPr>
                <p:ph idx="1"/>
              </p:nvPr>
            </p:nvSpPr>
            <p:spPr>
              <a:xfrm>
                <a:off x="188640" y="2123728"/>
                <a:ext cx="6408712" cy="6408712"/>
              </a:xfrm>
            </p:spPr>
            <p:txBody>
              <a:bodyPr>
                <a:normAutofit fontScale="85000" lnSpcReduction="10000"/>
              </a:bodyPr>
              <a:lstStyle/>
              <a:p>
                <a:pPr marL="0" indent="0" algn="justLow" rtl="0">
                  <a:buNone/>
                </a:pPr>
                <a:r>
                  <a:rPr lang="en-US" sz="2800" b="1" dirty="0">
                    <a:solidFill>
                      <a:srgbClr val="FF0000"/>
                    </a:solidFill>
                  </a:rPr>
                  <a:t>Medical :</a:t>
                </a:r>
                <a:r>
                  <a:rPr lang="en-US" b="1" dirty="0"/>
                  <a:t> </a:t>
                </a:r>
                <a:r>
                  <a:rPr lang="en-US" dirty="0"/>
                  <a:t>Small defect </a:t>
                </a:r>
                <a14:m>
                  <m:oMath xmlns:m="http://schemas.openxmlformats.org/officeDocument/2006/math">
                    <m:r>
                      <a:rPr lang="en-US" i="1">
                        <a:latin typeface="Cambria Math"/>
                      </a:rPr>
                      <m:t>→</m:t>
                    </m:r>
                  </m:oMath>
                </a14:m>
                <a:r>
                  <a:rPr lang="en-US" dirty="0"/>
                  <a:t> prophylaxis against infective endocarditis (good dental                         hygiene , antibiotic prophylaxis  before dental extraction or any operation ). Moderate to large defect</a:t>
                </a:r>
                <a14:m>
                  <m:oMath xmlns:m="http://schemas.openxmlformats.org/officeDocument/2006/math">
                    <m:r>
                      <a:rPr lang="en-US" i="1">
                        <a:latin typeface="Cambria Math"/>
                      </a:rPr>
                      <m:t>→</m:t>
                    </m:r>
                  </m:oMath>
                </a14:m>
                <a:r>
                  <a:rPr lang="en-US" dirty="0"/>
                  <a:t> drug therapy for heart failure with diuretic often combined with captopril.</a:t>
                </a:r>
              </a:p>
              <a:p>
                <a:pPr marL="0" indent="0" algn="justLow" rtl="0">
                  <a:buNone/>
                </a:pPr>
                <a:r>
                  <a:rPr lang="en-US" sz="2800" b="1" dirty="0">
                    <a:solidFill>
                      <a:srgbClr val="FF0000"/>
                    </a:solidFill>
                  </a:rPr>
                  <a:t>Surgical :</a:t>
                </a:r>
                <a:r>
                  <a:rPr lang="en-US" dirty="0"/>
                  <a:t> Surgery is performed at 3-6 months of age for large VSD</a:t>
                </a:r>
              </a:p>
              <a:p>
                <a:pPr algn="justLow"/>
                <a:endParaRPr lang="ar-IQ" dirty="0"/>
              </a:p>
            </p:txBody>
          </p:sp>
        </mc:Choice>
        <mc:Fallback>
          <p:sp>
            <p:nvSpPr>
              <p:cNvPr id="2" name="عنصر نائب للمحتوى 1"/>
              <p:cNvSpPr>
                <a:spLocks noGrp="1" noRot="1" noChangeAspect="1" noMove="1" noResize="1" noEditPoints="1" noAdjustHandles="1" noChangeArrowheads="1" noChangeShapeType="1" noTextEdit="1"/>
              </p:cNvSpPr>
              <p:nvPr>
                <p:ph idx="1"/>
              </p:nvPr>
            </p:nvSpPr>
            <p:spPr>
              <a:xfrm>
                <a:off x="188640" y="2123728"/>
                <a:ext cx="6408712" cy="6408712"/>
              </a:xfrm>
              <a:blipFill rotWithShape="1">
                <a:blip r:embed="rId2"/>
                <a:stretch>
                  <a:fillRect l="-1522" t="-1331" r="-1808"/>
                </a:stretch>
              </a:blipFill>
            </p:spPr>
            <p:txBody>
              <a:bodyPr/>
              <a:lstStyle/>
              <a:p>
                <a:r>
                  <a:rPr lang="ar-IQ">
                    <a:noFill/>
                  </a:rPr>
                  <a:t> </a:t>
                </a:r>
              </a:p>
            </p:txBody>
          </p:sp>
        </mc:Fallback>
      </mc:AlternateContent>
      <p:sp>
        <p:nvSpPr>
          <p:cNvPr id="3" name="عنوان 2"/>
          <p:cNvSpPr>
            <a:spLocks noGrp="1"/>
          </p:cNvSpPr>
          <p:nvPr>
            <p:ph type="title"/>
          </p:nvPr>
        </p:nvSpPr>
        <p:spPr/>
        <p:txBody>
          <a:bodyPr/>
          <a:lstStyle/>
          <a:p>
            <a:r>
              <a:rPr lang="en-US" dirty="0"/>
              <a:t>Management </a:t>
            </a: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14</a:t>
            </a:fld>
            <a:endParaRPr lang="ar-SA"/>
          </a:p>
        </p:txBody>
      </p:sp>
    </p:spTree>
    <p:extLst>
      <p:ext uri="{BB962C8B-B14F-4D97-AF65-F5344CB8AC3E}">
        <p14:creationId xmlns:p14="http://schemas.microsoft.com/office/powerpoint/2010/main" val="741999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عنصر نائب للمحتوى 1"/>
              <p:cNvSpPr>
                <a:spLocks noGrp="1"/>
              </p:cNvSpPr>
              <p:nvPr>
                <p:ph idx="1"/>
              </p:nvPr>
            </p:nvSpPr>
            <p:spPr>
              <a:xfrm>
                <a:off x="260648" y="1763688"/>
                <a:ext cx="6336704" cy="6768752"/>
              </a:xfrm>
            </p:spPr>
            <p:txBody>
              <a:bodyPr>
                <a:normAutofit fontScale="92500"/>
              </a:bodyPr>
              <a:lstStyle/>
              <a:p>
                <a:pPr marL="0" indent="0" algn="justLow" rtl="0">
                  <a:buNone/>
                </a:pPr>
                <a:r>
                  <a:rPr lang="en-US" sz="2600" b="1" dirty="0">
                    <a:solidFill>
                      <a:srgbClr val="FF0000"/>
                    </a:solidFill>
                  </a:rPr>
                  <a:t>In </a:t>
                </a:r>
                <a:r>
                  <a:rPr lang="en-US" sz="2600" b="1" dirty="0" err="1" smtClean="0">
                    <a:solidFill>
                      <a:srgbClr val="FF0000"/>
                    </a:solidFill>
                  </a:rPr>
                  <a:t>cidence</a:t>
                </a:r>
                <a:r>
                  <a:rPr lang="en-US" sz="2600" dirty="0">
                    <a:solidFill>
                      <a:srgbClr val="FF0000"/>
                    </a:solidFill>
                  </a:rPr>
                  <a:t>:</a:t>
                </a:r>
                <a:r>
                  <a:rPr lang="en-US" dirty="0"/>
                  <a:t> It occur in 5-10</a:t>
                </a:r>
                <a14:m>
                  <m:oMath xmlns:m="http://schemas.openxmlformats.org/officeDocument/2006/math">
                    <m:r>
                      <a:rPr lang="en-US" i="1">
                        <a:latin typeface="Cambria Math"/>
                      </a:rPr>
                      <m:t>%</m:t>
                    </m:r>
                  </m:oMath>
                </a14:m>
                <a:r>
                  <a:rPr lang="en-US" dirty="0"/>
                  <a:t> of all CHDs (more common in premature infants ). It is more common in females than in males . In term infants it normally closes shortly after birth in response to oxygenated blood .In persistent </a:t>
                </a:r>
                <a:r>
                  <a:rPr lang="en-US" dirty="0" err="1"/>
                  <a:t>ductus</a:t>
                </a:r>
                <a:r>
                  <a:rPr lang="en-US" dirty="0"/>
                  <a:t> </a:t>
                </a:r>
                <a:r>
                  <a:rPr lang="en-US" dirty="0" err="1"/>
                  <a:t>arteriosus</a:t>
                </a:r>
                <a:r>
                  <a:rPr lang="en-US" dirty="0"/>
                  <a:t> ,there is a defect in the constriction mechanism of the duct following delivery .</a:t>
                </a:r>
              </a:p>
              <a:p>
                <a:pPr marL="0" indent="0" algn="justLow" rtl="0">
                  <a:buNone/>
                </a:pPr>
                <a:r>
                  <a:rPr lang="en-US" sz="2600" b="1" dirty="0">
                    <a:solidFill>
                      <a:srgbClr val="FF0000"/>
                    </a:solidFill>
                  </a:rPr>
                  <a:t>Site: </a:t>
                </a:r>
                <a:r>
                  <a:rPr lang="en-US" dirty="0"/>
                  <a:t>There is a persistent patency of a normal fetal structure between the left PA &amp; descending aorta . (  About 5-10 mm distal to the origin of the Lt </a:t>
                </a:r>
                <a:r>
                  <a:rPr lang="en-US" dirty="0" err="1"/>
                  <a:t>subclavian</a:t>
                </a:r>
                <a:r>
                  <a:rPr lang="en-US" dirty="0"/>
                  <a:t> artery ) .</a:t>
                </a:r>
              </a:p>
              <a:p>
                <a:pPr marL="0" indent="0" algn="justLow" rtl="0">
                  <a:buNone/>
                </a:pPr>
                <a:r>
                  <a:rPr lang="en-US" sz="2600" b="1" dirty="0">
                    <a:solidFill>
                      <a:srgbClr val="FF0000"/>
                    </a:solidFill>
                  </a:rPr>
                  <a:t>Hemodynamics : </a:t>
                </a:r>
                <a:r>
                  <a:rPr lang="en-US" dirty="0"/>
                  <a:t>The blood flows across PDA  from the aorta to the pulmonary artery (left to right shunt ), following the fall of pulmonary vascular resistance after birth resulting in increased PBF and back to the left side resulting in LT sided volume overload .In large  defects , long standing increase in PBF , there is progressive </a:t>
                </a:r>
                <a:r>
                  <a:rPr lang="en-US" dirty="0" err="1"/>
                  <a:t>PHT,shunt</a:t>
                </a:r>
                <a:r>
                  <a:rPr lang="en-US" dirty="0"/>
                  <a:t> reversal and </a:t>
                </a:r>
                <a:r>
                  <a:rPr lang="en-US" dirty="0" err="1"/>
                  <a:t>Eisenmenger</a:t>
                </a:r>
                <a:r>
                  <a:rPr lang="en-US" baseline="30000" dirty="0" err="1"/>
                  <a:t>,</a:t>
                </a:r>
                <a:r>
                  <a:rPr lang="en-US" dirty="0" err="1"/>
                  <a:t>s</a:t>
                </a:r>
                <a:r>
                  <a:rPr lang="en-US" dirty="0"/>
                  <a:t> syndrome .</a:t>
                </a:r>
              </a:p>
              <a:p>
                <a:pPr algn="justLow" rtl="0"/>
                <a:endParaRPr lang="ar-IQ" dirty="0"/>
              </a:p>
            </p:txBody>
          </p:sp>
        </mc:Choice>
        <mc:Fallback>
          <p:sp>
            <p:nvSpPr>
              <p:cNvPr id="2" name="عنصر نائب للمحتوى 1"/>
              <p:cNvSpPr>
                <a:spLocks noGrp="1" noRot="1" noChangeAspect="1" noMove="1" noResize="1" noEditPoints="1" noAdjustHandles="1" noChangeArrowheads="1" noChangeShapeType="1" noTextEdit="1"/>
              </p:cNvSpPr>
              <p:nvPr>
                <p:ph idx="1"/>
              </p:nvPr>
            </p:nvSpPr>
            <p:spPr>
              <a:xfrm>
                <a:off x="260648" y="1763688"/>
                <a:ext cx="6336704" cy="6768752"/>
              </a:xfrm>
              <a:blipFill rotWithShape="1">
                <a:blip r:embed="rId2"/>
                <a:stretch>
                  <a:fillRect l="-1540" t="-720" r="-3176" b="-720"/>
                </a:stretch>
              </a:blipFill>
            </p:spPr>
            <p:txBody>
              <a:bodyPr/>
              <a:lstStyle/>
              <a:p>
                <a:r>
                  <a:rPr lang="ar-IQ">
                    <a:noFill/>
                  </a:rPr>
                  <a:t> </a:t>
                </a:r>
              </a:p>
            </p:txBody>
          </p:sp>
        </mc:Fallback>
      </mc:AlternateContent>
      <p:sp>
        <p:nvSpPr>
          <p:cNvPr id="3" name="عنوان 2"/>
          <p:cNvSpPr>
            <a:spLocks noGrp="1"/>
          </p:cNvSpPr>
          <p:nvPr>
            <p:ph type="title"/>
          </p:nvPr>
        </p:nvSpPr>
        <p:spPr>
          <a:xfrm>
            <a:off x="342900" y="451104"/>
            <a:ext cx="6172200" cy="1244346"/>
          </a:xfrm>
        </p:spPr>
        <p:txBody>
          <a:bodyPr>
            <a:noAutofit/>
          </a:bodyPr>
          <a:lstStyle/>
          <a:p>
            <a:r>
              <a:rPr lang="en-US" sz="3200" dirty="0"/>
              <a:t>Patent </a:t>
            </a:r>
            <a:r>
              <a:rPr lang="en-US" sz="3200" dirty="0" err="1"/>
              <a:t>Ductus</a:t>
            </a:r>
            <a:r>
              <a:rPr lang="en-US" sz="3200" dirty="0"/>
              <a:t> </a:t>
            </a:r>
            <a:r>
              <a:rPr lang="en-US" sz="3200" dirty="0" err="1"/>
              <a:t>Arteriosus</a:t>
            </a:r>
            <a:r>
              <a:rPr lang="en-US" sz="3200" dirty="0"/>
              <a:t> (PDA)</a:t>
            </a:r>
            <a:br>
              <a:rPr lang="en-US" sz="3200" dirty="0"/>
            </a:br>
            <a:endParaRPr lang="ar-IQ" sz="3200"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15</a:t>
            </a:fld>
            <a:endParaRPr lang="ar-SA"/>
          </a:p>
        </p:txBody>
      </p:sp>
    </p:spTree>
    <p:extLst>
      <p:ext uri="{BB962C8B-B14F-4D97-AF65-F5344CB8AC3E}">
        <p14:creationId xmlns:p14="http://schemas.microsoft.com/office/powerpoint/2010/main" val="958919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wipe(down)">
                                      <p:cBhvr>
                                        <p:cTn id="14" dur="500"/>
                                        <p:tgtEl>
                                          <p:spTgt spid="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wipe(down)">
                                      <p:cBhvr>
                                        <p:cTn id="19" dur="500"/>
                                        <p:tgtEl>
                                          <p:spTgt spid="2">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Effect transition="in" filter="wipe(down)">
                                      <p:cBhvr>
                                        <p:cTn id="24"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2051720"/>
            <a:ext cx="6336704" cy="6768752"/>
          </a:xfrm>
        </p:spPr>
        <p:txBody>
          <a:bodyPr>
            <a:normAutofit fontScale="92500"/>
          </a:bodyPr>
          <a:lstStyle/>
          <a:p>
            <a:pPr marL="0" lvl="0" indent="0" algn="justLow" rtl="0">
              <a:buNone/>
            </a:pPr>
            <a:r>
              <a:rPr lang="en-US" b="1" dirty="0">
                <a:solidFill>
                  <a:srgbClr val="FF0000"/>
                </a:solidFill>
              </a:rPr>
              <a:t>Small PDA:</a:t>
            </a:r>
            <a:r>
              <a:rPr lang="en-US" b="1" dirty="0"/>
              <a:t> </a:t>
            </a:r>
            <a:r>
              <a:rPr lang="en-US" dirty="0"/>
              <a:t>  Asymptomatic .</a:t>
            </a:r>
            <a:r>
              <a:rPr lang="en-US" b="1" dirty="0"/>
              <a:t>Physical signs :</a:t>
            </a:r>
            <a:r>
              <a:rPr lang="en-US" dirty="0"/>
              <a:t>No cardiomegaly . Continuous murmur maximum at left </a:t>
            </a:r>
            <a:r>
              <a:rPr lang="en-US" dirty="0" err="1"/>
              <a:t>infraclavicular</a:t>
            </a:r>
            <a:r>
              <a:rPr lang="en-US" dirty="0"/>
              <a:t> area (the murmur continues into diastole because the pressure in PA is lower than AO through the cardiac cycle ). Normal pulmonary second sound (P2) </a:t>
            </a:r>
          </a:p>
          <a:p>
            <a:pPr marL="0" lvl="0" indent="0" algn="justLow" rtl="0">
              <a:buNone/>
            </a:pPr>
            <a:r>
              <a:rPr lang="en-US" b="1" dirty="0">
                <a:solidFill>
                  <a:srgbClr val="FF0000"/>
                </a:solidFill>
              </a:rPr>
              <a:t>Moderate to large PDA:</a:t>
            </a:r>
            <a:r>
              <a:rPr lang="en-US" b="1" dirty="0"/>
              <a:t> </a:t>
            </a:r>
            <a:r>
              <a:rPr lang="en-US" dirty="0"/>
              <a:t>symptoms Tachypnea and poor weight gain .</a:t>
            </a:r>
            <a:r>
              <a:rPr lang="en-US" dirty="0" err="1"/>
              <a:t>Exertional</a:t>
            </a:r>
            <a:r>
              <a:rPr lang="en-US" dirty="0"/>
              <a:t> dyspnea may be pre sent in children . Recurrent chest infections .</a:t>
            </a:r>
          </a:p>
          <a:p>
            <a:pPr marL="0" indent="0" algn="justLow" rtl="0">
              <a:buNone/>
            </a:pPr>
            <a:r>
              <a:rPr lang="en-US" b="1" dirty="0">
                <a:solidFill>
                  <a:srgbClr val="FF0000"/>
                </a:solidFill>
              </a:rPr>
              <a:t>Physical signs :</a:t>
            </a:r>
            <a:r>
              <a:rPr lang="en-US" dirty="0"/>
              <a:t> Heart failure (tachypnea , tachycardia with or without enlarged liver ) . Bounding peripheral pulses with wide pulse pressure ( with elevated systolic pressure and lower diastolic pressure ) are characteristic findings .Hyperactive precordium . Cardiomegaly ; Continuous (machinery ) murmur is best audible at the left </a:t>
            </a:r>
            <a:r>
              <a:rPr lang="en-US" dirty="0" err="1"/>
              <a:t>infraclavicular</a:t>
            </a:r>
            <a:r>
              <a:rPr lang="en-US" dirty="0"/>
              <a:t> area . Accentuated pulmonary second sound (P2). If PHT develops, a right –to- left ductal shunt results in cyanosis .</a:t>
            </a:r>
          </a:p>
          <a:p>
            <a:pPr algn="justLow" rtl="0"/>
            <a:endParaRPr lang="ar-IQ" dirty="0"/>
          </a:p>
        </p:txBody>
      </p:sp>
      <p:sp>
        <p:nvSpPr>
          <p:cNvPr id="3" name="عنوان 2"/>
          <p:cNvSpPr>
            <a:spLocks noGrp="1"/>
          </p:cNvSpPr>
          <p:nvPr>
            <p:ph type="title"/>
          </p:nvPr>
        </p:nvSpPr>
        <p:spPr/>
        <p:txBody>
          <a:bodyPr/>
          <a:lstStyle/>
          <a:p>
            <a:r>
              <a:rPr lang="en-US" dirty="0"/>
              <a:t>Clinical features :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16</a:t>
            </a:fld>
            <a:endParaRPr lang="ar-SA"/>
          </a:p>
        </p:txBody>
      </p:sp>
    </p:spTree>
    <p:extLst>
      <p:ext uri="{BB962C8B-B14F-4D97-AF65-F5344CB8AC3E}">
        <p14:creationId xmlns:p14="http://schemas.microsoft.com/office/powerpoint/2010/main" val="16793937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2195736"/>
            <a:ext cx="6264696" cy="6408712"/>
          </a:xfrm>
        </p:spPr>
        <p:txBody>
          <a:bodyPr>
            <a:normAutofit fontScale="92500" lnSpcReduction="10000"/>
          </a:bodyPr>
          <a:lstStyle/>
          <a:p>
            <a:pPr marL="0" indent="0" algn="justLow" rtl="0">
              <a:buNone/>
            </a:pPr>
            <a:r>
              <a:rPr lang="en-US" b="1" dirty="0" smtClean="0">
                <a:solidFill>
                  <a:srgbClr val="FF0000"/>
                </a:solidFill>
              </a:rPr>
              <a:t>CXR</a:t>
            </a:r>
            <a:r>
              <a:rPr lang="en-US" b="1" dirty="0">
                <a:solidFill>
                  <a:srgbClr val="FF0000"/>
                </a:solidFill>
              </a:rPr>
              <a:t>:</a:t>
            </a:r>
            <a:r>
              <a:rPr lang="en-US" dirty="0">
                <a:solidFill>
                  <a:srgbClr val="FF0000"/>
                </a:solidFill>
              </a:rPr>
              <a:t> </a:t>
            </a:r>
            <a:r>
              <a:rPr lang="en-US" dirty="0"/>
              <a:t>small PDA (Normal ). Moderate to large PDA  (as large VSD ).</a:t>
            </a:r>
          </a:p>
          <a:p>
            <a:pPr marL="0" indent="0" algn="justLow" rtl="0">
              <a:buNone/>
            </a:pPr>
            <a:r>
              <a:rPr lang="en-US" b="1" dirty="0">
                <a:solidFill>
                  <a:srgbClr val="FF0000"/>
                </a:solidFill>
              </a:rPr>
              <a:t>ECG </a:t>
            </a:r>
            <a:r>
              <a:rPr lang="en-US" b="1" dirty="0"/>
              <a:t>:</a:t>
            </a:r>
            <a:r>
              <a:rPr lang="en-US" dirty="0"/>
              <a:t> Small PDA ( Normal ).Moderate to large PDA (as large VSD ).</a:t>
            </a:r>
          </a:p>
          <a:p>
            <a:pPr marL="0" indent="0" algn="justLow" rtl="0">
              <a:buNone/>
            </a:pPr>
            <a:r>
              <a:rPr lang="en-US" b="1" dirty="0">
                <a:solidFill>
                  <a:srgbClr val="FF0000"/>
                </a:solidFill>
              </a:rPr>
              <a:t>Echocardiography :</a:t>
            </a:r>
            <a:r>
              <a:rPr lang="en-US" dirty="0"/>
              <a:t> Anatomy of the defect ( site and size ), hemodynamic effects , cardiac dilation and severity of PHT .</a:t>
            </a:r>
          </a:p>
          <a:p>
            <a:pPr marL="0" indent="0" algn="justLow" rtl="0">
              <a:buNone/>
            </a:pPr>
            <a:r>
              <a:rPr lang="en-US" b="1" dirty="0">
                <a:solidFill>
                  <a:srgbClr val="FF0000"/>
                </a:solidFill>
              </a:rPr>
              <a:t>Complication :</a:t>
            </a:r>
            <a:r>
              <a:rPr lang="en-US" dirty="0"/>
              <a:t> as in VSD </a:t>
            </a:r>
          </a:p>
          <a:p>
            <a:pPr marL="0" indent="0" algn="justLow" rtl="0">
              <a:buNone/>
            </a:pPr>
            <a:r>
              <a:rPr lang="en-US" b="1" dirty="0">
                <a:solidFill>
                  <a:srgbClr val="FF0000"/>
                </a:solidFill>
              </a:rPr>
              <a:t>Management :</a:t>
            </a:r>
            <a:r>
              <a:rPr lang="en-US" dirty="0"/>
              <a:t> </a:t>
            </a:r>
          </a:p>
          <a:p>
            <a:pPr marL="0" indent="0" algn="justLow" rtl="0">
              <a:buNone/>
            </a:pPr>
            <a:r>
              <a:rPr lang="en-US" b="1" dirty="0">
                <a:solidFill>
                  <a:srgbClr val="FF0000"/>
                </a:solidFill>
              </a:rPr>
              <a:t>Medical</a:t>
            </a:r>
            <a:r>
              <a:rPr lang="en-US" dirty="0">
                <a:solidFill>
                  <a:srgbClr val="FF0000"/>
                </a:solidFill>
              </a:rPr>
              <a:t> :</a:t>
            </a:r>
            <a:r>
              <a:rPr lang="en-US" dirty="0"/>
              <a:t> Indomethacin in premature infants ( ineffective in term infants). Drug therapy for heart failure with diuretic often combined with captopril .prophylaxis against infective endocarditis is indicated .</a:t>
            </a:r>
          </a:p>
          <a:p>
            <a:pPr marL="0" indent="0" algn="justLow" rtl="0">
              <a:buNone/>
            </a:pPr>
            <a:r>
              <a:rPr lang="en-US" b="1" dirty="0">
                <a:solidFill>
                  <a:srgbClr val="FF0000"/>
                </a:solidFill>
              </a:rPr>
              <a:t>Surgery/ </a:t>
            </a:r>
            <a:r>
              <a:rPr lang="en-US" b="1" dirty="0" err="1">
                <a:solidFill>
                  <a:srgbClr val="FF0000"/>
                </a:solidFill>
              </a:rPr>
              <a:t>Transcatheter</a:t>
            </a:r>
            <a:r>
              <a:rPr lang="en-US" b="1" dirty="0">
                <a:solidFill>
                  <a:srgbClr val="FF0000"/>
                </a:solidFill>
              </a:rPr>
              <a:t> closure</a:t>
            </a:r>
            <a:r>
              <a:rPr lang="en-US" dirty="0">
                <a:solidFill>
                  <a:srgbClr val="FF0000"/>
                </a:solidFill>
              </a:rPr>
              <a:t> :</a:t>
            </a:r>
            <a:r>
              <a:rPr lang="en-US" dirty="0"/>
              <a:t> significant PDA needs to be closed by either surgery or interventional techniques at any age. Closure is with a coil or occlusion device introduced via a cardiac catheter at about 1 year of age .</a:t>
            </a:r>
          </a:p>
          <a:p>
            <a:pPr algn="justLow"/>
            <a:endParaRPr lang="ar-IQ" dirty="0"/>
          </a:p>
        </p:txBody>
      </p:sp>
      <p:sp>
        <p:nvSpPr>
          <p:cNvPr id="3" name="عنوان 2"/>
          <p:cNvSpPr>
            <a:spLocks noGrp="1"/>
          </p:cNvSpPr>
          <p:nvPr>
            <p:ph type="title"/>
          </p:nvPr>
        </p:nvSpPr>
        <p:spPr/>
        <p:txBody>
          <a:bodyPr/>
          <a:lstStyle/>
          <a:p>
            <a:r>
              <a:rPr lang="en-US" b="1" dirty="0"/>
              <a:t>Investigations :</a:t>
            </a:r>
            <a:r>
              <a:rPr lang="en-US" dirty="0"/>
              <a:t>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17</a:t>
            </a:fld>
            <a:endParaRPr lang="ar-SA"/>
          </a:p>
        </p:txBody>
      </p:sp>
    </p:spTree>
    <p:extLst>
      <p:ext uri="{BB962C8B-B14F-4D97-AF65-F5344CB8AC3E}">
        <p14:creationId xmlns:p14="http://schemas.microsoft.com/office/powerpoint/2010/main" val="11201898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1907704"/>
            <a:ext cx="6336703" cy="6624736"/>
          </a:xfrm>
        </p:spPr>
        <p:txBody>
          <a:bodyPr>
            <a:noAutofit/>
          </a:bodyPr>
          <a:lstStyle/>
          <a:p>
            <a:pPr algn="justLow" rtl="0"/>
            <a:r>
              <a:rPr lang="en-US" sz="1350" dirty="0" err="1"/>
              <a:t>Ostium</a:t>
            </a:r>
            <a:r>
              <a:rPr lang="en-US" sz="1350" dirty="0"/>
              <a:t>  </a:t>
            </a:r>
            <a:r>
              <a:rPr lang="en-US" sz="1350" dirty="0" err="1"/>
              <a:t>secundum</a:t>
            </a:r>
            <a:r>
              <a:rPr lang="en-US" sz="1350" dirty="0"/>
              <a:t>  defect occurs as an isolated anomaly in 5% to 10 % of all CHD s. it I s more common in females than in  males.</a:t>
            </a:r>
          </a:p>
          <a:p>
            <a:pPr marL="0" indent="0" algn="justLow" rtl="0">
              <a:buNone/>
            </a:pPr>
            <a:r>
              <a:rPr lang="en-US" sz="1350" b="1" dirty="0">
                <a:solidFill>
                  <a:srgbClr val="FF0000"/>
                </a:solidFill>
              </a:rPr>
              <a:t> Pathology </a:t>
            </a:r>
            <a:endParaRPr lang="en-US" sz="1350" dirty="0">
              <a:solidFill>
                <a:srgbClr val="FF0000"/>
              </a:solidFill>
            </a:endParaRPr>
          </a:p>
          <a:p>
            <a:pPr marL="0" lvl="0" indent="0" algn="justLow" rtl="0">
              <a:buNone/>
            </a:pPr>
            <a:r>
              <a:rPr lang="en-US" sz="1350" dirty="0"/>
              <a:t>ASD </a:t>
            </a:r>
            <a:r>
              <a:rPr lang="en-US" sz="1350" dirty="0" err="1"/>
              <a:t>secundum</a:t>
            </a:r>
            <a:r>
              <a:rPr lang="en-US" sz="1350" dirty="0"/>
              <a:t> is present at  the site of fossa </a:t>
            </a:r>
            <a:r>
              <a:rPr lang="en-US" sz="1350" dirty="0" err="1"/>
              <a:t>ovalis</a:t>
            </a:r>
            <a:r>
              <a:rPr lang="en-US" sz="1350" dirty="0"/>
              <a:t>.</a:t>
            </a:r>
          </a:p>
          <a:p>
            <a:pPr marL="0" lvl="0" indent="0" algn="justLow" rtl="0">
              <a:buNone/>
            </a:pPr>
            <a:r>
              <a:rPr lang="en-US" sz="1350" dirty="0"/>
              <a:t>ASD </a:t>
            </a:r>
            <a:r>
              <a:rPr lang="en-US" sz="1350" dirty="0" err="1"/>
              <a:t>primum</a:t>
            </a:r>
            <a:r>
              <a:rPr lang="en-US" sz="1350" dirty="0"/>
              <a:t> is present between the bottom   end of the </a:t>
            </a:r>
            <a:r>
              <a:rPr lang="en-US" sz="1350" dirty="0" smtClean="0"/>
              <a:t>atrial </a:t>
            </a:r>
            <a:r>
              <a:rPr lang="en-US" sz="1350" dirty="0"/>
              <a:t>septum and   AV  valve.</a:t>
            </a:r>
          </a:p>
          <a:p>
            <a:pPr marL="0" indent="0" algn="justLow" rtl="0">
              <a:buNone/>
            </a:pPr>
            <a:r>
              <a:rPr lang="en-US" sz="1350" dirty="0" smtClean="0"/>
              <a:t> </a:t>
            </a:r>
            <a:r>
              <a:rPr lang="en-US" sz="1350" dirty="0"/>
              <a:t>It may </a:t>
            </a:r>
            <a:r>
              <a:rPr lang="en-US" sz="1350" dirty="0" err="1"/>
              <a:t>may</a:t>
            </a:r>
            <a:r>
              <a:rPr lang="en-US" sz="1350" dirty="0"/>
              <a:t> be component of partial  AV canal defect; abnormal AV valve.</a:t>
            </a:r>
          </a:p>
          <a:p>
            <a:pPr marL="0" lvl="0" indent="0" algn="justLow" rtl="0">
              <a:buNone/>
            </a:pPr>
            <a:r>
              <a:rPr lang="en-US" sz="1350" dirty="0"/>
              <a:t>ASD sinus </a:t>
            </a:r>
            <a:r>
              <a:rPr lang="en-US" sz="1350" dirty="0" err="1"/>
              <a:t>venosus</a:t>
            </a:r>
            <a:r>
              <a:rPr lang="en-US" sz="1350" dirty="0"/>
              <a:t>  is located at the entry of the superior vena cava into the RA </a:t>
            </a:r>
          </a:p>
          <a:p>
            <a:pPr marL="0" indent="0" algn="justLow" rtl="0">
              <a:buNone/>
            </a:pPr>
            <a:r>
              <a:rPr lang="en-US" sz="1350" b="1" dirty="0" smtClean="0">
                <a:solidFill>
                  <a:srgbClr val="FF0000"/>
                </a:solidFill>
              </a:rPr>
              <a:t>Hemodynamics</a:t>
            </a:r>
            <a:r>
              <a:rPr lang="en-US" sz="1350" b="1" dirty="0">
                <a:solidFill>
                  <a:srgbClr val="FF0000"/>
                </a:solidFill>
              </a:rPr>
              <a:t>: </a:t>
            </a:r>
            <a:r>
              <a:rPr lang="en-US" sz="1350" dirty="0"/>
              <a:t>The flow across ASD</a:t>
            </a:r>
            <a:r>
              <a:rPr lang="en-US" sz="1350" b="1" dirty="0"/>
              <a:t> </a:t>
            </a:r>
            <a:r>
              <a:rPr lang="en-US" sz="1350" dirty="0"/>
              <a:t>depends on the </a:t>
            </a:r>
            <a:r>
              <a:rPr lang="en-US" sz="1350" dirty="0" err="1"/>
              <a:t>siz</a:t>
            </a:r>
            <a:r>
              <a:rPr lang="en-US" sz="1350" dirty="0"/>
              <a:t> of </a:t>
            </a:r>
            <a:r>
              <a:rPr lang="en-US" sz="1350" dirty="0" smtClean="0"/>
              <a:t>defect </a:t>
            </a:r>
            <a:r>
              <a:rPr lang="en-US" sz="1350" dirty="0"/>
              <a:t>and the compliance of RV. LA  pressure is higher than RA pressure so blood is shunted from LA to RA to RV to PA . There is volume overload on the right side of the heart .</a:t>
            </a:r>
          </a:p>
          <a:p>
            <a:pPr marL="0" indent="0" algn="justLow" rtl="0">
              <a:buNone/>
            </a:pPr>
            <a:r>
              <a:rPr lang="en-US" sz="1350" dirty="0"/>
              <a:t> </a:t>
            </a:r>
            <a:r>
              <a:rPr lang="en-US" sz="1350" b="1" dirty="0">
                <a:solidFill>
                  <a:srgbClr val="FF0000"/>
                </a:solidFill>
              </a:rPr>
              <a:t>Clinical features :</a:t>
            </a:r>
            <a:r>
              <a:rPr lang="en-US" sz="1350" dirty="0">
                <a:solidFill>
                  <a:srgbClr val="FF0000"/>
                </a:solidFill>
              </a:rPr>
              <a:t> </a:t>
            </a:r>
            <a:r>
              <a:rPr lang="en-US" sz="1350" dirty="0"/>
              <a:t>usually asymptomatic in infancy and uncommon    in childhood.</a:t>
            </a:r>
          </a:p>
          <a:p>
            <a:pPr marL="0" indent="0" algn="justLow" rtl="0">
              <a:buNone/>
            </a:pPr>
            <a:r>
              <a:rPr lang="en-US" sz="1350" b="1" dirty="0"/>
              <a:t> </a:t>
            </a:r>
            <a:r>
              <a:rPr lang="en-US" sz="1350" dirty="0"/>
              <a:t>Recurrent chest infections /  wheeze . </a:t>
            </a:r>
            <a:r>
              <a:rPr lang="en-US" sz="1350" b="1" dirty="0"/>
              <a:t>physical signs: </a:t>
            </a:r>
            <a:r>
              <a:rPr lang="en-US" sz="1350" dirty="0"/>
              <a:t>Heart failure ,  pulmonary </a:t>
            </a:r>
          </a:p>
          <a:p>
            <a:pPr marL="0" indent="0" algn="justLow" rtl="0">
              <a:buNone/>
            </a:pPr>
            <a:r>
              <a:rPr lang="en-US" sz="1350" dirty="0"/>
              <a:t>Hypertension and arrhythmias in 3</a:t>
            </a:r>
            <a:r>
              <a:rPr lang="en-US" sz="1350" baseline="30000" dirty="0"/>
              <a:t>rd </a:t>
            </a:r>
            <a:r>
              <a:rPr lang="en-US" sz="1350" dirty="0"/>
              <a:t>or 4</a:t>
            </a:r>
            <a:r>
              <a:rPr lang="en-US" sz="1350" baseline="30000" dirty="0"/>
              <a:t>th </a:t>
            </a:r>
            <a:r>
              <a:rPr lang="en-US" sz="1350" dirty="0"/>
              <a:t> decade . A fixed and widely fixed split of S2 due to RV stroke volume being equal in both inspiration and expiration. Soft ejection systolic murmur at the upper left sternal border due to increased flow across the pulmonary artery .</a:t>
            </a:r>
            <a:r>
              <a:rPr lang="en-US" sz="1350" dirty="0" err="1"/>
              <a:t>Rt</a:t>
            </a:r>
            <a:r>
              <a:rPr lang="en-US" sz="1350" dirty="0"/>
              <a:t> ventricular enlargement . </a:t>
            </a:r>
          </a:p>
          <a:p>
            <a:pPr marL="0" indent="0" algn="justLow" rtl="0">
              <a:buNone/>
            </a:pPr>
            <a:r>
              <a:rPr lang="en-US" sz="1350" b="1" dirty="0">
                <a:solidFill>
                  <a:srgbClr val="FF0000"/>
                </a:solidFill>
              </a:rPr>
              <a:t>Investigations : CXR :</a:t>
            </a:r>
            <a:r>
              <a:rPr lang="en-US" sz="1350" b="1" dirty="0"/>
              <a:t> </a:t>
            </a:r>
            <a:r>
              <a:rPr lang="en-US" sz="1350" dirty="0"/>
              <a:t>Cardiomegaly (RVE ) ,   enlarged pulmonary artery , increased pulmonary vascular markings (moderate to large (ASD) .</a:t>
            </a:r>
          </a:p>
          <a:p>
            <a:pPr marL="0" indent="0" algn="justLow" rtl="0">
              <a:buNone/>
            </a:pPr>
            <a:r>
              <a:rPr lang="en-US" sz="1350" b="1" dirty="0">
                <a:solidFill>
                  <a:srgbClr val="FF0000"/>
                </a:solidFill>
              </a:rPr>
              <a:t>ECG :</a:t>
            </a:r>
            <a:r>
              <a:rPr lang="en-US" sz="1350" dirty="0"/>
              <a:t> Right axis deviation , right ventricular hypertrophy , right bundle branch block. </a:t>
            </a:r>
          </a:p>
          <a:p>
            <a:pPr marL="0" indent="0" algn="justLow" rtl="0">
              <a:buNone/>
            </a:pPr>
            <a:r>
              <a:rPr lang="en-US" sz="1350" b="1" dirty="0">
                <a:solidFill>
                  <a:srgbClr val="FF0000"/>
                </a:solidFill>
              </a:rPr>
              <a:t>Echocardiography :</a:t>
            </a:r>
            <a:r>
              <a:rPr lang="en-US" sz="1350" dirty="0"/>
              <a:t> Anatomy of the defect (site and size ), hemodynamic effect; RA and RV dilatation and severity of PHT .</a:t>
            </a:r>
          </a:p>
          <a:p>
            <a:pPr marL="0" indent="0" algn="justLow" rtl="0">
              <a:buNone/>
            </a:pPr>
            <a:r>
              <a:rPr lang="en-US" sz="1350" b="1" dirty="0">
                <a:solidFill>
                  <a:srgbClr val="FF0000"/>
                </a:solidFill>
              </a:rPr>
              <a:t>Management :</a:t>
            </a:r>
            <a:r>
              <a:rPr lang="en-US" sz="1350" b="1" dirty="0"/>
              <a:t> </a:t>
            </a:r>
            <a:r>
              <a:rPr lang="en-US" sz="1350" dirty="0"/>
              <a:t>children with signify cant ASD will require treatment. </a:t>
            </a:r>
            <a:r>
              <a:rPr lang="en-US" sz="1350" dirty="0" err="1"/>
              <a:t>Transcatheter</a:t>
            </a:r>
            <a:r>
              <a:rPr lang="en-US" sz="1350" dirty="0"/>
              <a:t> closure of ASD </a:t>
            </a:r>
            <a:r>
              <a:rPr lang="en-US" sz="1350" dirty="0" err="1"/>
              <a:t>secundum</a:t>
            </a:r>
            <a:r>
              <a:rPr lang="en-US" sz="1350" dirty="0"/>
              <a:t> by occlusion device . Treatment is usually at 3-5 years in order to prevent heart failure, PHT and arrhythmias .</a:t>
            </a:r>
          </a:p>
          <a:p>
            <a:pPr algn="justLow"/>
            <a:endParaRPr lang="ar-IQ" sz="1350" dirty="0"/>
          </a:p>
        </p:txBody>
      </p:sp>
      <p:sp>
        <p:nvSpPr>
          <p:cNvPr id="3" name="عنوان 2"/>
          <p:cNvSpPr>
            <a:spLocks noGrp="1"/>
          </p:cNvSpPr>
          <p:nvPr>
            <p:ph type="title"/>
          </p:nvPr>
        </p:nvSpPr>
        <p:spPr>
          <a:xfrm>
            <a:off x="332656" y="899592"/>
            <a:ext cx="6172200" cy="1080120"/>
          </a:xfrm>
        </p:spPr>
        <p:txBody>
          <a:bodyPr>
            <a:normAutofit fontScale="90000"/>
          </a:bodyPr>
          <a:lstStyle/>
          <a:p>
            <a:r>
              <a:rPr lang="en-US" b="1" dirty="0"/>
              <a:t> </a:t>
            </a:r>
            <a:r>
              <a:rPr lang="en-US" dirty="0"/>
              <a:t>Atrial </a:t>
            </a:r>
            <a:r>
              <a:rPr lang="en-US" dirty="0" err="1"/>
              <a:t>Septal</a:t>
            </a:r>
            <a:r>
              <a:rPr lang="en-US" dirty="0"/>
              <a:t> Defect    (ASD)</a:t>
            </a:r>
            <a:r>
              <a:rPr lang="en-US" b="1" dirty="0"/>
              <a:t>  </a:t>
            </a:r>
            <a:r>
              <a:rPr lang="en-US" dirty="0"/>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18</a:t>
            </a:fld>
            <a:endParaRPr lang="ar-SA"/>
          </a:p>
        </p:txBody>
      </p:sp>
    </p:spTree>
    <p:extLst>
      <p:ext uri="{BB962C8B-B14F-4D97-AF65-F5344CB8AC3E}">
        <p14:creationId xmlns:p14="http://schemas.microsoft.com/office/powerpoint/2010/main" val="518706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wipe(down)">
                                      <p:cBhvr>
                                        <p:cTn id="42" dur="500"/>
                                        <p:tgtEl>
                                          <p:spTgt spid="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wipe(down)">
                                      <p:cBhvr>
                                        <p:cTn id="47" dur="500"/>
                                        <p:tgtEl>
                                          <p:spTgt spid="2">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wipe(down)">
                                      <p:cBhvr>
                                        <p:cTn id="52" dur="500"/>
                                        <p:tgtEl>
                                          <p:spTgt spid="2">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wipe(down)">
                                      <p:cBhvr>
                                        <p:cTn id="57" dur="500"/>
                                        <p:tgtEl>
                                          <p:spTgt spid="2">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wipe(down)">
                                      <p:cBhvr>
                                        <p:cTn id="62" dur="500"/>
                                        <p:tgtEl>
                                          <p:spTgt spid="2">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wipe(down)">
                                      <p:cBhvr>
                                        <p:cTn id="67" dur="500"/>
                                        <p:tgtEl>
                                          <p:spTgt spid="2">
                                            <p:txEl>
                                              <p:pRg st="11" end="11"/>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2">
                                            <p:txEl>
                                              <p:pRg st="12" end="12"/>
                                            </p:txEl>
                                          </p:spTgt>
                                        </p:tgtEl>
                                        <p:attrNameLst>
                                          <p:attrName>style.visibility</p:attrName>
                                        </p:attrNameLst>
                                      </p:cBhvr>
                                      <p:to>
                                        <p:strVal val="visible"/>
                                      </p:to>
                                    </p:set>
                                    <p:animEffect transition="in" filter="wipe(down)">
                                      <p:cBhvr>
                                        <p:cTn id="72" dur="500"/>
                                        <p:tgtEl>
                                          <p:spTgt spid="2">
                                            <p:txEl>
                                              <p:pRg st="12" end="12"/>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2">
                                            <p:txEl>
                                              <p:pRg st="13" end="13"/>
                                            </p:txEl>
                                          </p:spTgt>
                                        </p:tgtEl>
                                        <p:attrNameLst>
                                          <p:attrName>style.visibility</p:attrName>
                                        </p:attrNameLst>
                                      </p:cBhvr>
                                      <p:to>
                                        <p:strVal val="visible"/>
                                      </p:to>
                                    </p:set>
                                    <p:animEffect transition="in" filter="wipe(down)">
                                      <p:cBhvr>
                                        <p:cTn id="77" dur="500"/>
                                        <p:tgtEl>
                                          <p:spTgt spid="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عنصر نائب للمحتوى 1"/>
              <p:cNvSpPr>
                <a:spLocks noGrp="1"/>
              </p:cNvSpPr>
              <p:nvPr>
                <p:ph idx="1"/>
              </p:nvPr>
            </p:nvSpPr>
            <p:spPr>
              <a:xfrm>
                <a:off x="260648" y="1979712"/>
                <a:ext cx="6336704" cy="6768752"/>
              </a:xfrm>
            </p:spPr>
            <p:txBody>
              <a:bodyPr>
                <a:normAutofit fontScale="92500"/>
              </a:bodyPr>
              <a:lstStyle/>
              <a:p>
                <a:pPr marL="0" indent="0" algn="justLow" rtl="0">
                  <a:buNone/>
                </a:pPr>
                <a:r>
                  <a:rPr lang="en-US" b="1" dirty="0">
                    <a:solidFill>
                      <a:srgbClr val="FF0000"/>
                    </a:solidFill>
                  </a:rPr>
                  <a:t>1 . Pulmonary Stenosis (PS)</a:t>
                </a:r>
                <a:endParaRPr lang="en-US" dirty="0">
                  <a:solidFill>
                    <a:srgbClr val="FF0000"/>
                  </a:solidFill>
                </a:endParaRPr>
              </a:p>
              <a:p>
                <a:pPr marL="0" indent="0" algn="justLow" rtl="0">
                  <a:buNone/>
                </a:pPr>
                <a:r>
                  <a:rPr lang="en-US" dirty="0"/>
                  <a:t>There are several forms ; </a:t>
                </a:r>
                <a:r>
                  <a:rPr lang="en-US" dirty="0" err="1"/>
                  <a:t>valvular</a:t>
                </a:r>
                <a:r>
                  <a:rPr lang="en-US" dirty="0"/>
                  <a:t>, </a:t>
                </a:r>
                <a:r>
                  <a:rPr lang="en-US" dirty="0" err="1"/>
                  <a:t>subvalvular</a:t>
                </a:r>
                <a:r>
                  <a:rPr lang="en-US" dirty="0"/>
                  <a:t> and </a:t>
                </a:r>
                <a:r>
                  <a:rPr lang="en-US" dirty="0" err="1"/>
                  <a:t>supravalvular</a:t>
                </a:r>
                <a:r>
                  <a:rPr lang="en-US" dirty="0"/>
                  <a:t> stenosis .</a:t>
                </a:r>
              </a:p>
              <a:p>
                <a:pPr marL="0" indent="0" algn="justLow" rtl="0">
                  <a:buNone/>
                </a:pPr>
                <a:r>
                  <a:rPr lang="en-US" dirty="0"/>
                  <a:t>The most common is </a:t>
                </a:r>
                <a:r>
                  <a:rPr lang="en-US" dirty="0" err="1"/>
                  <a:t>valvular</a:t>
                </a:r>
                <a:r>
                  <a:rPr lang="en-US" dirty="0"/>
                  <a:t> PS ; the valve leaflets are partly fused together.</a:t>
                </a:r>
              </a:p>
              <a:p>
                <a:pPr marL="0" indent="0" algn="justLow" rtl="0">
                  <a:buNone/>
                </a:pPr>
                <a:r>
                  <a:rPr lang="en-US" dirty="0"/>
                  <a:t>Outflow obstruction</a:t>
                </a:r>
                <a14:m>
                  <m:oMath xmlns:m="http://schemas.openxmlformats.org/officeDocument/2006/math">
                    <m:r>
                      <a:rPr lang="en-US" i="1">
                        <a:latin typeface="Cambria Math"/>
                      </a:rPr>
                      <m:t>→</m:t>
                    </m:r>
                  </m:oMath>
                </a14:m>
                <a:r>
                  <a:rPr lang="en-US" dirty="0"/>
                  <a:t>pressure overload</a:t>
                </a:r>
                <a14:m>
                  <m:oMath xmlns:m="http://schemas.openxmlformats.org/officeDocument/2006/math">
                    <m:r>
                      <a:rPr lang="en-US" i="1">
                        <a:latin typeface="Cambria Math"/>
                      </a:rPr>
                      <m:t>→</m:t>
                    </m:r>
                  </m:oMath>
                </a14:m>
                <a:r>
                  <a:rPr lang="en-US" dirty="0"/>
                  <a:t> RV hypertrophy.</a:t>
                </a:r>
              </a:p>
              <a:p>
                <a:pPr marL="0" indent="0" algn="justLow" rtl="0">
                  <a:buNone/>
                </a:pPr>
                <a:r>
                  <a:rPr lang="en-US" b="1" dirty="0">
                    <a:solidFill>
                      <a:srgbClr val="FF0000"/>
                    </a:solidFill>
                  </a:rPr>
                  <a:t>Clinical features :</a:t>
                </a:r>
                <a:r>
                  <a:rPr lang="en-US" b="1" dirty="0"/>
                  <a:t>   </a:t>
                </a:r>
                <a:r>
                  <a:rPr lang="en-US" dirty="0"/>
                  <a:t>Usually asymptomatic .In  critical PS , neonates present with cyanosis within the first few days of life ( duct – dependent pulmonary circulation ).</a:t>
                </a:r>
                <a:r>
                  <a:rPr lang="en-US" b="1" dirty="0"/>
                  <a:t> </a:t>
                </a:r>
                <a:r>
                  <a:rPr lang="en-US" dirty="0"/>
                  <a:t>Ejection systolic murmur at left upper </a:t>
                </a:r>
                <a:r>
                  <a:rPr lang="en-US" dirty="0" smtClean="0"/>
                  <a:t>sternal </a:t>
                </a:r>
                <a:r>
                  <a:rPr lang="en-US" dirty="0"/>
                  <a:t>edge. Weak or absent pulmonary S2 </a:t>
                </a:r>
              </a:p>
              <a:p>
                <a:pPr marL="0" indent="0" algn="justLow" rtl="0">
                  <a:buNone/>
                </a:pPr>
                <a:r>
                  <a:rPr lang="en-US" dirty="0">
                    <a:solidFill>
                      <a:srgbClr val="FF0000"/>
                    </a:solidFill>
                  </a:rPr>
                  <a:t>Investigations :</a:t>
                </a:r>
                <a:r>
                  <a:rPr lang="en-US" dirty="0"/>
                  <a:t> CXR : Normal or post-</a:t>
                </a:r>
                <a:r>
                  <a:rPr lang="en-US" dirty="0" err="1"/>
                  <a:t>stenotic</a:t>
                </a:r>
                <a:r>
                  <a:rPr lang="en-US" dirty="0"/>
                  <a:t> dilatation of PA .</a:t>
                </a:r>
              </a:p>
              <a:p>
                <a:pPr marL="0" indent="0" algn="justLow" rtl="0">
                  <a:buNone/>
                </a:pPr>
                <a:r>
                  <a:rPr lang="en-US" dirty="0" smtClean="0"/>
                  <a:t>ECG</a:t>
                </a:r>
                <a:r>
                  <a:rPr lang="en-US" dirty="0"/>
                  <a:t>: RV hypertrophy .</a:t>
                </a:r>
              </a:p>
              <a:p>
                <a:pPr marL="0" indent="0" algn="justLow" rtl="0">
                  <a:buNone/>
                </a:pPr>
                <a:r>
                  <a:rPr lang="en-US" b="1" dirty="0">
                    <a:solidFill>
                      <a:srgbClr val="FF0000"/>
                    </a:solidFill>
                  </a:rPr>
                  <a:t>Management :</a:t>
                </a:r>
                <a:r>
                  <a:rPr lang="en-US" b="1" dirty="0"/>
                  <a:t> </a:t>
                </a:r>
                <a:r>
                  <a:rPr lang="en-US" dirty="0"/>
                  <a:t>Balloon dilatation of </a:t>
                </a:r>
                <a:r>
                  <a:rPr lang="en-US" dirty="0" err="1"/>
                  <a:t>valvular</a:t>
                </a:r>
                <a:r>
                  <a:rPr lang="en-US" dirty="0"/>
                  <a:t> PS when pressure gradient across PV is increased (&gt;50mmHg).</a:t>
                </a:r>
              </a:p>
              <a:p>
                <a:pPr algn="justLow"/>
                <a:endParaRPr lang="ar-IQ" dirty="0"/>
              </a:p>
            </p:txBody>
          </p:sp>
        </mc:Choice>
        <mc:Fallback>
          <p:sp>
            <p:nvSpPr>
              <p:cNvPr id="2" name="عنصر نائب للمحتوى 1"/>
              <p:cNvSpPr>
                <a:spLocks noGrp="1" noRot="1" noChangeAspect="1" noMove="1" noResize="1" noEditPoints="1" noAdjustHandles="1" noChangeArrowheads="1" noChangeShapeType="1" noTextEdit="1"/>
              </p:cNvSpPr>
              <p:nvPr>
                <p:ph idx="1"/>
              </p:nvPr>
            </p:nvSpPr>
            <p:spPr>
              <a:xfrm>
                <a:off x="260648" y="1979712"/>
                <a:ext cx="6336704" cy="6768752"/>
              </a:xfrm>
              <a:blipFill rotWithShape="1">
                <a:blip r:embed="rId2"/>
                <a:stretch>
                  <a:fillRect l="-1251" t="-541" r="-2214"/>
                </a:stretch>
              </a:blipFill>
            </p:spPr>
            <p:txBody>
              <a:bodyPr/>
              <a:lstStyle/>
              <a:p>
                <a:r>
                  <a:rPr lang="ar-IQ">
                    <a:noFill/>
                  </a:rPr>
                  <a:t> </a:t>
                </a:r>
              </a:p>
            </p:txBody>
          </p:sp>
        </mc:Fallback>
      </mc:AlternateContent>
      <p:sp>
        <p:nvSpPr>
          <p:cNvPr id="3" name="عنوان 2"/>
          <p:cNvSpPr>
            <a:spLocks noGrp="1"/>
          </p:cNvSpPr>
          <p:nvPr>
            <p:ph type="title"/>
          </p:nvPr>
        </p:nvSpPr>
        <p:spPr/>
        <p:txBody>
          <a:bodyPr/>
          <a:lstStyle/>
          <a:p>
            <a:r>
              <a:rPr lang="en-US" dirty="0"/>
              <a:t>B)  Obstructive Lesions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19</a:t>
            </a:fld>
            <a:endParaRPr lang="ar-SA"/>
          </a:p>
        </p:txBody>
      </p:sp>
    </p:spTree>
    <p:extLst>
      <p:ext uri="{BB962C8B-B14F-4D97-AF65-F5344CB8AC3E}">
        <p14:creationId xmlns:p14="http://schemas.microsoft.com/office/powerpoint/2010/main" val="2558822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wipe(down)">
                                      <p:cBhvr>
                                        <p:cTn id="14" dur="500"/>
                                        <p:tgtEl>
                                          <p:spTgt spid="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wipe(down)">
                                      <p:cBhvr>
                                        <p:cTn id="19" dur="500"/>
                                        <p:tgtEl>
                                          <p:spTgt spid="2">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Effect transition="in" filter="wipe(down)">
                                      <p:cBhvr>
                                        <p:cTn id="24" dur="500"/>
                                        <p:tgtEl>
                                          <p:spTgt spid="2">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Effect transition="in" filter="wipe(down)">
                                      <p:cBhvr>
                                        <p:cTn id="29" dur="500"/>
                                        <p:tgtEl>
                                          <p:spTgt spid="2">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2">
                                            <p:txEl>
                                              <p:pRg st="4" end="4"/>
                                            </p:txEl>
                                          </p:spTgt>
                                        </p:tgtEl>
                                        <p:attrNameLst>
                                          <p:attrName>style.visibility</p:attrName>
                                        </p:attrNameLst>
                                      </p:cBhvr>
                                      <p:to>
                                        <p:strVal val="visible"/>
                                      </p:to>
                                    </p:set>
                                    <p:animEffect transition="in" filter="wipe(down)">
                                      <p:cBhvr>
                                        <p:cTn id="34" dur="500"/>
                                        <p:tgtEl>
                                          <p:spTgt spid="2">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2">
                                            <p:txEl>
                                              <p:pRg st="5" end="5"/>
                                            </p:txEl>
                                          </p:spTgt>
                                        </p:tgtEl>
                                        <p:attrNameLst>
                                          <p:attrName>style.visibility</p:attrName>
                                        </p:attrNameLst>
                                      </p:cBhvr>
                                      <p:to>
                                        <p:strVal val="visible"/>
                                      </p:to>
                                    </p:set>
                                    <p:animEffect transition="in" filter="wipe(down)">
                                      <p:cBhvr>
                                        <p:cTn id="39" dur="500"/>
                                        <p:tgtEl>
                                          <p:spTgt spid="2">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2">
                                            <p:txEl>
                                              <p:pRg st="6" end="6"/>
                                            </p:txEl>
                                          </p:spTgt>
                                        </p:tgtEl>
                                        <p:attrNameLst>
                                          <p:attrName>style.visibility</p:attrName>
                                        </p:attrNameLst>
                                      </p:cBhvr>
                                      <p:to>
                                        <p:strVal val="visible"/>
                                      </p:to>
                                    </p:set>
                                    <p:animEffect transition="in" filter="wipe(down)">
                                      <p:cBhvr>
                                        <p:cTn id="44" dur="500"/>
                                        <p:tgtEl>
                                          <p:spTgt spid="2">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Effect transition="in" filter="wipe(down)">
                                      <p:cBhvr>
                                        <p:cTn id="49"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691680"/>
            <a:ext cx="6264696" cy="6984776"/>
          </a:xfrm>
        </p:spPr>
        <p:txBody>
          <a:bodyPr>
            <a:normAutofit fontScale="70000" lnSpcReduction="20000"/>
          </a:bodyPr>
          <a:lstStyle/>
          <a:p>
            <a:pPr algn="justLow" rtl="0"/>
            <a:r>
              <a:rPr lang="en-US" sz="4000" dirty="0">
                <a:solidFill>
                  <a:srgbClr val="FF0000"/>
                </a:solidFill>
              </a:rPr>
              <a:t>History  taking </a:t>
            </a:r>
            <a:endParaRPr lang="en-US" sz="4000" dirty="0" smtClean="0">
              <a:solidFill>
                <a:srgbClr val="FF0000"/>
              </a:solidFill>
            </a:endParaRPr>
          </a:p>
          <a:p>
            <a:pPr marL="0" indent="0" algn="justLow" rtl="0">
              <a:buNone/>
            </a:pPr>
            <a:r>
              <a:rPr lang="en-US" b="1" dirty="0" smtClean="0"/>
              <a:t>Pulmonary </a:t>
            </a:r>
            <a:r>
              <a:rPr lang="en-US" b="1" dirty="0"/>
              <a:t>venous congestion :</a:t>
            </a:r>
            <a:endParaRPr lang="en-US" dirty="0"/>
          </a:p>
          <a:p>
            <a:pPr marL="0" lvl="0" indent="0" algn="justLow" rtl="0">
              <a:buNone/>
            </a:pPr>
            <a:r>
              <a:rPr lang="en-US" dirty="0"/>
              <a:t>Tachypnea and recurrent chest infections.</a:t>
            </a:r>
          </a:p>
          <a:p>
            <a:pPr marL="0" lvl="0" indent="0" algn="justLow" rtl="0">
              <a:buNone/>
            </a:pPr>
            <a:r>
              <a:rPr lang="en-US" dirty="0"/>
              <a:t>Children : dyspnea , orthopnea , paroxysmal nocturnal dyspnea </a:t>
            </a:r>
          </a:p>
          <a:p>
            <a:pPr marL="0" lvl="0" indent="0" algn="justLow" rtl="0">
              <a:buNone/>
            </a:pPr>
            <a:r>
              <a:rPr lang="en-US" dirty="0"/>
              <a:t>Infants : feeding problems and excessive sweating </a:t>
            </a:r>
          </a:p>
          <a:p>
            <a:pPr marL="0" indent="0" algn="justLow" rtl="0">
              <a:buNone/>
            </a:pPr>
            <a:r>
              <a:rPr lang="en-US" b="1" dirty="0"/>
              <a:t>Systemic  venous congestion :</a:t>
            </a:r>
            <a:r>
              <a:rPr lang="en-US" dirty="0"/>
              <a:t>puffy eyelids and sacral edema in infants or ankle edema in older children .</a:t>
            </a:r>
          </a:p>
          <a:p>
            <a:pPr marL="0" indent="0" algn="justLow" rtl="0">
              <a:buNone/>
            </a:pPr>
            <a:r>
              <a:rPr lang="en-US" b="1" dirty="0"/>
              <a:t>Cyanosis :</a:t>
            </a:r>
            <a:r>
              <a:rPr lang="en-US" dirty="0"/>
              <a:t> onset , severity , permanent or paroxysmal nature . Recent cyanosis in a patient with VSD may suggest </a:t>
            </a:r>
            <a:r>
              <a:rPr lang="en-US" dirty="0" err="1"/>
              <a:t>Eisenmenger</a:t>
            </a:r>
            <a:r>
              <a:rPr lang="en-US" baseline="30000" dirty="0" err="1"/>
              <a:t>,</a:t>
            </a:r>
            <a:r>
              <a:rPr lang="en-US" dirty="0" err="1"/>
              <a:t>s</a:t>
            </a:r>
            <a:r>
              <a:rPr lang="en-US" dirty="0"/>
              <a:t> syndrome .</a:t>
            </a:r>
          </a:p>
          <a:p>
            <a:pPr marL="0" indent="0" algn="justLow" rtl="0">
              <a:buNone/>
            </a:pPr>
            <a:r>
              <a:rPr lang="en-US" b="1" dirty="0"/>
              <a:t>Cyanotic spells :</a:t>
            </a:r>
            <a:r>
              <a:rPr lang="en-US" dirty="0"/>
              <a:t> suggest decreased pulmonary blood flow .</a:t>
            </a:r>
          </a:p>
          <a:p>
            <a:pPr marL="0" indent="0" algn="justLow" rtl="0">
              <a:buNone/>
            </a:pPr>
            <a:r>
              <a:rPr lang="en-US" b="1" dirty="0"/>
              <a:t>Squatting :</a:t>
            </a:r>
            <a:r>
              <a:rPr lang="en-US" dirty="0"/>
              <a:t> is highly suggestive of TOF .</a:t>
            </a:r>
          </a:p>
          <a:p>
            <a:pPr marL="0" indent="0" algn="justLow" rtl="0">
              <a:buNone/>
            </a:pPr>
            <a:r>
              <a:rPr lang="en-US" b="1" dirty="0"/>
              <a:t>Low cardiac output :</a:t>
            </a:r>
            <a:r>
              <a:rPr lang="en-US" dirty="0"/>
              <a:t> dizziness , fainting or syncope .</a:t>
            </a:r>
          </a:p>
          <a:p>
            <a:pPr marL="0" indent="0" algn="justLow" rtl="0">
              <a:buNone/>
            </a:pPr>
            <a:r>
              <a:rPr lang="en-US" b="1" dirty="0"/>
              <a:t>Palpitation : </a:t>
            </a:r>
            <a:r>
              <a:rPr lang="en-US" dirty="0"/>
              <a:t>commonly secondary to tachycardia and occasionally to arrhythmia .</a:t>
            </a:r>
          </a:p>
          <a:p>
            <a:pPr marL="0" indent="0" algn="justLow" rtl="0">
              <a:buNone/>
            </a:pPr>
            <a:r>
              <a:rPr lang="en-US" b="1" dirty="0"/>
              <a:t>Chest pain :</a:t>
            </a:r>
            <a:r>
              <a:rPr lang="en-US" dirty="0"/>
              <a:t> cardiac causes as severe AS and pericarditis are rare in children . most children complaining of chest pain do not have a cardiac condition </a:t>
            </a:r>
          </a:p>
          <a:p>
            <a:pPr marL="0" indent="0" algn="justLow" rtl="0">
              <a:buNone/>
            </a:pPr>
            <a:r>
              <a:rPr lang="en-US" b="1" dirty="0"/>
              <a:t>Symptoms suggestive of rheumatic fever :</a:t>
            </a:r>
            <a:r>
              <a:rPr lang="en-US" dirty="0"/>
              <a:t> recurrent tonsillitis or migratory arthritis .</a:t>
            </a:r>
          </a:p>
          <a:p>
            <a:pPr marL="0" indent="0" algn="justLow" rtl="0">
              <a:buNone/>
            </a:pPr>
            <a:r>
              <a:rPr lang="en-US" b="1" dirty="0"/>
              <a:t>Symptoms suggestive of infective endocarditis : </a:t>
            </a:r>
            <a:r>
              <a:rPr lang="en-US" dirty="0"/>
              <a:t>fever in cardiac patients should be taken seriously to rule out IE .</a:t>
            </a:r>
          </a:p>
          <a:p>
            <a:pPr marL="0" indent="0" algn="justLow" rtl="0">
              <a:buNone/>
            </a:pPr>
            <a:r>
              <a:rPr lang="en-US" b="1" dirty="0"/>
              <a:t>   Neurological symptoms : headache </a:t>
            </a:r>
            <a:r>
              <a:rPr lang="en-US" dirty="0"/>
              <a:t>2ry to hypertension , </a:t>
            </a:r>
            <a:r>
              <a:rPr lang="en-US" b="1" dirty="0"/>
              <a:t>abnormal movement</a:t>
            </a:r>
            <a:r>
              <a:rPr lang="en-US" dirty="0"/>
              <a:t> 2ry to chorea , </a:t>
            </a:r>
            <a:r>
              <a:rPr lang="en-US" b="1" dirty="0"/>
              <a:t>stroke</a:t>
            </a:r>
            <a:r>
              <a:rPr lang="en-US" dirty="0"/>
              <a:t> 2ry to embolism in IE or </a:t>
            </a:r>
            <a:r>
              <a:rPr lang="en-US" b="1" dirty="0"/>
              <a:t>thrombosis </a:t>
            </a:r>
            <a:r>
              <a:rPr lang="en-US" dirty="0"/>
              <a:t>due to polycythemia or  </a:t>
            </a:r>
            <a:r>
              <a:rPr lang="en-US" b="1" dirty="0"/>
              <a:t>brain abscess</a:t>
            </a:r>
            <a:r>
              <a:rPr lang="en-US" dirty="0"/>
              <a:t> 2ry to hypoxia in cyanotic heart disease .</a:t>
            </a:r>
          </a:p>
          <a:p>
            <a:pPr algn="justLow"/>
            <a:endParaRPr lang="ar-IQ" dirty="0"/>
          </a:p>
        </p:txBody>
      </p:sp>
      <p:sp>
        <p:nvSpPr>
          <p:cNvPr id="3" name="عنوان 2"/>
          <p:cNvSpPr>
            <a:spLocks noGrp="1"/>
          </p:cNvSpPr>
          <p:nvPr>
            <p:ph type="title"/>
          </p:nvPr>
        </p:nvSpPr>
        <p:spPr>
          <a:xfrm>
            <a:off x="342900" y="811144"/>
            <a:ext cx="6172200" cy="808528"/>
          </a:xfrm>
        </p:spPr>
        <p:txBody>
          <a:bodyPr>
            <a:noAutofit/>
          </a:bodyPr>
          <a:lstStyle/>
          <a:p>
            <a:r>
              <a:rPr lang="en-US" sz="4800" b="1" dirty="0"/>
              <a:t>Clinical Evaluation</a:t>
            </a:r>
            <a:r>
              <a:rPr lang="en-US" sz="4800" dirty="0"/>
              <a:t/>
            </a:r>
            <a:br>
              <a:rPr lang="en-US" sz="4800" dirty="0"/>
            </a:br>
            <a:endParaRPr lang="ar-IQ" sz="4800"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2</a:t>
            </a:fld>
            <a:endParaRPr lang="ar-SA"/>
          </a:p>
        </p:txBody>
      </p:sp>
    </p:spTree>
    <p:extLst>
      <p:ext uri="{BB962C8B-B14F-4D97-AF65-F5344CB8AC3E}">
        <p14:creationId xmlns:p14="http://schemas.microsoft.com/office/powerpoint/2010/main" val="4223908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wipe(down)">
                                      <p:cBhvr>
                                        <p:cTn id="42" dur="500"/>
                                        <p:tgtEl>
                                          <p:spTgt spid="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wipe(down)">
                                      <p:cBhvr>
                                        <p:cTn id="47" dur="500"/>
                                        <p:tgtEl>
                                          <p:spTgt spid="2">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wipe(down)">
                                      <p:cBhvr>
                                        <p:cTn id="52" dur="500"/>
                                        <p:tgtEl>
                                          <p:spTgt spid="2">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wipe(down)">
                                      <p:cBhvr>
                                        <p:cTn id="57" dur="500"/>
                                        <p:tgtEl>
                                          <p:spTgt spid="2">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wipe(down)">
                                      <p:cBhvr>
                                        <p:cTn id="62" dur="500"/>
                                        <p:tgtEl>
                                          <p:spTgt spid="2">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wipe(down)">
                                      <p:cBhvr>
                                        <p:cTn id="67" dur="500"/>
                                        <p:tgtEl>
                                          <p:spTgt spid="2">
                                            <p:txEl>
                                              <p:pRg st="11" end="11"/>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2">
                                            <p:txEl>
                                              <p:pRg st="12" end="12"/>
                                            </p:txEl>
                                          </p:spTgt>
                                        </p:tgtEl>
                                        <p:attrNameLst>
                                          <p:attrName>style.visibility</p:attrName>
                                        </p:attrNameLst>
                                      </p:cBhvr>
                                      <p:to>
                                        <p:strVal val="visible"/>
                                      </p:to>
                                    </p:set>
                                    <p:animEffect transition="in" filter="wipe(down)">
                                      <p:cBhvr>
                                        <p:cTn id="72" dur="500"/>
                                        <p:tgtEl>
                                          <p:spTgt spid="2">
                                            <p:txEl>
                                              <p:pRg st="12" end="12"/>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2">
                                            <p:txEl>
                                              <p:pRg st="13" end="13"/>
                                            </p:txEl>
                                          </p:spTgt>
                                        </p:tgtEl>
                                        <p:attrNameLst>
                                          <p:attrName>style.visibility</p:attrName>
                                        </p:attrNameLst>
                                      </p:cBhvr>
                                      <p:to>
                                        <p:strVal val="visible"/>
                                      </p:to>
                                    </p:set>
                                    <p:animEffect transition="in" filter="wipe(down)">
                                      <p:cBhvr>
                                        <p:cTn id="77" dur="500"/>
                                        <p:tgtEl>
                                          <p:spTgt spid="2">
                                            <p:txEl>
                                              <p:pRg st="13" end="13"/>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2">
                                            <p:txEl>
                                              <p:pRg st="14" end="14"/>
                                            </p:txEl>
                                          </p:spTgt>
                                        </p:tgtEl>
                                        <p:attrNameLst>
                                          <p:attrName>style.visibility</p:attrName>
                                        </p:attrNameLst>
                                      </p:cBhvr>
                                      <p:to>
                                        <p:strVal val="visible"/>
                                      </p:to>
                                    </p:set>
                                    <p:animEffect transition="in" filter="wipe(down)">
                                      <p:cBhvr>
                                        <p:cTn id="82" dur="500"/>
                                        <p:tgtEl>
                                          <p:spTgt spid="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043608"/>
            <a:ext cx="6192688" cy="7560840"/>
          </a:xfrm>
        </p:spPr>
        <p:txBody>
          <a:bodyPr>
            <a:normAutofit fontScale="92500" lnSpcReduction="20000"/>
          </a:bodyPr>
          <a:lstStyle/>
          <a:p>
            <a:pPr marL="0" indent="0" algn="justLow" rtl="0">
              <a:buNone/>
            </a:pPr>
            <a:r>
              <a:rPr lang="en-US" sz="3000" b="1" dirty="0" smtClean="0">
                <a:solidFill>
                  <a:srgbClr val="FF0000"/>
                </a:solidFill>
              </a:rPr>
              <a:t>2</a:t>
            </a:r>
            <a:r>
              <a:rPr lang="en-US" b="1" dirty="0" smtClean="0">
                <a:solidFill>
                  <a:srgbClr val="FF0000"/>
                </a:solidFill>
              </a:rPr>
              <a:t>. </a:t>
            </a:r>
            <a:r>
              <a:rPr lang="en-US" b="1" dirty="0">
                <a:solidFill>
                  <a:srgbClr val="FF0000"/>
                </a:solidFill>
              </a:rPr>
              <a:t>Aortic Stenosis (AS)</a:t>
            </a:r>
            <a:endParaRPr lang="en-US" dirty="0">
              <a:solidFill>
                <a:srgbClr val="FF0000"/>
              </a:solidFill>
            </a:endParaRPr>
          </a:p>
          <a:p>
            <a:pPr marL="0" indent="0" algn="justLow" rtl="0">
              <a:buNone/>
            </a:pPr>
            <a:r>
              <a:rPr lang="en-US" dirty="0"/>
              <a:t>There are several forms: </a:t>
            </a:r>
            <a:r>
              <a:rPr lang="en-US" dirty="0" err="1"/>
              <a:t>valular</a:t>
            </a:r>
            <a:r>
              <a:rPr lang="en-US" dirty="0"/>
              <a:t> , </a:t>
            </a:r>
            <a:r>
              <a:rPr lang="en-US" dirty="0" err="1"/>
              <a:t>subvalvular</a:t>
            </a:r>
            <a:r>
              <a:rPr lang="en-US" dirty="0"/>
              <a:t> and </a:t>
            </a:r>
            <a:r>
              <a:rPr lang="en-US" dirty="0" err="1"/>
              <a:t>supravalvular</a:t>
            </a:r>
            <a:r>
              <a:rPr lang="en-US" dirty="0"/>
              <a:t> stenosis .</a:t>
            </a:r>
          </a:p>
          <a:p>
            <a:pPr algn="justLow" rtl="0"/>
            <a:r>
              <a:rPr lang="en-US" dirty="0"/>
              <a:t>The most common is </a:t>
            </a:r>
            <a:r>
              <a:rPr lang="en-US" dirty="0" err="1"/>
              <a:t>valvular</a:t>
            </a:r>
            <a:r>
              <a:rPr lang="en-US" dirty="0"/>
              <a:t> AS ; the valve leaflets are partly fused together .</a:t>
            </a:r>
          </a:p>
          <a:p>
            <a:pPr marL="0" indent="0" algn="justLow" rtl="0">
              <a:buNone/>
            </a:pPr>
            <a:r>
              <a:rPr lang="en-US" dirty="0"/>
              <a:t>Outflow obstruction→ pressure overload→ LV  hypertrophy.</a:t>
            </a:r>
          </a:p>
          <a:p>
            <a:pPr marL="0" indent="0" algn="justLow" rtl="0">
              <a:buNone/>
            </a:pPr>
            <a:r>
              <a:rPr lang="en-US" dirty="0"/>
              <a:t>If may be associated with mitral valve stenosis and </a:t>
            </a:r>
            <a:r>
              <a:rPr lang="en-US" dirty="0" err="1"/>
              <a:t>coarctation</a:t>
            </a:r>
            <a:r>
              <a:rPr lang="en-US" dirty="0"/>
              <a:t> of aorta .</a:t>
            </a:r>
          </a:p>
          <a:p>
            <a:pPr marL="0" indent="0" algn="justLow" rtl="0">
              <a:buNone/>
            </a:pPr>
            <a:r>
              <a:rPr lang="en-US" b="1" dirty="0">
                <a:solidFill>
                  <a:srgbClr val="FF0000"/>
                </a:solidFill>
              </a:rPr>
              <a:t>Clinical features :</a:t>
            </a:r>
            <a:r>
              <a:rPr lang="en-US" dirty="0"/>
              <a:t> Most cases are asymptomatic . In severe AS→ reduced exercise tolerance , chest pain on  exertion or syncope .In severe AS in neonates → severe heart failure -→ shock (duct-dependent systemic circulation ).</a:t>
            </a:r>
          </a:p>
          <a:p>
            <a:pPr marL="0" indent="0" algn="justLow" rtl="0">
              <a:buNone/>
            </a:pPr>
            <a:r>
              <a:rPr lang="en-US" b="1" dirty="0">
                <a:solidFill>
                  <a:srgbClr val="FF0000"/>
                </a:solidFill>
              </a:rPr>
              <a:t>Physical signs :</a:t>
            </a:r>
            <a:r>
              <a:rPr lang="en-US" dirty="0"/>
              <a:t>Small volume , slow rising pulses . Carotid thrill. Ejection systolic murmur at right upper sternal edge radiating to the neck . Delayed and weak aortic S2 .</a:t>
            </a:r>
          </a:p>
          <a:p>
            <a:pPr marL="0" indent="0" algn="justLow" rtl="0">
              <a:buNone/>
            </a:pPr>
            <a:r>
              <a:rPr lang="en-US" dirty="0"/>
              <a:t>Investigations : CXR : Normal or post- </a:t>
            </a:r>
            <a:r>
              <a:rPr lang="en-US" dirty="0" err="1"/>
              <a:t>stenotic</a:t>
            </a:r>
            <a:r>
              <a:rPr lang="en-US" dirty="0"/>
              <a:t> dilatation of ascending aorta.</a:t>
            </a:r>
          </a:p>
          <a:p>
            <a:pPr marL="0" indent="0" algn="justLow" rtl="0">
              <a:buNone/>
            </a:pPr>
            <a:r>
              <a:rPr lang="en-US" dirty="0" smtClean="0"/>
              <a:t>ECG</a:t>
            </a:r>
            <a:r>
              <a:rPr lang="en-US" dirty="0"/>
              <a:t>: LV hypertrophy .</a:t>
            </a:r>
          </a:p>
          <a:p>
            <a:pPr marL="0" indent="0" algn="justLow" rtl="0">
              <a:buNone/>
            </a:pPr>
            <a:r>
              <a:rPr lang="en-US" b="1" dirty="0">
                <a:solidFill>
                  <a:srgbClr val="FF0000"/>
                </a:solidFill>
              </a:rPr>
              <a:t>Management :</a:t>
            </a:r>
            <a:r>
              <a:rPr lang="en-US" dirty="0"/>
              <a:t> Balloon dilatation of </a:t>
            </a:r>
            <a:r>
              <a:rPr lang="en-US" dirty="0" err="1"/>
              <a:t>valvular</a:t>
            </a:r>
            <a:r>
              <a:rPr lang="en-US" dirty="0"/>
              <a:t> AS when pressure gradient across </a:t>
            </a:r>
            <a:r>
              <a:rPr lang="en-US" dirty="0" err="1"/>
              <a:t>arotic</a:t>
            </a:r>
            <a:r>
              <a:rPr lang="en-US" dirty="0"/>
              <a:t> valve is increased (&gt;50 mmHg ).</a:t>
            </a:r>
          </a:p>
          <a:p>
            <a:pPr algn="justLow"/>
            <a:endParaRPr lang="ar-IQ" dirty="0"/>
          </a:p>
        </p:txBody>
      </p:sp>
      <p:sp>
        <p:nvSpPr>
          <p:cNvPr id="3" name="عنصر نائب لرقم الشريحة 2"/>
          <p:cNvSpPr>
            <a:spLocks noGrp="1"/>
          </p:cNvSpPr>
          <p:nvPr>
            <p:ph type="sldNum" sz="quarter" idx="12"/>
          </p:nvPr>
        </p:nvSpPr>
        <p:spPr/>
        <p:txBody>
          <a:bodyPr/>
          <a:lstStyle/>
          <a:p>
            <a:fld id="{0B34F065-1154-456A-91E3-76DE8E75E17B}" type="slidenum">
              <a:rPr lang="ar-SA" smtClean="0"/>
              <a:t>20</a:t>
            </a:fld>
            <a:endParaRPr lang="ar-SA"/>
          </a:p>
        </p:txBody>
      </p:sp>
    </p:spTree>
    <p:extLst>
      <p:ext uri="{BB962C8B-B14F-4D97-AF65-F5344CB8AC3E}">
        <p14:creationId xmlns:p14="http://schemas.microsoft.com/office/powerpoint/2010/main" val="883367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down)">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wipe(down)">
                                      <p:cBhvr>
                                        <p:cTn id="37" dur="5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wipe(down)">
                                      <p:cBhvr>
                                        <p:cTn id="42" dur="500"/>
                                        <p:tgtEl>
                                          <p:spTgt spid="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8" end="8"/>
                                            </p:txEl>
                                          </p:spTgt>
                                        </p:tgtEl>
                                        <p:attrNameLst>
                                          <p:attrName>style.visibility</p:attrName>
                                        </p:attrNameLst>
                                      </p:cBhvr>
                                      <p:to>
                                        <p:strVal val="visible"/>
                                      </p:to>
                                    </p:set>
                                    <p:animEffect transition="in" filter="wipe(down)">
                                      <p:cBhvr>
                                        <p:cTn id="47" dur="500"/>
                                        <p:tgtEl>
                                          <p:spTgt spid="2">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
                                            <p:txEl>
                                              <p:pRg st="9" end="9"/>
                                            </p:txEl>
                                          </p:spTgt>
                                        </p:tgtEl>
                                        <p:attrNameLst>
                                          <p:attrName>style.visibility</p:attrName>
                                        </p:attrNameLst>
                                      </p:cBhvr>
                                      <p:to>
                                        <p:strVal val="visible"/>
                                      </p:to>
                                    </p:set>
                                    <p:animEffect transition="in" filter="wipe(down)">
                                      <p:cBhvr>
                                        <p:cTn id="52"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115616"/>
            <a:ext cx="6264696" cy="7632848"/>
          </a:xfrm>
        </p:spPr>
        <p:txBody>
          <a:bodyPr>
            <a:normAutofit fontScale="92500" lnSpcReduction="10000"/>
          </a:bodyPr>
          <a:lstStyle/>
          <a:p>
            <a:pPr marL="0" indent="0" algn="justLow" rtl="0">
              <a:buNone/>
            </a:pPr>
            <a:r>
              <a:rPr lang="en-US" sz="2600" b="1" dirty="0">
                <a:solidFill>
                  <a:srgbClr val="FF0000"/>
                </a:solidFill>
              </a:rPr>
              <a:t>3.Coarrctation of Aorta ( COA )</a:t>
            </a:r>
            <a:endParaRPr lang="en-US" sz="2600" dirty="0">
              <a:solidFill>
                <a:srgbClr val="FF0000"/>
              </a:solidFill>
            </a:endParaRPr>
          </a:p>
          <a:p>
            <a:pPr algn="justLow" rtl="0"/>
            <a:r>
              <a:rPr lang="en-US" dirty="0"/>
              <a:t>This is a localized narrowing of the descending aorta , close to the site of </a:t>
            </a:r>
            <a:r>
              <a:rPr lang="en-US" dirty="0" err="1"/>
              <a:t>ductus</a:t>
            </a:r>
            <a:r>
              <a:rPr lang="en-US" dirty="0"/>
              <a:t> </a:t>
            </a:r>
            <a:r>
              <a:rPr lang="en-US" dirty="0" err="1"/>
              <a:t>arteriosus</a:t>
            </a:r>
            <a:r>
              <a:rPr lang="en-US" dirty="0"/>
              <a:t> and usually distal to the left </a:t>
            </a:r>
            <a:r>
              <a:rPr lang="en-US" dirty="0" err="1"/>
              <a:t>subclavian</a:t>
            </a:r>
            <a:r>
              <a:rPr lang="en-US" dirty="0"/>
              <a:t> artery .</a:t>
            </a:r>
          </a:p>
          <a:p>
            <a:pPr marL="0" indent="0" algn="justLow" rtl="0">
              <a:buNone/>
            </a:pPr>
            <a:r>
              <a:rPr lang="en-US" dirty="0"/>
              <a:t>Outflow obstruction→ pressure overload→ LV  hypertrophy.</a:t>
            </a:r>
          </a:p>
          <a:p>
            <a:pPr marL="0" indent="0" algn="justLow" rtl="0">
              <a:buNone/>
            </a:pPr>
            <a:r>
              <a:rPr lang="en-US" dirty="0"/>
              <a:t>High pressure in the upper part of the body with low pressure in the lower part.</a:t>
            </a:r>
          </a:p>
          <a:p>
            <a:pPr marL="0" indent="0" algn="justLow" rtl="0">
              <a:buNone/>
            </a:pPr>
            <a:r>
              <a:rPr lang="en-US" b="1" dirty="0">
                <a:solidFill>
                  <a:srgbClr val="FF0000"/>
                </a:solidFill>
              </a:rPr>
              <a:t>Clinical features :</a:t>
            </a:r>
            <a:r>
              <a:rPr lang="en-US" dirty="0">
                <a:solidFill>
                  <a:srgbClr val="FF0000"/>
                </a:solidFill>
              </a:rPr>
              <a:t> </a:t>
            </a:r>
            <a:r>
              <a:rPr lang="en-US" dirty="0"/>
              <a:t>Asymptomatic . Systemic hypertension in the right arm . Radio-femoral delay; this is due to blood bypassing the obstruction via collaterals in the chest wall →pulse in the legs is delayed . Ejection systolic murmur at upper left sternal border. </a:t>
            </a:r>
            <a:r>
              <a:rPr lang="en-US" b="1" dirty="0"/>
              <a:t>Palpation for absent or weak femoral pulses or to detect COA must be performed during cardiovascular examination of any child.</a:t>
            </a:r>
            <a:endParaRPr lang="en-US" dirty="0"/>
          </a:p>
          <a:p>
            <a:pPr marL="0" indent="0" algn="justLow" rtl="0">
              <a:buNone/>
            </a:pPr>
            <a:r>
              <a:rPr lang="en-US" b="1" dirty="0">
                <a:solidFill>
                  <a:srgbClr val="FF0000"/>
                </a:solidFill>
              </a:rPr>
              <a:t>Investigations :</a:t>
            </a:r>
            <a:r>
              <a:rPr lang="en-US" b="1" dirty="0"/>
              <a:t> Chest X-ray: </a:t>
            </a:r>
            <a:r>
              <a:rPr lang="en-US" dirty="0"/>
              <a:t>Normal or </a:t>
            </a:r>
            <a:r>
              <a:rPr lang="en-US" dirty="0" smtClean="0"/>
              <a:t>rib-notching </a:t>
            </a:r>
            <a:r>
              <a:rPr lang="en-US" dirty="0"/>
              <a:t>due to collaterals in teenagers and adults. </a:t>
            </a:r>
            <a:r>
              <a:rPr lang="en-US" b="1" dirty="0"/>
              <a:t>ECG</a:t>
            </a:r>
            <a:r>
              <a:rPr lang="en-US" dirty="0"/>
              <a:t>: LV hypertrophy . </a:t>
            </a:r>
            <a:r>
              <a:rPr lang="en-US" b="1" dirty="0"/>
              <a:t>Echocardiography.</a:t>
            </a:r>
            <a:endParaRPr lang="en-US" dirty="0"/>
          </a:p>
          <a:p>
            <a:pPr marL="0" indent="0" algn="justLow" rtl="0">
              <a:buNone/>
            </a:pPr>
            <a:r>
              <a:rPr lang="en-US" b="1" dirty="0">
                <a:solidFill>
                  <a:srgbClr val="FF0000"/>
                </a:solidFill>
              </a:rPr>
              <a:t>Management :</a:t>
            </a:r>
            <a:r>
              <a:rPr lang="en-US" dirty="0"/>
              <a:t> Surgical repair or stent insertion at cardiac catheter in severe cases .</a:t>
            </a:r>
          </a:p>
          <a:p>
            <a:pPr algn="justLow"/>
            <a:endParaRPr lang="ar-IQ" dirty="0"/>
          </a:p>
        </p:txBody>
      </p:sp>
      <p:sp>
        <p:nvSpPr>
          <p:cNvPr id="3" name="عنصر نائب لرقم الشريحة 2"/>
          <p:cNvSpPr>
            <a:spLocks noGrp="1"/>
          </p:cNvSpPr>
          <p:nvPr>
            <p:ph type="sldNum" sz="quarter" idx="12"/>
          </p:nvPr>
        </p:nvSpPr>
        <p:spPr/>
        <p:txBody>
          <a:bodyPr/>
          <a:lstStyle/>
          <a:p>
            <a:fld id="{0B34F065-1154-456A-91E3-76DE8E75E17B}" type="slidenum">
              <a:rPr lang="ar-SA" smtClean="0"/>
              <a:t>21</a:t>
            </a:fld>
            <a:endParaRPr lang="ar-SA"/>
          </a:p>
        </p:txBody>
      </p:sp>
    </p:spTree>
    <p:extLst>
      <p:ext uri="{BB962C8B-B14F-4D97-AF65-F5344CB8AC3E}">
        <p14:creationId xmlns:p14="http://schemas.microsoft.com/office/powerpoint/2010/main" val="34283284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down)">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wipe(down)">
                                      <p:cBhvr>
                                        <p:cTn id="3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2123728"/>
            <a:ext cx="6264696" cy="6768752"/>
          </a:xfrm>
        </p:spPr>
        <p:txBody>
          <a:bodyPr>
            <a:normAutofit fontScale="85000" lnSpcReduction="10000"/>
          </a:bodyPr>
          <a:lstStyle/>
          <a:p>
            <a:pPr algn="justLow" rtl="0"/>
            <a:r>
              <a:rPr lang="en-US" dirty="0"/>
              <a:t>In CHDs , there are two causes of cyanosis :Decrease pulmonary blood flow with a right-to- left shunt e.g. Tetralogy of </a:t>
            </a:r>
            <a:r>
              <a:rPr lang="en-US" dirty="0" err="1"/>
              <a:t>Fallot</a:t>
            </a:r>
            <a:r>
              <a:rPr lang="en-US" dirty="0"/>
              <a:t> (TOF ) . Abnormal mixing of systemic and pulmonary venous return e.g. Transposition of great arteries (TGA)</a:t>
            </a:r>
          </a:p>
          <a:p>
            <a:pPr marL="0" indent="0" algn="justLow" rtl="0">
              <a:buNone/>
            </a:pPr>
            <a:r>
              <a:rPr lang="en-US" b="1" dirty="0">
                <a:solidFill>
                  <a:srgbClr val="FF0000"/>
                </a:solidFill>
              </a:rPr>
              <a:t>1. Tetralogy of </a:t>
            </a:r>
            <a:r>
              <a:rPr lang="en-US" b="1" dirty="0" err="1">
                <a:solidFill>
                  <a:srgbClr val="FF0000"/>
                </a:solidFill>
              </a:rPr>
              <a:t>fallot</a:t>
            </a:r>
            <a:r>
              <a:rPr lang="en-US" b="1" dirty="0">
                <a:solidFill>
                  <a:srgbClr val="FF0000"/>
                </a:solidFill>
              </a:rPr>
              <a:t> (TOF) </a:t>
            </a:r>
            <a:endParaRPr lang="en-US" dirty="0">
              <a:solidFill>
                <a:srgbClr val="FF0000"/>
              </a:solidFill>
            </a:endParaRPr>
          </a:p>
          <a:p>
            <a:pPr marL="0" indent="0" algn="justLow" rtl="0">
              <a:buNone/>
            </a:pPr>
            <a:r>
              <a:rPr lang="en-US" dirty="0" smtClean="0"/>
              <a:t>The </a:t>
            </a:r>
            <a:r>
              <a:rPr lang="en-US" dirty="0"/>
              <a:t>most common cyanotic cardiac lesion; 5% of all cases of CHDs </a:t>
            </a:r>
          </a:p>
          <a:p>
            <a:pPr marL="0" indent="0" algn="justLow" rtl="0">
              <a:buNone/>
            </a:pPr>
            <a:r>
              <a:rPr lang="en-US" b="1" dirty="0">
                <a:solidFill>
                  <a:srgbClr val="FF0000"/>
                </a:solidFill>
              </a:rPr>
              <a:t>Pathology : </a:t>
            </a:r>
            <a:r>
              <a:rPr lang="en-US" dirty="0"/>
              <a:t>There are four cardinal anatomical features : RV outflow tract obstruction </a:t>
            </a:r>
            <a:r>
              <a:rPr lang="en-US" dirty="0" smtClean="0"/>
              <a:t>( </a:t>
            </a:r>
            <a:r>
              <a:rPr lang="en-US" dirty="0"/>
              <a:t>mainly </a:t>
            </a:r>
            <a:r>
              <a:rPr lang="en-US" dirty="0" err="1"/>
              <a:t>infundibubula</a:t>
            </a:r>
            <a:r>
              <a:rPr lang="en-US" dirty="0"/>
              <a:t>  </a:t>
            </a:r>
            <a:r>
              <a:rPr lang="en-US" u="sng" dirty="0"/>
              <a:t>+</a:t>
            </a:r>
            <a:r>
              <a:rPr lang="en-US" dirty="0"/>
              <a:t> </a:t>
            </a:r>
            <a:r>
              <a:rPr lang="en-US" dirty="0" err="1"/>
              <a:t>valvular</a:t>
            </a:r>
            <a:r>
              <a:rPr lang="en-US" dirty="0"/>
              <a:t> PS ), large VSD, overriding aorta, RV hypertrophy </a:t>
            </a:r>
            <a:r>
              <a:rPr lang="en-US" dirty="0" smtClean="0"/>
              <a:t> </a:t>
            </a:r>
            <a:r>
              <a:rPr lang="en-US" dirty="0"/>
              <a:t>(due to </a:t>
            </a:r>
            <a:r>
              <a:rPr lang="en-US" dirty="0" err="1"/>
              <a:t>infundibular</a:t>
            </a:r>
            <a:r>
              <a:rPr lang="en-US" dirty="0"/>
              <a:t> and </a:t>
            </a:r>
            <a:r>
              <a:rPr lang="en-US" dirty="0" err="1"/>
              <a:t>valvular</a:t>
            </a:r>
            <a:r>
              <a:rPr lang="en-US" dirty="0"/>
              <a:t> PS )</a:t>
            </a:r>
          </a:p>
          <a:p>
            <a:pPr marL="0" indent="0" algn="justLow" rtl="0">
              <a:buNone/>
            </a:pPr>
            <a:r>
              <a:rPr lang="en-US" b="1" dirty="0">
                <a:solidFill>
                  <a:srgbClr val="FF0000"/>
                </a:solidFill>
              </a:rPr>
              <a:t>Hemodynamics</a:t>
            </a:r>
            <a:r>
              <a:rPr lang="en-US" dirty="0">
                <a:solidFill>
                  <a:srgbClr val="FF0000"/>
                </a:solidFill>
              </a:rPr>
              <a:t> :</a:t>
            </a:r>
            <a:r>
              <a:rPr lang="en-US" dirty="0"/>
              <a:t> RV outflow obstruction, large VSD, overriding aorta→ decreased pulmonary blood flow (PBF) → shunt into overriding aorta → aorta receives blood from RV and LV→ central cyanosis. </a:t>
            </a:r>
          </a:p>
          <a:p>
            <a:pPr marL="0" indent="0" algn="justLow" rtl="0">
              <a:buNone/>
            </a:pPr>
            <a:r>
              <a:rPr lang="en-US" b="1" dirty="0">
                <a:solidFill>
                  <a:srgbClr val="FF0000"/>
                </a:solidFill>
              </a:rPr>
              <a:t>Clinical features : </a:t>
            </a:r>
            <a:endParaRPr lang="en-US" dirty="0">
              <a:solidFill>
                <a:srgbClr val="FF0000"/>
              </a:solidFill>
            </a:endParaRPr>
          </a:p>
          <a:p>
            <a:pPr marL="0" indent="0" algn="justLow" rtl="0">
              <a:buNone/>
            </a:pPr>
            <a:r>
              <a:rPr lang="en-US" b="1" dirty="0">
                <a:solidFill>
                  <a:srgbClr val="FF0000"/>
                </a:solidFill>
              </a:rPr>
              <a:t>Cyanosis :</a:t>
            </a:r>
            <a:r>
              <a:rPr lang="en-US" b="1" dirty="0"/>
              <a:t> </a:t>
            </a:r>
            <a:r>
              <a:rPr lang="en-US" dirty="0"/>
              <a:t>bluish discoloration of lips, tongue and fingernails. Onset of cyanosis is usually delayed (3 months of age ) . Mild cases , cyanosis appears during exertion ,crying .</a:t>
            </a:r>
          </a:p>
          <a:p>
            <a:pPr algn="justLow"/>
            <a:endParaRPr lang="ar-IQ" dirty="0"/>
          </a:p>
        </p:txBody>
      </p:sp>
      <p:sp>
        <p:nvSpPr>
          <p:cNvPr id="3" name="عنوان 2"/>
          <p:cNvSpPr>
            <a:spLocks noGrp="1"/>
          </p:cNvSpPr>
          <p:nvPr>
            <p:ph type="title"/>
          </p:nvPr>
        </p:nvSpPr>
        <p:spPr/>
        <p:txBody>
          <a:bodyPr>
            <a:normAutofit fontScale="90000"/>
          </a:bodyPr>
          <a:lstStyle/>
          <a:p>
            <a:r>
              <a:rPr lang="en-US" dirty="0"/>
              <a:t>Cyanotic Congenital Heart Diseases</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22</a:t>
            </a:fld>
            <a:endParaRPr lang="ar-SA"/>
          </a:p>
        </p:txBody>
      </p:sp>
    </p:spTree>
    <p:extLst>
      <p:ext uri="{BB962C8B-B14F-4D97-AF65-F5344CB8AC3E}">
        <p14:creationId xmlns:p14="http://schemas.microsoft.com/office/powerpoint/2010/main" val="163058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wipe(down)">
                                      <p:cBhvr>
                                        <p:cTn id="4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عنصر نائب للمحتوى 1"/>
              <p:cNvSpPr>
                <a:spLocks noGrp="1"/>
              </p:cNvSpPr>
              <p:nvPr>
                <p:ph idx="1"/>
              </p:nvPr>
            </p:nvSpPr>
            <p:spPr>
              <a:xfrm>
                <a:off x="332656" y="1547664"/>
                <a:ext cx="6192688" cy="6912768"/>
              </a:xfrm>
            </p:spPr>
            <p:txBody>
              <a:bodyPr/>
              <a:lstStyle/>
              <a:p>
                <a:pPr marL="0" indent="0" algn="justLow" rtl="0">
                  <a:buNone/>
                </a:pPr>
                <a:r>
                  <a:rPr lang="en-US" b="1" dirty="0" err="1">
                    <a:solidFill>
                      <a:srgbClr val="FF0000"/>
                    </a:solidFill>
                  </a:rPr>
                  <a:t>Hypercyanotic</a:t>
                </a:r>
                <a:r>
                  <a:rPr lang="en-US" b="1" dirty="0">
                    <a:solidFill>
                      <a:srgbClr val="FF0000"/>
                    </a:solidFill>
                  </a:rPr>
                  <a:t> spells:</a:t>
                </a:r>
                <a:r>
                  <a:rPr lang="en-US" dirty="0"/>
                  <a:t> occur 2ry to dynamic </a:t>
                </a:r>
                <a:r>
                  <a:rPr lang="en-US" dirty="0" err="1"/>
                  <a:t>infundibular</a:t>
                </a:r>
                <a:r>
                  <a:rPr lang="en-US" dirty="0"/>
                  <a:t> PS &amp; </a:t>
                </a:r>
                <a14:m>
                  <m:oMath xmlns:m="http://schemas.openxmlformats.org/officeDocument/2006/math">
                    <m:r>
                      <a:rPr lang="en-US" i="1">
                        <a:latin typeface="Cambria Math"/>
                      </a:rPr>
                      <m:t>↓↓</m:t>
                    </m:r>
                  </m:oMath>
                </a14:m>
                <a:r>
                  <a:rPr lang="en-US" dirty="0"/>
                  <a:t> PBF         </a:t>
                </a:r>
                <a14:m>
                  <m:oMath xmlns:m="http://schemas.openxmlformats.org/officeDocument/2006/math">
                    <m:r>
                      <a:rPr lang="en-US" i="1">
                        <a:latin typeface="Cambria Math"/>
                      </a:rPr>
                      <m:t>↑↑</m:t>
                    </m:r>
                  </m:oMath>
                </a14:m>
                <a:r>
                  <a:rPr lang="en-US" dirty="0"/>
                  <a:t> RT to LT  </a:t>
                </a:r>
              </a:p>
              <a:p>
                <a:pPr marL="0" indent="0" algn="justLow" rtl="0">
                  <a:buNone/>
                </a:pPr>
                <a:r>
                  <a:rPr lang="en-US" dirty="0"/>
                  <a:t>shunting→</a:t>
                </a:r>
                <a14:m>
                  <m:oMath xmlns:m="http://schemas.openxmlformats.org/officeDocument/2006/math">
                    <m:r>
                      <a:rPr lang="en-US" i="1">
                        <a:latin typeface="Cambria Math"/>
                      </a:rPr>
                      <m:t>↑↑</m:t>
                    </m:r>
                  </m:oMath>
                </a14:m>
                <a:r>
                  <a:rPr lang="en-US" dirty="0" err="1"/>
                  <a:t>cyanosis→metabolic</a:t>
                </a:r>
                <a:r>
                  <a:rPr lang="en-US" dirty="0"/>
                  <a:t> acidosis .</a:t>
                </a:r>
              </a:p>
              <a:p>
                <a:pPr marL="0" indent="0" algn="justLow" rtl="0">
                  <a:buNone/>
                </a:pPr>
                <a:r>
                  <a:rPr lang="en-US" b="1" dirty="0">
                    <a:solidFill>
                      <a:srgbClr val="FF0000"/>
                    </a:solidFill>
                  </a:rPr>
                  <a:t>clinically :</a:t>
                </a:r>
                <a:r>
                  <a:rPr lang="en-US" dirty="0"/>
                  <a:t> Dyspnea, deepening of cyanosis ,</a:t>
                </a:r>
                <a:r>
                  <a:rPr lang="en-US" dirty="0" err="1" smtClean="0"/>
                  <a:t>irritability</a:t>
                </a:r>
                <a:r>
                  <a:rPr lang="en-US" u="sng" dirty="0" err="1" smtClean="0"/>
                  <a:t>+</a:t>
                </a:r>
                <a:r>
                  <a:rPr lang="en-US" dirty="0" err="1" smtClean="0"/>
                  <a:t>convulsions</a:t>
                </a:r>
                <a:r>
                  <a:rPr lang="en-US" dirty="0" smtClean="0"/>
                  <a:t> </a:t>
                </a:r>
                <a:r>
                  <a:rPr lang="en-US" dirty="0"/>
                  <a:t>.</a:t>
                </a:r>
              </a:p>
              <a:p>
                <a:pPr marL="0" indent="0" algn="justLow" rtl="0">
                  <a:buNone/>
                </a:pPr>
                <a:r>
                  <a:rPr lang="en-US" b="1" dirty="0">
                    <a:solidFill>
                      <a:srgbClr val="FF0000"/>
                    </a:solidFill>
                  </a:rPr>
                  <a:t>Squatting :</a:t>
                </a:r>
                <a:r>
                  <a:rPr lang="en-US" dirty="0"/>
                  <a:t> Pressure on femoral artery → </a:t>
                </a:r>
                <a14:m>
                  <m:oMath xmlns:m="http://schemas.openxmlformats.org/officeDocument/2006/math">
                    <m:r>
                      <a:rPr lang="en-US" i="1">
                        <a:latin typeface="Cambria Math"/>
                      </a:rPr>
                      <m:t>↑</m:t>
                    </m:r>
                  </m:oMath>
                </a14:m>
                <a:r>
                  <a:rPr lang="en-US" dirty="0"/>
                  <a:t>aortic pressure→ </a:t>
                </a:r>
                <a14:m>
                  <m:oMath xmlns:m="http://schemas.openxmlformats.org/officeDocument/2006/math">
                    <m:r>
                      <a:rPr lang="en-US" i="1">
                        <a:latin typeface="Cambria Math"/>
                      </a:rPr>
                      <m:t>↑</m:t>
                    </m:r>
                  </m:oMath>
                </a14:m>
                <a:r>
                  <a:rPr lang="en-US" dirty="0"/>
                  <a:t> systemic vascular resistance →</a:t>
                </a:r>
                <a14:m>
                  <m:oMath xmlns:m="http://schemas.openxmlformats.org/officeDocument/2006/math">
                    <m:r>
                      <a:rPr lang="en-US" i="1">
                        <a:latin typeface="Cambria Math"/>
                      </a:rPr>
                      <m:t>↓</m:t>
                    </m:r>
                  </m:oMath>
                </a14:m>
                <a:r>
                  <a:rPr lang="en-US" dirty="0"/>
                  <a:t> </a:t>
                </a:r>
                <a:r>
                  <a:rPr lang="en-US" dirty="0" err="1"/>
                  <a:t>Rt</a:t>
                </a:r>
                <a:r>
                  <a:rPr lang="en-US" dirty="0"/>
                  <a:t> to Lt shunt → </a:t>
                </a:r>
                <a14:m>
                  <m:oMath xmlns:m="http://schemas.openxmlformats.org/officeDocument/2006/math">
                    <m:r>
                      <a:rPr lang="en-US" i="1">
                        <a:latin typeface="Cambria Math"/>
                      </a:rPr>
                      <m:t>↑</m:t>
                    </m:r>
                  </m:oMath>
                </a14:m>
                <a:r>
                  <a:rPr lang="en-US" dirty="0"/>
                  <a:t> PBF → improves oxygen saturation .</a:t>
                </a:r>
              </a:p>
              <a:p>
                <a:pPr algn="justLow"/>
                <a:endParaRPr lang="ar-IQ" dirty="0"/>
              </a:p>
            </p:txBody>
          </p:sp>
        </mc:Choice>
        <mc:Fallback>
          <p:sp>
            <p:nvSpPr>
              <p:cNvPr id="2" name="عنصر نائب للمحتوى 1"/>
              <p:cNvSpPr>
                <a:spLocks noGrp="1" noRot="1" noChangeAspect="1" noMove="1" noResize="1" noEditPoints="1" noAdjustHandles="1" noChangeArrowheads="1" noChangeShapeType="1" noTextEdit="1"/>
              </p:cNvSpPr>
              <p:nvPr>
                <p:ph idx="1"/>
              </p:nvPr>
            </p:nvSpPr>
            <p:spPr>
              <a:xfrm>
                <a:off x="332656" y="1547664"/>
                <a:ext cx="6192688" cy="6912768"/>
              </a:xfrm>
              <a:blipFill rotWithShape="1">
                <a:blip r:embed="rId2"/>
                <a:stretch>
                  <a:fillRect l="-1576" t="-705" r="-2660"/>
                </a:stretch>
              </a:blipFill>
            </p:spPr>
            <p:txBody>
              <a:bodyPr/>
              <a:lstStyle/>
              <a:p>
                <a:r>
                  <a:rPr lang="ar-IQ">
                    <a:noFill/>
                  </a:rPr>
                  <a:t> </a:t>
                </a:r>
              </a:p>
            </p:txBody>
          </p:sp>
        </mc:Fallback>
      </mc:AlternateContent>
      <p:cxnSp>
        <p:nvCxnSpPr>
          <p:cNvPr id="4" name="رابط كسهم مستقيم 3"/>
          <p:cNvCxnSpPr/>
          <p:nvPr/>
        </p:nvCxnSpPr>
        <p:spPr>
          <a:xfrm>
            <a:off x="3645024" y="2157636"/>
            <a:ext cx="43204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عنصر نائب لرقم الشريحة 4"/>
          <p:cNvSpPr>
            <a:spLocks noGrp="1"/>
          </p:cNvSpPr>
          <p:nvPr>
            <p:ph type="sldNum" sz="quarter" idx="12"/>
          </p:nvPr>
        </p:nvSpPr>
        <p:spPr/>
        <p:txBody>
          <a:bodyPr/>
          <a:lstStyle/>
          <a:p>
            <a:fld id="{0B34F065-1154-456A-91E3-76DE8E75E17B}" type="slidenum">
              <a:rPr lang="ar-SA" smtClean="0"/>
              <a:t>23</a:t>
            </a:fld>
            <a:endParaRPr lang="ar-SA"/>
          </a:p>
        </p:txBody>
      </p:sp>
    </p:spTree>
    <p:extLst>
      <p:ext uri="{BB962C8B-B14F-4D97-AF65-F5344CB8AC3E}">
        <p14:creationId xmlns:p14="http://schemas.microsoft.com/office/powerpoint/2010/main" val="11295505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1475656"/>
            <a:ext cx="6336704" cy="6692561"/>
          </a:xfrm>
        </p:spPr>
        <p:txBody>
          <a:bodyPr/>
          <a:lstStyle/>
          <a:p>
            <a:pPr algn="justLow"/>
            <a:r>
              <a:rPr lang="en-US" b="1" dirty="0">
                <a:solidFill>
                  <a:srgbClr val="FF0000"/>
                </a:solidFill>
              </a:rPr>
              <a:t>Physical signs :</a:t>
            </a:r>
            <a:r>
              <a:rPr lang="en-US" dirty="0">
                <a:solidFill>
                  <a:srgbClr val="FF0000"/>
                </a:solidFill>
              </a:rPr>
              <a:t> </a:t>
            </a:r>
            <a:r>
              <a:rPr lang="en-US" dirty="0"/>
              <a:t>Central cyanosis . Clubbing of fingers and toes(usually in older children ). Quiet precordium ( no cardiomegaly , only RV hypertrophy) . Ejection systolic murmur maximum at pulmonary area ( murmur will be short or inaudible during  the </a:t>
            </a:r>
            <a:r>
              <a:rPr lang="en-US" dirty="0" err="1"/>
              <a:t>hypercyanotic</a:t>
            </a:r>
            <a:r>
              <a:rPr lang="en-US" dirty="0"/>
              <a:t> spell). No murmur due to VSD because pressures in  both  ventricles are equal. Single S2 (pulmonary component is too weak to be heard ).</a:t>
            </a:r>
          </a:p>
          <a:p>
            <a:pPr algn="justLow"/>
            <a:endParaRPr lang="ar-IQ" dirty="0"/>
          </a:p>
        </p:txBody>
      </p:sp>
      <p:sp>
        <p:nvSpPr>
          <p:cNvPr id="3" name="عنصر نائب لرقم الشريحة 2"/>
          <p:cNvSpPr>
            <a:spLocks noGrp="1"/>
          </p:cNvSpPr>
          <p:nvPr>
            <p:ph type="sldNum" sz="quarter" idx="12"/>
          </p:nvPr>
        </p:nvSpPr>
        <p:spPr/>
        <p:txBody>
          <a:bodyPr/>
          <a:lstStyle/>
          <a:p>
            <a:fld id="{0B34F065-1154-456A-91E3-76DE8E75E17B}" type="slidenum">
              <a:rPr lang="ar-SA" smtClean="0"/>
              <a:t>24</a:t>
            </a:fld>
            <a:endParaRPr lang="ar-SA"/>
          </a:p>
        </p:txBody>
      </p:sp>
    </p:spTree>
    <p:extLst>
      <p:ext uri="{BB962C8B-B14F-4D97-AF65-F5344CB8AC3E}">
        <p14:creationId xmlns:p14="http://schemas.microsoft.com/office/powerpoint/2010/main" val="223455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691680"/>
            <a:ext cx="6192688" cy="6552728"/>
          </a:xfrm>
        </p:spPr>
        <p:txBody>
          <a:bodyPr/>
          <a:lstStyle/>
          <a:p>
            <a:pPr algn="l"/>
            <a:r>
              <a:rPr lang="en-US" b="1" dirty="0" smtClean="0">
                <a:solidFill>
                  <a:srgbClr val="FF0000"/>
                </a:solidFill>
              </a:rPr>
              <a:t>Complications</a:t>
            </a:r>
            <a:r>
              <a:rPr lang="en-US" b="1" dirty="0">
                <a:solidFill>
                  <a:srgbClr val="FF0000"/>
                </a:solidFill>
              </a:rPr>
              <a:t>:</a:t>
            </a:r>
            <a:r>
              <a:rPr lang="en-US" dirty="0">
                <a:solidFill>
                  <a:srgbClr val="FF0000"/>
                </a:solidFill>
              </a:rPr>
              <a:t> </a:t>
            </a:r>
            <a:r>
              <a:rPr lang="en-US" dirty="0" err="1"/>
              <a:t>Hypercyanotic</a:t>
            </a:r>
            <a:r>
              <a:rPr lang="en-US" dirty="0"/>
              <a:t> </a:t>
            </a:r>
            <a:r>
              <a:rPr lang="en-US" dirty="0" smtClean="0"/>
              <a:t>spells, </a:t>
            </a:r>
            <a:r>
              <a:rPr lang="en-US" dirty="0" err="1" smtClean="0"/>
              <a:t>hyperviscosity</a:t>
            </a:r>
            <a:r>
              <a:rPr lang="en-US" dirty="0" smtClean="0"/>
              <a:t> </a:t>
            </a:r>
            <a:r>
              <a:rPr lang="en-US" dirty="0"/>
              <a:t>( polycythemia ). </a:t>
            </a:r>
            <a:r>
              <a:rPr lang="en-US" dirty="0" err="1"/>
              <a:t>Cerebro</a:t>
            </a:r>
            <a:r>
              <a:rPr lang="en-US" dirty="0"/>
              <a:t>-vascular strokes ( due to thrombosis secondary to polycythemia or due to brain abscess secondary to hypoxia ). Iron deficiency </a:t>
            </a:r>
            <a:r>
              <a:rPr lang="en-US" dirty="0" err="1"/>
              <a:t>anaemia</a:t>
            </a:r>
            <a:r>
              <a:rPr lang="en-US" dirty="0"/>
              <a:t> . </a:t>
            </a:r>
            <a:r>
              <a:rPr lang="en-US" b="1" dirty="0"/>
              <a:t>Heart failure is very rare .</a:t>
            </a:r>
            <a:endParaRPr lang="ar-IQ" dirty="0"/>
          </a:p>
        </p:txBody>
      </p:sp>
      <p:sp>
        <p:nvSpPr>
          <p:cNvPr id="3" name="عنصر نائب لرقم الشريحة 2"/>
          <p:cNvSpPr>
            <a:spLocks noGrp="1"/>
          </p:cNvSpPr>
          <p:nvPr>
            <p:ph type="sldNum" sz="quarter" idx="12"/>
          </p:nvPr>
        </p:nvSpPr>
        <p:spPr/>
        <p:txBody>
          <a:bodyPr/>
          <a:lstStyle/>
          <a:p>
            <a:fld id="{0B34F065-1154-456A-91E3-76DE8E75E17B}" type="slidenum">
              <a:rPr lang="ar-SA" smtClean="0"/>
              <a:t>25</a:t>
            </a:fld>
            <a:endParaRPr lang="ar-SA"/>
          </a:p>
        </p:txBody>
      </p:sp>
    </p:spTree>
    <p:extLst>
      <p:ext uri="{BB962C8B-B14F-4D97-AF65-F5344CB8AC3E}">
        <p14:creationId xmlns:p14="http://schemas.microsoft.com/office/powerpoint/2010/main" val="1417057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475656"/>
            <a:ext cx="6192688" cy="6692561"/>
          </a:xfrm>
        </p:spPr>
        <p:txBody>
          <a:bodyPr>
            <a:normAutofit fontScale="92500"/>
          </a:bodyPr>
          <a:lstStyle/>
          <a:p>
            <a:pPr marL="0" indent="0" algn="justLow" rtl="0">
              <a:buNone/>
            </a:pPr>
            <a:r>
              <a:rPr lang="en-US" b="1" dirty="0">
                <a:solidFill>
                  <a:srgbClr val="FF0000"/>
                </a:solidFill>
              </a:rPr>
              <a:t>INVESTIGATIONS </a:t>
            </a:r>
            <a:r>
              <a:rPr lang="en-US" b="1" dirty="0"/>
              <a:t>: Laboratory test : </a:t>
            </a:r>
            <a:r>
              <a:rPr lang="en-US" dirty="0"/>
              <a:t>CBC high hemoglobin concentration and hematocrit level  → </a:t>
            </a:r>
            <a:r>
              <a:rPr lang="en-US" dirty="0" err="1"/>
              <a:t>hyperviscosity</a:t>
            </a:r>
            <a:r>
              <a:rPr lang="en-US" dirty="0"/>
              <a:t> . Low mean corpuscular hemoglobin level→ hypochromic microcytic </a:t>
            </a:r>
            <a:r>
              <a:rPr lang="en-US" dirty="0" err="1"/>
              <a:t>anaemia</a:t>
            </a:r>
            <a:r>
              <a:rPr lang="en-US" dirty="0"/>
              <a:t> ( iron deficiency </a:t>
            </a:r>
            <a:r>
              <a:rPr lang="en-US" dirty="0" err="1"/>
              <a:t>anaemia</a:t>
            </a:r>
            <a:r>
              <a:rPr lang="en-US" dirty="0"/>
              <a:t> ). Blood gases analysis during </a:t>
            </a:r>
            <a:r>
              <a:rPr lang="en-US" dirty="0" err="1"/>
              <a:t>hypercyanotic</a:t>
            </a:r>
            <a:r>
              <a:rPr lang="en-US" dirty="0"/>
              <a:t> spells → hypoxemia &amp; metabolic acidosis .   </a:t>
            </a:r>
          </a:p>
          <a:p>
            <a:pPr marL="0" indent="0" algn="justLow" rtl="0">
              <a:buNone/>
            </a:pPr>
            <a:r>
              <a:rPr lang="en-US" b="1" dirty="0">
                <a:solidFill>
                  <a:srgbClr val="FF0000"/>
                </a:solidFill>
              </a:rPr>
              <a:t>CXR</a:t>
            </a:r>
            <a:r>
              <a:rPr lang="en-US" dirty="0"/>
              <a:t> * normal heart size. narrow base heart , </a:t>
            </a:r>
          </a:p>
          <a:p>
            <a:pPr marL="0" indent="0" algn="justLow" rtl="0">
              <a:buNone/>
            </a:pPr>
            <a:r>
              <a:rPr lang="en-US" dirty="0"/>
              <a:t>* concavity of left </a:t>
            </a:r>
            <a:r>
              <a:rPr lang="en-US" dirty="0" err="1"/>
              <a:t>borber</a:t>
            </a:r>
            <a:r>
              <a:rPr lang="en-US" dirty="0"/>
              <a:t> in the area occupied by pulmonary artery .</a:t>
            </a:r>
          </a:p>
          <a:p>
            <a:pPr marL="0" indent="0" algn="justLow" rtl="0">
              <a:buNone/>
            </a:pPr>
            <a:r>
              <a:rPr lang="en-US" dirty="0"/>
              <a:t>* The rounded apical shadow situated above diaphragm is produced </a:t>
            </a:r>
            <a:r>
              <a:rPr lang="en-US" dirty="0" smtClean="0"/>
              <a:t>by  </a:t>
            </a:r>
            <a:r>
              <a:rPr lang="en-US" dirty="0"/>
              <a:t>hypertrophy of RV                                                                                                                                                                                                                                                                                                                   </a:t>
            </a:r>
          </a:p>
          <a:p>
            <a:pPr marL="0" indent="0" algn="justLow" rtl="0">
              <a:buNone/>
            </a:pPr>
            <a:r>
              <a:rPr lang="en-US" b="1" dirty="0"/>
              <a:t>: </a:t>
            </a:r>
            <a:r>
              <a:rPr lang="en-US" dirty="0"/>
              <a:t>(boot- shaped heart ).</a:t>
            </a:r>
            <a:r>
              <a:rPr lang="en-US" b="1" dirty="0"/>
              <a:t> </a:t>
            </a:r>
            <a:r>
              <a:rPr lang="en-US" dirty="0" err="1"/>
              <a:t>Oligemic</a:t>
            </a:r>
            <a:r>
              <a:rPr lang="en-US" dirty="0"/>
              <a:t> lung fields</a:t>
            </a:r>
            <a:r>
              <a:rPr lang="en-US" b="1" dirty="0"/>
              <a:t> .ECG : </a:t>
            </a:r>
            <a:r>
              <a:rPr lang="en-US" dirty="0"/>
              <a:t>Right axis deviation, RA and</a:t>
            </a:r>
            <a:r>
              <a:rPr lang="en-US" b="1" dirty="0"/>
              <a:t> </a:t>
            </a:r>
            <a:r>
              <a:rPr lang="en-US" dirty="0"/>
              <a:t>RV hypertrophy </a:t>
            </a:r>
            <a:r>
              <a:rPr lang="en-US" b="1" dirty="0" smtClean="0"/>
              <a:t>.</a:t>
            </a:r>
          </a:p>
          <a:p>
            <a:pPr marL="0" indent="0" algn="justLow" rtl="0">
              <a:buNone/>
            </a:pPr>
            <a:r>
              <a:rPr lang="en-US" b="1" dirty="0" smtClean="0"/>
              <a:t> </a:t>
            </a:r>
            <a:r>
              <a:rPr lang="en-US" b="1" dirty="0">
                <a:solidFill>
                  <a:srgbClr val="FF0000"/>
                </a:solidFill>
              </a:rPr>
              <a:t>Echocardiography</a:t>
            </a:r>
            <a:r>
              <a:rPr lang="en-US" b="1" dirty="0"/>
              <a:t>: </a:t>
            </a:r>
            <a:r>
              <a:rPr lang="en-US" dirty="0"/>
              <a:t>Demonstrate the cardinal features of TOF.</a:t>
            </a:r>
          </a:p>
          <a:p>
            <a:pPr marL="0" indent="0" algn="justLow" rtl="0">
              <a:buNone/>
            </a:pPr>
            <a:r>
              <a:rPr lang="en-US" dirty="0">
                <a:solidFill>
                  <a:srgbClr val="FF0000"/>
                </a:solidFill>
              </a:rPr>
              <a:t> </a:t>
            </a:r>
            <a:r>
              <a:rPr lang="en-US" b="1" dirty="0">
                <a:solidFill>
                  <a:srgbClr val="FF0000"/>
                </a:solidFill>
              </a:rPr>
              <a:t>cardiac </a:t>
            </a:r>
            <a:r>
              <a:rPr lang="en-US" b="1" dirty="0" err="1">
                <a:solidFill>
                  <a:srgbClr val="FF0000"/>
                </a:solidFill>
              </a:rPr>
              <a:t>catheriztion</a:t>
            </a:r>
            <a:r>
              <a:rPr lang="en-US" dirty="0">
                <a:solidFill>
                  <a:srgbClr val="FF0000"/>
                </a:solidFill>
              </a:rPr>
              <a:t>: </a:t>
            </a:r>
            <a:r>
              <a:rPr lang="en-US" dirty="0"/>
              <a:t>maybe required to show the detailed </a:t>
            </a:r>
            <a:r>
              <a:rPr lang="en-US" dirty="0" err="1"/>
              <a:t>antomy</a:t>
            </a:r>
            <a:r>
              <a:rPr lang="en-US" dirty="0"/>
              <a:t> </a:t>
            </a:r>
          </a:p>
          <a:p>
            <a:pPr algn="justLow"/>
            <a:endParaRPr lang="ar-IQ" dirty="0"/>
          </a:p>
        </p:txBody>
      </p:sp>
      <p:sp>
        <p:nvSpPr>
          <p:cNvPr id="3" name="عنصر نائب لرقم الشريحة 2"/>
          <p:cNvSpPr>
            <a:spLocks noGrp="1"/>
          </p:cNvSpPr>
          <p:nvPr>
            <p:ph type="sldNum" sz="quarter" idx="12"/>
          </p:nvPr>
        </p:nvSpPr>
        <p:spPr/>
        <p:txBody>
          <a:bodyPr/>
          <a:lstStyle/>
          <a:p>
            <a:fld id="{0B34F065-1154-456A-91E3-76DE8E75E17B}" type="slidenum">
              <a:rPr lang="ar-SA" smtClean="0"/>
              <a:t>26</a:t>
            </a:fld>
            <a:endParaRPr lang="ar-SA"/>
          </a:p>
        </p:txBody>
      </p:sp>
    </p:spTree>
    <p:extLst>
      <p:ext uri="{BB962C8B-B14F-4D97-AF65-F5344CB8AC3E}">
        <p14:creationId xmlns:p14="http://schemas.microsoft.com/office/powerpoint/2010/main" val="1440807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down)">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wipe(down)">
                                      <p:cBhvr>
                                        <p:cTn id="3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1907704"/>
            <a:ext cx="6264696" cy="6768752"/>
          </a:xfrm>
        </p:spPr>
        <p:txBody>
          <a:bodyPr>
            <a:normAutofit fontScale="92500" lnSpcReduction="20000"/>
          </a:bodyPr>
          <a:lstStyle/>
          <a:p>
            <a:pPr marL="0" indent="0" algn="justLow" rtl="0">
              <a:buNone/>
            </a:pPr>
            <a:r>
              <a:rPr lang="en-US" b="1" dirty="0">
                <a:solidFill>
                  <a:srgbClr val="FF0000"/>
                </a:solidFill>
              </a:rPr>
              <a:t>Medical :</a:t>
            </a:r>
            <a:r>
              <a:rPr lang="en-US" b="1" dirty="0"/>
              <a:t> </a:t>
            </a:r>
            <a:r>
              <a:rPr lang="en-US" dirty="0"/>
              <a:t>Iron therapy for prevention of iron deficiency anemia .</a:t>
            </a:r>
          </a:p>
          <a:p>
            <a:pPr marL="0" indent="0" algn="justLow" rtl="0">
              <a:buNone/>
            </a:pPr>
            <a:r>
              <a:rPr lang="en-US" b="1" dirty="0">
                <a:solidFill>
                  <a:srgbClr val="FF0000"/>
                </a:solidFill>
              </a:rPr>
              <a:t>Treatment of </a:t>
            </a:r>
            <a:r>
              <a:rPr lang="en-US" b="1" dirty="0" err="1">
                <a:solidFill>
                  <a:srgbClr val="FF0000"/>
                </a:solidFill>
              </a:rPr>
              <a:t>hypercyanotic</a:t>
            </a:r>
            <a:r>
              <a:rPr lang="en-US" b="1" dirty="0">
                <a:solidFill>
                  <a:srgbClr val="FF0000"/>
                </a:solidFill>
              </a:rPr>
              <a:t> spells :</a:t>
            </a:r>
            <a:r>
              <a:rPr lang="en-US" b="1" dirty="0"/>
              <a:t> </a:t>
            </a:r>
            <a:r>
              <a:rPr lang="en-US" dirty="0"/>
              <a:t>Cyanotic spells are usually self-limiting and followed by a period of sleep. If prolonged beyond 15 minutes , they require treatment with: Knee – chest position, oxygen therapy , sedation and pain relief . IV propranolol (relieves </a:t>
            </a:r>
            <a:r>
              <a:rPr lang="en-US" dirty="0" err="1"/>
              <a:t>infundibular</a:t>
            </a:r>
            <a:r>
              <a:rPr lang="en-US" dirty="0"/>
              <a:t> smooth muscular obstruction that is the cause of reduced PBF ). IV  alpha </a:t>
            </a:r>
            <a:r>
              <a:rPr lang="en-US" dirty="0" err="1"/>
              <a:t>adrenoreceptor</a:t>
            </a:r>
            <a:r>
              <a:rPr lang="en-US" dirty="0"/>
              <a:t> agonist (works as a peripheral vasoconstrictor ). Sodium bicarbonate to correct metabolic acidosis .Mechanical  ventilation to reduce metabolic oxygen demand ( if no improvement by the previous measures )</a:t>
            </a:r>
          </a:p>
          <a:p>
            <a:pPr marL="0" indent="0" algn="justLow" rtl="0">
              <a:buNone/>
            </a:pPr>
            <a:r>
              <a:rPr lang="en-US" b="1" dirty="0">
                <a:solidFill>
                  <a:srgbClr val="FF0000"/>
                </a:solidFill>
              </a:rPr>
              <a:t>Surgical : </a:t>
            </a:r>
            <a:endParaRPr lang="en-US" dirty="0">
              <a:solidFill>
                <a:srgbClr val="FF0000"/>
              </a:solidFill>
            </a:endParaRPr>
          </a:p>
          <a:p>
            <a:pPr marL="0" indent="0" algn="justLow" rtl="0">
              <a:buNone/>
            </a:pPr>
            <a:r>
              <a:rPr lang="en-US" b="1" dirty="0">
                <a:solidFill>
                  <a:srgbClr val="FF0000"/>
                </a:solidFill>
              </a:rPr>
              <a:t>Palliative surgery</a:t>
            </a:r>
            <a:r>
              <a:rPr lang="en-US" dirty="0"/>
              <a:t> (modified Blalock- </a:t>
            </a:r>
            <a:r>
              <a:rPr lang="en-US" dirty="0" err="1"/>
              <a:t>Taussig</a:t>
            </a:r>
            <a:r>
              <a:rPr lang="en-US" dirty="0"/>
              <a:t> shunt ): </a:t>
            </a:r>
            <a:r>
              <a:rPr lang="en-US" dirty="0" err="1"/>
              <a:t>artifi</a:t>
            </a:r>
            <a:r>
              <a:rPr lang="en-US" dirty="0"/>
              <a:t> </a:t>
            </a:r>
            <a:r>
              <a:rPr lang="en-US" dirty="0" err="1"/>
              <a:t>cial</a:t>
            </a:r>
            <a:r>
              <a:rPr lang="en-US" dirty="0"/>
              <a:t> tube between  the </a:t>
            </a:r>
            <a:r>
              <a:rPr lang="en-US" dirty="0" err="1"/>
              <a:t>subclavian</a:t>
            </a:r>
            <a:r>
              <a:rPr lang="en-US" dirty="0"/>
              <a:t> artery and the pulmonary artery to increase the PBF for infants who are very cyanosed .</a:t>
            </a:r>
          </a:p>
          <a:p>
            <a:pPr marL="0" indent="0" algn="justLow" rtl="0">
              <a:buNone/>
            </a:pPr>
            <a:r>
              <a:rPr lang="en-US" b="1" dirty="0">
                <a:solidFill>
                  <a:srgbClr val="FF0000"/>
                </a:solidFill>
              </a:rPr>
              <a:t>Total corrective surgery :</a:t>
            </a:r>
            <a:r>
              <a:rPr lang="en-US" dirty="0"/>
              <a:t> at around 6 months ; closing VSD , relieving RVOT  obstruction with an artificial patch that extends across the pulmonary valve .</a:t>
            </a:r>
          </a:p>
          <a:p>
            <a:pPr algn="justLow"/>
            <a:endParaRPr lang="ar-IQ" dirty="0"/>
          </a:p>
        </p:txBody>
      </p:sp>
      <p:sp>
        <p:nvSpPr>
          <p:cNvPr id="3" name="عنوان 2"/>
          <p:cNvSpPr>
            <a:spLocks noGrp="1"/>
          </p:cNvSpPr>
          <p:nvPr>
            <p:ph type="title"/>
          </p:nvPr>
        </p:nvSpPr>
        <p:spPr>
          <a:xfrm>
            <a:off x="342900" y="451104"/>
            <a:ext cx="6172200" cy="1384592"/>
          </a:xfrm>
        </p:spPr>
        <p:txBody>
          <a:bodyPr>
            <a:normAutofit fontScale="90000"/>
          </a:bodyPr>
          <a:lstStyle/>
          <a:p>
            <a:r>
              <a:rPr lang="en-US" dirty="0"/>
              <a:t>Management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27</a:t>
            </a:fld>
            <a:endParaRPr lang="ar-SA"/>
          </a:p>
        </p:txBody>
      </p:sp>
    </p:spTree>
    <p:extLst>
      <p:ext uri="{BB962C8B-B14F-4D97-AF65-F5344CB8AC3E}">
        <p14:creationId xmlns:p14="http://schemas.microsoft.com/office/powerpoint/2010/main" val="1006679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wipe(down)">
                                      <p:cBhvr>
                                        <p:cTn id="14" dur="500"/>
                                        <p:tgtEl>
                                          <p:spTgt spid="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wipe(down)">
                                      <p:cBhvr>
                                        <p:cTn id="19" dur="500"/>
                                        <p:tgtEl>
                                          <p:spTgt spid="2">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Effect transition="in" filter="wipe(down)">
                                      <p:cBhvr>
                                        <p:cTn id="24" dur="500"/>
                                        <p:tgtEl>
                                          <p:spTgt spid="2">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Effect transition="in" filter="wipe(down)">
                                      <p:cBhvr>
                                        <p:cTn id="29" dur="500"/>
                                        <p:tgtEl>
                                          <p:spTgt spid="2">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2">
                                            <p:txEl>
                                              <p:pRg st="4" end="4"/>
                                            </p:txEl>
                                          </p:spTgt>
                                        </p:tgtEl>
                                        <p:attrNameLst>
                                          <p:attrName>style.visibility</p:attrName>
                                        </p:attrNameLst>
                                      </p:cBhvr>
                                      <p:to>
                                        <p:strVal val="visible"/>
                                      </p:to>
                                    </p:set>
                                    <p:animEffect transition="in" filter="wipe(down)">
                                      <p:cBhvr>
                                        <p:cTn id="34"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1331640"/>
            <a:ext cx="6336704" cy="7128792"/>
          </a:xfrm>
        </p:spPr>
        <p:txBody>
          <a:bodyPr/>
          <a:lstStyle/>
          <a:p>
            <a:pPr marL="0" indent="0" algn="justLow" rtl="0">
              <a:buNone/>
            </a:pPr>
            <a:r>
              <a:rPr lang="en-US" b="1" dirty="0"/>
              <a:t>2. </a:t>
            </a:r>
            <a:r>
              <a:rPr lang="en-US" b="1" dirty="0">
                <a:solidFill>
                  <a:srgbClr val="FF0000"/>
                </a:solidFill>
              </a:rPr>
              <a:t>Transposition of Great Arteries (D-TGA)</a:t>
            </a:r>
            <a:endParaRPr lang="en-US" dirty="0">
              <a:solidFill>
                <a:srgbClr val="FF0000"/>
              </a:solidFill>
            </a:endParaRPr>
          </a:p>
          <a:p>
            <a:pPr algn="justLow" rtl="0"/>
            <a:r>
              <a:rPr lang="en-US" dirty="0"/>
              <a:t>The aorta is connected to RV , and the pulmonary artery is connected to LV .</a:t>
            </a:r>
          </a:p>
          <a:p>
            <a:pPr marL="0" indent="0" algn="justLow" rtl="0">
              <a:buNone/>
            </a:pPr>
            <a:r>
              <a:rPr lang="en-US" b="1" dirty="0">
                <a:solidFill>
                  <a:srgbClr val="FF0000"/>
                </a:solidFill>
              </a:rPr>
              <a:t>Hemodynamics </a:t>
            </a:r>
            <a:r>
              <a:rPr lang="en-US" b="1" dirty="0"/>
              <a:t>:</a:t>
            </a:r>
            <a:r>
              <a:rPr lang="en-US" dirty="0"/>
              <a:t> The blue blood is returned to the body and the pink blood is returned to the lungs . There are </a:t>
            </a:r>
            <a:r>
              <a:rPr lang="en-US" b="1" dirty="0"/>
              <a:t>two parallel circulation</a:t>
            </a:r>
            <a:r>
              <a:rPr lang="en-US" dirty="0"/>
              <a:t> ( unless there is mixing of blood between them this condition is incompatible with life ) . Fortunately , there are number of natural associated anomalies ; VSD , ASD , PDA .</a:t>
            </a:r>
          </a:p>
          <a:p>
            <a:pPr algn="justLow"/>
            <a:endParaRPr lang="ar-IQ" dirty="0"/>
          </a:p>
        </p:txBody>
      </p:sp>
      <p:sp>
        <p:nvSpPr>
          <p:cNvPr id="3" name="عنصر نائب لرقم الشريحة 2"/>
          <p:cNvSpPr>
            <a:spLocks noGrp="1"/>
          </p:cNvSpPr>
          <p:nvPr>
            <p:ph type="sldNum" sz="quarter" idx="12"/>
          </p:nvPr>
        </p:nvSpPr>
        <p:spPr/>
        <p:txBody>
          <a:bodyPr/>
          <a:lstStyle/>
          <a:p>
            <a:fld id="{0B34F065-1154-456A-91E3-76DE8E75E17B}" type="slidenum">
              <a:rPr lang="ar-SA" smtClean="0"/>
              <a:t>28</a:t>
            </a:fld>
            <a:endParaRPr lang="ar-SA"/>
          </a:p>
        </p:txBody>
      </p:sp>
    </p:spTree>
    <p:extLst>
      <p:ext uri="{BB962C8B-B14F-4D97-AF65-F5344CB8AC3E}">
        <p14:creationId xmlns:p14="http://schemas.microsoft.com/office/powerpoint/2010/main" val="2271937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1475656"/>
            <a:ext cx="6336704" cy="6692561"/>
          </a:xfrm>
        </p:spPr>
        <p:txBody>
          <a:bodyPr/>
          <a:lstStyle/>
          <a:p>
            <a:pPr marL="0" indent="0" algn="justLow" rtl="0">
              <a:buNone/>
            </a:pPr>
            <a:r>
              <a:rPr lang="en-US" b="1" dirty="0">
                <a:solidFill>
                  <a:srgbClr val="FF0000"/>
                </a:solidFill>
              </a:rPr>
              <a:t>Clinical features :</a:t>
            </a:r>
            <a:r>
              <a:rPr lang="en-US" dirty="0"/>
              <a:t> Cyanosis : it may be profound within the first few days of life </a:t>
            </a:r>
          </a:p>
          <a:p>
            <a:pPr marL="0" indent="0" algn="justLow" rtl="0">
              <a:buNone/>
            </a:pPr>
            <a:r>
              <a:rPr lang="en-US" dirty="0"/>
              <a:t>(ductal closure → marked reduction in mixing of the </a:t>
            </a:r>
            <a:r>
              <a:rPr lang="en-US" dirty="0" err="1"/>
              <a:t>desaturated</a:t>
            </a:r>
            <a:r>
              <a:rPr lang="en-US" dirty="0"/>
              <a:t> and saturated blood Difficulty of breathing </a:t>
            </a:r>
          </a:p>
          <a:p>
            <a:pPr marL="0" indent="0" algn="justLow" rtl="0">
              <a:buNone/>
            </a:pPr>
            <a:r>
              <a:rPr lang="en-US" b="1" dirty="0">
                <a:solidFill>
                  <a:srgbClr val="FF0000"/>
                </a:solidFill>
              </a:rPr>
              <a:t>Physical signs :</a:t>
            </a:r>
            <a:r>
              <a:rPr lang="en-US" b="1" dirty="0"/>
              <a:t> </a:t>
            </a:r>
            <a:r>
              <a:rPr lang="en-US" dirty="0"/>
              <a:t>Central cyanosis . Failure to thrive . Clubbing ; present after the first year of life .Usually no murmur ; or systolic murmur from increased flow or stenosis within the LV outflow (pulmonary artery ).The second sound is usually single .Heart failure is common .</a:t>
            </a:r>
          </a:p>
          <a:p>
            <a:pPr algn="justLow"/>
            <a:endParaRPr lang="ar-IQ" dirty="0"/>
          </a:p>
        </p:txBody>
      </p:sp>
      <p:sp>
        <p:nvSpPr>
          <p:cNvPr id="3" name="عنصر نائب لرقم الشريحة 2"/>
          <p:cNvSpPr>
            <a:spLocks noGrp="1"/>
          </p:cNvSpPr>
          <p:nvPr>
            <p:ph type="sldNum" sz="quarter" idx="12"/>
          </p:nvPr>
        </p:nvSpPr>
        <p:spPr/>
        <p:txBody>
          <a:bodyPr/>
          <a:lstStyle/>
          <a:p>
            <a:fld id="{0B34F065-1154-456A-91E3-76DE8E75E17B}" type="slidenum">
              <a:rPr lang="ar-SA" smtClean="0"/>
              <a:t>29</a:t>
            </a:fld>
            <a:endParaRPr lang="ar-SA"/>
          </a:p>
        </p:txBody>
      </p:sp>
    </p:spTree>
    <p:extLst>
      <p:ext uri="{BB962C8B-B14F-4D97-AF65-F5344CB8AC3E}">
        <p14:creationId xmlns:p14="http://schemas.microsoft.com/office/powerpoint/2010/main" val="4248441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عنصر نائب للمحتوى 1"/>
              <p:cNvSpPr>
                <a:spLocks noGrp="1"/>
              </p:cNvSpPr>
              <p:nvPr>
                <p:ph idx="1"/>
              </p:nvPr>
            </p:nvSpPr>
            <p:spPr>
              <a:xfrm>
                <a:off x="260648" y="1835696"/>
                <a:ext cx="6336704" cy="6912768"/>
              </a:xfrm>
            </p:spPr>
            <p:txBody>
              <a:bodyPr>
                <a:normAutofit/>
              </a:bodyPr>
              <a:lstStyle/>
              <a:p>
                <a:pPr algn="justLow" rtl="0"/>
                <a:r>
                  <a:rPr lang="en-US" sz="1400" b="1" dirty="0"/>
                  <a:t>General appearance</a:t>
                </a:r>
                <a:r>
                  <a:rPr lang="en-US" sz="1400" dirty="0"/>
                  <a:t> : respiratory distress, dyspnea , retraction , sweat on the forehead , orthopnea , toxic appearance .</a:t>
                </a:r>
              </a:p>
              <a:p>
                <a:pPr marL="0" lvl="0" indent="0" algn="justLow" rtl="0">
                  <a:buNone/>
                </a:pPr>
                <a:r>
                  <a:rPr lang="en-US" sz="1400" b="1" dirty="0"/>
                  <a:t>Body weight</a:t>
                </a:r>
                <a:r>
                  <a:rPr lang="en-US" sz="1400" dirty="0"/>
                  <a:t> : long standing hypoxia or heart failure will affect body weight.</a:t>
                </a:r>
              </a:p>
              <a:p>
                <a:pPr marL="0" lvl="0" indent="0" algn="justLow" rtl="0">
                  <a:buNone/>
                </a:pPr>
                <a:r>
                  <a:rPr lang="en-US" sz="1400" dirty="0"/>
                  <a:t> </a:t>
                </a:r>
                <a:r>
                  <a:rPr lang="en-US" sz="1400" b="1" dirty="0"/>
                  <a:t>Chromosomal syndromes</a:t>
                </a:r>
                <a:r>
                  <a:rPr lang="en-US" sz="1400" dirty="0"/>
                  <a:t> : CHD should be ruled out in any </a:t>
                </a:r>
                <a:r>
                  <a:rPr lang="en-US" sz="1400" dirty="0" err="1"/>
                  <a:t>syndromic</a:t>
                </a:r>
                <a:r>
                  <a:rPr lang="en-US" sz="1400" dirty="0"/>
                  <a:t> patient .In  down syndrome , the most common cardiac lesions is </a:t>
                </a:r>
                <a:r>
                  <a:rPr lang="en-US" sz="1400" dirty="0" err="1"/>
                  <a:t>endocardial</a:t>
                </a:r>
                <a:r>
                  <a:rPr lang="en-US" sz="1400" dirty="0"/>
                  <a:t>  cushion defect.</a:t>
                </a:r>
              </a:p>
              <a:p>
                <a:pPr marL="0" lvl="0" indent="0" algn="justLow" rtl="0">
                  <a:buNone/>
                </a:pPr>
                <a:r>
                  <a:rPr lang="en-US" sz="1400" b="1" dirty="0"/>
                  <a:t>Color changes:  </a:t>
                </a:r>
                <a:endParaRPr lang="en-US" sz="1400" dirty="0"/>
              </a:p>
              <a:p>
                <a:pPr marL="0" indent="0" algn="justLow" rtl="0">
                  <a:buNone/>
                </a:pPr>
                <a:r>
                  <a:rPr lang="en-US" sz="1400" b="1" dirty="0"/>
                  <a:t>Central cyanosis :</a:t>
                </a:r>
                <a:r>
                  <a:rPr lang="en-US" sz="1400" dirty="0"/>
                  <a:t> it is only evident clinically when oxygen saturation is below 85</a:t>
                </a:r>
                <a14:m>
                  <m:oMath xmlns:m="http://schemas.openxmlformats.org/officeDocument/2006/math">
                    <m:r>
                      <a:rPr lang="en-US" sz="1400" i="1">
                        <a:latin typeface="Cambria Math"/>
                      </a:rPr>
                      <m:t>%</m:t>
                    </m:r>
                  </m:oMath>
                </a14:m>
                <a:r>
                  <a:rPr lang="en-US" sz="1400" dirty="0"/>
                  <a:t> central cyanosis ( cardiac , pulmonary and CNS causes ) should be evident in the lips and mucous membranes including the tongue .</a:t>
                </a:r>
              </a:p>
              <a:p>
                <a:pPr marL="0" indent="0" algn="justLow" rtl="0">
                  <a:buNone/>
                </a:pPr>
                <a:r>
                  <a:rPr lang="en-US" sz="1400" b="1" dirty="0"/>
                  <a:t>Peripheral cyanosis : </a:t>
                </a:r>
                <a:r>
                  <a:rPr lang="en-US" sz="1400" dirty="0"/>
                  <a:t>( cold &amp; shock states ) is not associated with O</a:t>
                </a:r>
                <a:r>
                  <a:rPr lang="en-US" sz="1400" baseline="-25000" dirty="0"/>
                  <a:t>2</a:t>
                </a:r>
                <a:r>
                  <a:rPr lang="en-US" sz="1400" dirty="0"/>
                  <a:t> desaturation and clinically , there is no mucous membrane affection .</a:t>
                </a:r>
              </a:p>
              <a:p>
                <a:pPr marL="0" indent="0" algn="justLow" rtl="0">
                  <a:buNone/>
                </a:pPr>
                <a:r>
                  <a:rPr lang="en-US" sz="1400" b="1" dirty="0"/>
                  <a:t>Pallor : </a:t>
                </a:r>
                <a:r>
                  <a:rPr lang="en-US" sz="1400" dirty="0"/>
                  <a:t>it may be seen in infants with vasoconstriction from severe CHF or shock .On the other hand , patients with chronic anemia may have an innocent hemic murmur.</a:t>
                </a:r>
              </a:p>
              <a:p>
                <a:pPr marL="0" indent="0" algn="justLow" rtl="0">
                  <a:buNone/>
                </a:pPr>
                <a:r>
                  <a:rPr lang="en-US" sz="1400" b="1" dirty="0"/>
                  <a:t>Jaundice :</a:t>
                </a:r>
                <a:r>
                  <a:rPr lang="en-US" sz="1400" dirty="0"/>
                  <a:t> it may be seen in severe systemic venous congestion .</a:t>
                </a:r>
              </a:p>
              <a:p>
                <a:pPr marL="0" lvl="0" indent="0" algn="justLow" rtl="0">
                  <a:buNone/>
                </a:pPr>
                <a:r>
                  <a:rPr lang="en-US" sz="1400" b="1" dirty="0"/>
                  <a:t>Vital signs </a:t>
                </a:r>
                <a:endParaRPr lang="en-US" sz="1400" dirty="0"/>
              </a:p>
              <a:p>
                <a:pPr marL="0" indent="0" algn="justLow" rtl="0">
                  <a:buNone/>
                </a:pPr>
                <a:r>
                  <a:rPr lang="en-US" sz="1400" b="1" dirty="0"/>
                  <a:t>Heart rate : </a:t>
                </a:r>
                <a:r>
                  <a:rPr lang="en-US" sz="1400" dirty="0"/>
                  <a:t>tachycardia is the first sign of heart  failure . </a:t>
                </a:r>
              </a:p>
              <a:p>
                <a:pPr marL="0" indent="0" algn="justLow" rtl="0">
                  <a:buNone/>
                </a:pPr>
                <a:r>
                  <a:rPr lang="en-US" sz="1400" b="1" dirty="0"/>
                  <a:t>Respiratory rate and blood pressure :</a:t>
                </a:r>
                <a:r>
                  <a:rPr lang="en-US" sz="1400" dirty="0"/>
                  <a:t> special attention is to rule out </a:t>
                </a:r>
                <a:r>
                  <a:rPr lang="en-US" sz="1400" dirty="0" err="1"/>
                  <a:t>coarctation</a:t>
                </a:r>
                <a:r>
                  <a:rPr lang="en-US" sz="1400" dirty="0"/>
                  <a:t> of the aorta by evidence of radio-femoral pulse delay .</a:t>
                </a:r>
              </a:p>
              <a:p>
                <a:pPr marL="0" lvl="0" indent="0" algn="justLow" rtl="0">
                  <a:buNone/>
                </a:pPr>
                <a:r>
                  <a:rPr lang="en-US" sz="1400" b="1" dirty="0"/>
                  <a:t>Extremities</a:t>
                </a:r>
                <a:r>
                  <a:rPr lang="en-US" sz="1400" dirty="0"/>
                  <a:t> </a:t>
                </a:r>
                <a:r>
                  <a:rPr lang="en-US" sz="1400" b="1" dirty="0"/>
                  <a:t>:</a:t>
                </a:r>
                <a:r>
                  <a:rPr lang="en-US" sz="1400" dirty="0"/>
                  <a:t> perfusion , edema , cyanosis and clubbing .Long standing arterial  desaturation ( usually &gt; 6 months ) results in clubbing .</a:t>
                </a:r>
              </a:p>
              <a:p>
                <a:pPr marL="0" lvl="0" indent="0" algn="justLow" rtl="0">
                  <a:buNone/>
                </a:pPr>
                <a:r>
                  <a:rPr lang="en-US" sz="1400" b="1" dirty="0"/>
                  <a:t>Neck examination :</a:t>
                </a:r>
                <a:r>
                  <a:rPr lang="en-US" sz="1400" dirty="0"/>
                  <a:t> </a:t>
                </a:r>
              </a:p>
              <a:p>
                <a:pPr marL="0" indent="0" algn="justLow" rtl="0">
                  <a:buNone/>
                </a:pPr>
                <a:r>
                  <a:rPr lang="en-US" sz="1400" b="1" dirty="0"/>
                  <a:t>Congested neck veins</a:t>
                </a:r>
                <a:r>
                  <a:rPr lang="en-US" sz="1400" dirty="0"/>
                  <a:t> ( &gt; 2 cm above the clavicle ) while patient head is elevated 45</a:t>
                </a:r>
                <a:r>
                  <a:rPr lang="en-US" sz="1400" baseline="30000" dirty="0"/>
                  <a:t>0</a:t>
                </a:r>
                <a:r>
                  <a:rPr lang="en-US" sz="1400" dirty="0"/>
                  <a:t>. </a:t>
                </a:r>
              </a:p>
              <a:p>
                <a:pPr marL="0" indent="0" algn="justLow" rtl="0">
                  <a:buNone/>
                </a:pPr>
                <a:r>
                  <a:rPr lang="en-US" sz="1400" b="1" dirty="0"/>
                  <a:t>Arterial pulsations </a:t>
                </a:r>
                <a:r>
                  <a:rPr lang="en-US" sz="1400" dirty="0"/>
                  <a:t>best seen in suprasternal notch "Corrigan</a:t>
                </a:r>
                <a:r>
                  <a:rPr lang="en-US" sz="1400" baseline="30000" dirty="0"/>
                  <a:t>'</a:t>
                </a:r>
                <a:r>
                  <a:rPr lang="en-US" sz="1400" dirty="0"/>
                  <a:t>s sign" ( one of the peripheral signs of AR ).</a:t>
                </a:r>
              </a:p>
              <a:p>
                <a:pPr marL="0" indent="0" algn="justLow" rtl="0">
                  <a:buNone/>
                </a:pPr>
                <a:r>
                  <a:rPr lang="en-US" sz="1400" b="1" dirty="0"/>
                  <a:t>Carotid thrill </a:t>
                </a:r>
                <a:r>
                  <a:rPr lang="en-US" sz="1400" dirty="0"/>
                  <a:t>is present in AS .</a:t>
                </a:r>
                <a:r>
                  <a:rPr lang="en-US" sz="1400" b="1" dirty="0"/>
                  <a:t>                                                                                                </a:t>
                </a:r>
                <a:r>
                  <a:rPr lang="en-US" sz="1400" dirty="0"/>
                  <a:t> </a:t>
                </a:r>
              </a:p>
              <a:p>
                <a:pPr algn="justLow"/>
                <a:endParaRPr lang="ar-IQ" sz="1400" dirty="0"/>
              </a:p>
            </p:txBody>
          </p:sp>
        </mc:Choice>
        <mc:Fallback>
          <p:sp>
            <p:nvSpPr>
              <p:cNvPr id="2" name="عنصر نائب للمحتوى 1"/>
              <p:cNvSpPr>
                <a:spLocks noGrp="1" noRot="1" noChangeAspect="1" noMove="1" noResize="1" noEditPoints="1" noAdjustHandles="1" noChangeArrowheads="1" noChangeShapeType="1" noTextEdit="1"/>
              </p:cNvSpPr>
              <p:nvPr>
                <p:ph idx="1"/>
              </p:nvPr>
            </p:nvSpPr>
            <p:spPr>
              <a:xfrm>
                <a:off x="260648" y="1835696"/>
                <a:ext cx="6336704" cy="6912768"/>
              </a:xfrm>
              <a:blipFill rotWithShape="1">
                <a:blip r:embed="rId2"/>
                <a:stretch>
                  <a:fillRect l="-289" t="-265" r="-1444"/>
                </a:stretch>
              </a:blipFill>
            </p:spPr>
            <p:txBody>
              <a:bodyPr/>
              <a:lstStyle/>
              <a:p>
                <a:r>
                  <a:rPr lang="ar-IQ">
                    <a:noFill/>
                  </a:rPr>
                  <a:t> </a:t>
                </a:r>
              </a:p>
            </p:txBody>
          </p:sp>
        </mc:Fallback>
      </mc:AlternateContent>
      <p:sp>
        <p:nvSpPr>
          <p:cNvPr id="3" name="عنوان 2"/>
          <p:cNvSpPr>
            <a:spLocks noGrp="1"/>
          </p:cNvSpPr>
          <p:nvPr>
            <p:ph type="title"/>
          </p:nvPr>
        </p:nvSpPr>
        <p:spPr>
          <a:xfrm>
            <a:off x="342900" y="451104"/>
            <a:ext cx="6172200" cy="1024552"/>
          </a:xfrm>
        </p:spPr>
        <p:txBody>
          <a:bodyPr>
            <a:noAutofit/>
          </a:bodyPr>
          <a:lstStyle/>
          <a:p>
            <a:r>
              <a:rPr lang="en-US" sz="3600" b="1" dirty="0"/>
              <a:t>General physical Examination </a:t>
            </a:r>
            <a:br>
              <a:rPr lang="en-US" sz="3600" b="1" dirty="0"/>
            </a:br>
            <a:endParaRPr lang="ar-IQ" sz="3600" b="1"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3</a:t>
            </a:fld>
            <a:endParaRPr lang="ar-SA"/>
          </a:p>
        </p:txBody>
      </p:sp>
    </p:spTree>
    <p:extLst>
      <p:ext uri="{BB962C8B-B14F-4D97-AF65-F5344CB8AC3E}">
        <p14:creationId xmlns:p14="http://schemas.microsoft.com/office/powerpoint/2010/main" val="4230353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wipe(down)">
                                      <p:cBhvr>
                                        <p:cTn id="42" dur="500"/>
                                        <p:tgtEl>
                                          <p:spTgt spid="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wipe(down)">
                                      <p:cBhvr>
                                        <p:cTn id="47" dur="500"/>
                                        <p:tgtEl>
                                          <p:spTgt spid="2">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wipe(down)">
                                      <p:cBhvr>
                                        <p:cTn id="52" dur="500"/>
                                        <p:tgtEl>
                                          <p:spTgt spid="2">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wipe(down)">
                                      <p:cBhvr>
                                        <p:cTn id="57" dur="500"/>
                                        <p:tgtEl>
                                          <p:spTgt spid="2">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wipe(down)">
                                      <p:cBhvr>
                                        <p:cTn id="62" dur="500"/>
                                        <p:tgtEl>
                                          <p:spTgt spid="2">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wipe(down)">
                                      <p:cBhvr>
                                        <p:cTn id="67" dur="500"/>
                                        <p:tgtEl>
                                          <p:spTgt spid="2">
                                            <p:txEl>
                                              <p:pRg st="11" end="11"/>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2">
                                            <p:txEl>
                                              <p:pRg st="12" end="12"/>
                                            </p:txEl>
                                          </p:spTgt>
                                        </p:tgtEl>
                                        <p:attrNameLst>
                                          <p:attrName>style.visibility</p:attrName>
                                        </p:attrNameLst>
                                      </p:cBhvr>
                                      <p:to>
                                        <p:strVal val="visible"/>
                                      </p:to>
                                    </p:set>
                                    <p:animEffect transition="in" filter="wipe(down)">
                                      <p:cBhvr>
                                        <p:cTn id="72" dur="500"/>
                                        <p:tgtEl>
                                          <p:spTgt spid="2">
                                            <p:txEl>
                                              <p:pRg st="12" end="12"/>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2">
                                            <p:txEl>
                                              <p:pRg st="13" end="13"/>
                                            </p:txEl>
                                          </p:spTgt>
                                        </p:tgtEl>
                                        <p:attrNameLst>
                                          <p:attrName>style.visibility</p:attrName>
                                        </p:attrNameLst>
                                      </p:cBhvr>
                                      <p:to>
                                        <p:strVal val="visible"/>
                                      </p:to>
                                    </p:set>
                                    <p:animEffect transition="in" filter="wipe(down)">
                                      <p:cBhvr>
                                        <p:cTn id="77" dur="500"/>
                                        <p:tgtEl>
                                          <p:spTgt spid="2">
                                            <p:txEl>
                                              <p:pRg st="13" end="13"/>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2">
                                            <p:txEl>
                                              <p:pRg st="14" end="14"/>
                                            </p:txEl>
                                          </p:spTgt>
                                        </p:tgtEl>
                                        <p:attrNameLst>
                                          <p:attrName>style.visibility</p:attrName>
                                        </p:attrNameLst>
                                      </p:cBhvr>
                                      <p:to>
                                        <p:strVal val="visible"/>
                                      </p:to>
                                    </p:set>
                                    <p:animEffect transition="in" filter="wipe(down)">
                                      <p:cBhvr>
                                        <p:cTn id="82" dur="500"/>
                                        <p:tgtEl>
                                          <p:spTgt spid="2">
                                            <p:txEl>
                                              <p:pRg st="14" end="14"/>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grpId="0" nodeType="clickEffect">
                                  <p:stCondLst>
                                    <p:cond delay="0"/>
                                  </p:stCondLst>
                                  <p:childTnLst>
                                    <p:set>
                                      <p:cBhvr>
                                        <p:cTn id="86" dur="1" fill="hold">
                                          <p:stCondLst>
                                            <p:cond delay="0"/>
                                          </p:stCondLst>
                                        </p:cTn>
                                        <p:tgtEl>
                                          <p:spTgt spid="2">
                                            <p:txEl>
                                              <p:pRg st="15" end="15"/>
                                            </p:txEl>
                                          </p:spTgt>
                                        </p:tgtEl>
                                        <p:attrNameLst>
                                          <p:attrName>style.visibility</p:attrName>
                                        </p:attrNameLst>
                                      </p:cBhvr>
                                      <p:to>
                                        <p:strVal val="visible"/>
                                      </p:to>
                                    </p:set>
                                    <p:animEffect transition="in" filter="wipe(down)">
                                      <p:cBhvr>
                                        <p:cTn id="87" dur="500"/>
                                        <p:tgtEl>
                                          <p:spTgt spid="2">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475656"/>
            <a:ext cx="6264695" cy="6692561"/>
          </a:xfrm>
        </p:spPr>
        <p:txBody>
          <a:bodyPr/>
          <a:lstStyle/>
          <a:p>
            <a:pPr marL="0" indent="0" algn="l">
              <a:buNone/>
              <a:tabLst>
                <a:tab pos="4929188" algn="l"/>
                <a:tab pos="5208588" algn="l"/>
                <a:tab pos="5745163" algn="l"/>
              </a:tabLst>
            </a:pPr>
            <a:r>
              <a:rPr lang="en-US" b="1" dirty="0" smtClean="0">
                <a:solidFill>
                  <a:srgbClr val="FF0000"/>
                </a:solidFill>
              </a:rPr>
              <a:t>Investigations </a:t>
            </a:r>
            <a:r>
              <a:rPr lang="en-US" b="1" dirty="0">
                <a:solidFill>
                  <a:srgbClr val="FF0000"/>
                </a:solidFill>
              </a:rPr>
              <a:t>: CXR</a:t>
            </a:r>
            <a:r>
              <a:rPr lang="en-US" dirty="0">
                <a:solidFill>
                  <a:srgbClr val="FF0000"/>
                </a:solidFill>
              </a:rPr>
              <a:t>:</a:t>
            </a:r>
            <a:r>
              <a:rPr lang="en-US" dirty="0"/>
              <a:t> Egg en side appearance;  narrow upper mediastinum due to AP relationship of the great vessels and hypertrophy of RV . Increased pulmonary vascular markings due to increase PBE .</a:t>
            </a:r>
            <a:r>
              <a:rPr lang="en-US" b="1" dirty="0">
                <a:solidFill>
                  <a:srgbClr val="FF0000"/>
                </a:solidFill>
              </a:rPr>
              <a:t>ECG</a:t>
            </a:r>
            <a:r>
              <a:rPr lang="en-US" dirty="0"/>
              <a:t> : Rarely helpful in establishing the diagnosis , usually  normal .</a:t>
            </a:r>
            <a:r>
              <a:rPr lang="en-US" b="1" dirty="0"/>
              <a:t>Echocardiography</a:t>
            </a:r>
            <a:r>
              <a:rPr lang="en-US" dirty="0"/>
              <a:t> : Demonstrate the abnormal arterial connections and associated anomalies </a:t>
            </a:r>
            <a:r>
              <a:rPr lang="en-US" dirty="0" smtClean="0"/>
              <a:t>.</a:t>
            </a:r>
            <a:endParaRPr lang="ar-IQ" dirty="0"/>
          </a:p>
        </p:txBody>
      </p:sp>
      <p:sp>
        <p:nvSpPr>
          <p:cNvPr id="3" name="عنصر نائب لرقم الشريحة 2"/>
          <p:cNvSpPr>
            <a:spLocks noGrp="1"/>
          </p:cNvSpPr>
          <p:nvPr>
            <p:ph type="sldNum" sz="quarter" idx="12"/>
          </p:nvPr>
        </p:nvSpPr>
        <p:spPr/>
        <p:txBody>
          <a:bodyPr/>
          <a:lstStyle/>
          <a:p>
            <a:fld id="{0B34F065-1154-456A-91E3-76DE8E75E17B}" type="slidenum">
              <a:rPr lang="ar-SA" smtClean="0"/>
              <a:t>30</a:t>
            </a:fld>
            <a:endParaRPr lang="ar-SA"/>
          </a:p>
        </p:txBody>
      </p:sp>
    </p:spTree>
    <p:extLst>
      <p:ext uri="{BB962C8B-B14F-4D97-AF65-F5344CB8AC3E}">
        <p14:creationId xmlns:p14="http://schemas.microsoft.com/office/powerpoint/2010/main" val="1684420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2267744"/>
            <a:ext cx="6120680" cy="6192688"/>
          </a:xfrm>
        </p:spPr>
        <p:txBody>
          <a:bodyPr/>
          <a:lstStyle/>
          <a:p>
            <a:pPr marL="0" indent="0" algn="justLow" rtl="0">
              <a:buNone/>
            </a:pPr>
            <a:r>
              <a:rPr lang="en-US" b="1" dirty="0">
                <a:solidFill>
                  <a:srgbClr val="FF0000"/>
                </a:solidFill>
              </a:rPr>
              <a:t>Medical : </a:t>
            </a:r>
            <a:r>
              <a:rPr lang="en-US" dirty="0"/>
              <a:t>Immediate prostaglandin infusion to maintain </a:t>
            </a:r>
            <a:r>
              <a:rPr lang="en-US" dirty="0" err="1"/>
              <a:t>ductus</a:t>
            </a:r>
            <a:r>
              <a:rPr lang="en-US" dirty="0"/>
              <a:t> </a:t>
            </a:r>
            <a:r>
              <a:rPr lang="en-US" dirty="0" err="1"/>
              <a:t>arteriosus</a:t>
            </a:r>
            <a:r>
              <a:rPr lang="en-US" dirty="0"/>
              <a:t> patency .Urgent balloon atrial </a:t>
            </a:r>
            <a:r>
              <a:rPr lang="en-US" dirty="0" err="1"/>
              <a:t>septostomy</a:t>
            </a:r>
            <a:r>
              <a:rPr lang="en-US" dirty="0"/>
              <a:t> (</a:t>
            </a:r>
            <a:r>
              <a:rPr lang="en-US" dirty="0" err="1"/>
              <a:t>Rashkind</a:t>
            </a:r>
            <a:r>
              <a:rPr lang="en-US" dirty="0"/>
              <a:t> procedure ) to maintain a large </a:t>
            </a:r>
            <a:r>
              <a:rPr lang="en-US" dirty="0" err="1"/>
              <a:t>interatrial</a:t>
            </a:r>
            <a:r>
              <a:rPr lang="en-US" dirty="0"/>
              <a:t> communication to allow good mixing of blood and improves cyanosis .</a:t>
            </a:r>
          </a:p>
          <a:p>
            <a:pPr marL="0" indent="0" algn="justLow" rtl="0">
              <a:buNone/>
            </a:pPr>
            <a:r>
              <a:rPr lang="en-US" b="1" dirty="0"/>
              <a:t>Definitive surgical correction :</a:t>
            </a:r>
            <a:r>
              <a:rPr lang="en-US" dirty="0"/>
              <a:t> in the first 3 weeks of life (arterial switch operation ).</a:t>
            </a:r>
          </a:p>
          <a:p>
            <a:pPr algn="justLow"/>
            <a:endParaRPr lang="ar-IQ" dirty="0"/>
          </a:p>
        </p:txBody>
      </p:sp>
      <p:sp>
        <p:nvSpPr>
          <p:cNvPr id="3" name="عنوان 2"/>
          <p:cNvSpPr>
            <a:spLocks noGrp="1"/>
          </p:cNvSpPr>
          <p:nvPr>
            <p:ph type="title"/>
          </p:nvPr>
        </p:nvSpPr>
        <p:spPr/>
        <p:txBody>
          <a:bodyPr/>
          <a:lstStyle/>
          <a:p>
            <a:r>
              <a:rPr lang="en-US" dirty="0"/>
              <a:t>Management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31</a:t>
            </a:fld>
            <a:endParaRPr lang="ar-SA"/>
          </a:p>
        </p:txBody>
      </p:sp>
    </p:spTree>
    <p:extLst>
      <p:ext uri="{BB962C8B-B14F-4D97-AF65-F5344CB8AC3E}">
        <p14:creationId xmlns:p14="http://schemas.microsoft.com/office/powerpoint/2010/main" val="2486945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04664" y="1259632"/>
            <a:ext cx="6192688" cy="6408712"/>
          </a:xfrm>
        </p:spPr>
        <p:txBody>
          <a:bodyPr>
            <a:normAutofit/>
          </a:bodyPr>
          <a:lstStyle/>
          <a:p>
            <a:pPr marL="0" indent="0" algn="justLow" rtl="0">
              <a:buNone/>
            </a:pPr>
            <a:r>
              <a:rPr lang="en-US" dirty="0"/>
              <a:t> Heart failure is that state in which the heart cannot produce the cardiac output required to sustain the metabolic needs of the body . Cardiac output ( HR </a:t>
            </a:r>
            <a:r>
              <a:rPr lang="en-US" dirty="0" smtClean="0"/>
              <a:t>X </a:t>
            </a:r>
            <a:r>
              <a:rPr lang="en-US" dirty="0"/>
              <a:t>SV ) </a:t>
            </a:r>
          </a:p>
          <a:p>
            <a:pPr marL="0" indent="0" algn="l" rtl="0">
              <a:buNone/>
            </a:pPr>
            <a:r>
              <a:rPr lang="en-US" dirty="0">
                <a:solidFill>
                  <a:srgbClr val="FF0000"/>
                </a:solidFill>
              </a:rPr>
              <a:t>Etiology of heart failure : </a:t>
            </a:r>
          </a:p>
          <a:p>
            <a:pPr marL="0" indent="0" rtl="0">
              <a:buNone/>
            </a:pPr>
            <a:r>
              <a:rPr lang="en-US" dirty="0"/>
              <a:t> </a:t>
            </a:r>
            <a:endParaRPr lang="ar-IQ" dirty="0"/>
          </a:p>
        </p:txBody>
      </p:sp>
      <p:sp>
        <p:nvSpPr>
          <p:cNvPr id="3" name="عنوان 2"/>
          <p:cNvSpPr>
            <a:spLocks noGrp="1"/>
          </p:cNvSpPr>
          <p:nvPr>
            <p:ph type="title"/>
          </p:nvPr>
        </p:nvSpPr>
        <p:spPr>
          <a:xfrm>
            <a:off x="404664" y="179512"/>
            <a:ext cx="6172200" cy="1670304"/>
          </a:xfrm>
        </p:spPr>
        <p:txBody>
          <a:bodyPr/>
          <a:lstStyle/>
          <a:p>
            <a:r>
              <a:rPr lang="en-US" dirty="0"/>
              <a:t>Heart Failure : </a:t>
            </a:r>
            <a:br>
              <a:rPr lang="en-US" dirty="0"/>
            </a:br>
            <a:endParaRPr lang="ar-IQ" dirty="0"/>
          </a:p>
        </p:txBody>
      </p:sp>
      <p:pic>
        <p:nvPicPr>
          <p:cNvPr id="4" name="صورة 3" descr="777"/>
          <p:cNvPicPr/>
          <p:nvPr/>
        </p:nvPicPr>
        <p:blipFill>
          <a:blip r:embed="rId2">
            <a:lum contrast="36000"/>
            <a:extLst>
              <a:ext uri="{28A0092B-C50C-407E-A947-70E740481C1C}">
                <a14:useLocalDpi xmlns:a14="http://schemas.microsoft.com/office/drawing/2010/main" val="0"/>
              </a:ext>
            </a:extLst>
          </a:blip>
          <a:srcRect t="1093" r="859" b="1093"/>
          <a:stretch>
            <a:fillRect/>
          </a:stretch>
        </p:blipFill>
        <p:spPr bwMode="auto">
          <a:xfrm>
            <a:off x="548681" y="3275856"/>
            <a:ext cx="5328592" cy="5616624"/>
          </a:xfrm>
          <a:prstGeom prst="rect">
            <a:avLst/>
          </a:prstGeom>
          <a:noFill/>
          <a:ln>
            <a:noFill/>
          </a:ln>
        </p:spPr>
      </p:pic>
      <p:sp>
        <p:nvSpPr>
          <p:cNvPr id="5" name="عنصر نائب لرقم الشريحة 4"/>
          <p:cNvSpPr>
            <a:spLocks noGrp="1"/>
          </p:cNvSpPr>
          <p:nvPr>
            <p:ph type="sldNum" sz="quarter" idx="12"/>
          </p:nvPr>
        </p:nvSpPr>
        <p:spPr/>
        <p:txBody>
          <a:bodyPr/>
          <a:lstStyle/>
          <a:p>
            <a:fld id="{0B34F065-1154-456A-91E3-76DE8E75E17B}" type="slidenum">
              <a:rPr lang="ar-SA" smtClean="0"/>
              <a:t>32</a:t>
            </a:fld>
            <a:endParaRPr lang="ar-SA"/>
          </a:p>
        </p:txBody>
      </p:sp>
    </p:spTree>
    <p:extLst>
      <p:ext uri="{BB962C8B-B14F-4D97-AF65-F5344CB8AC3E}">
        <p14:creationId xmlns:p14="http://schemas.microsoft.com/office/powerpoint/2010/main" val="4220172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circle(in)">
                                      <p:cBhvr>
                                        <p:cTn id="2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1691680"/>
            <a:ext cx="6336704" cy="6840760"/>
          </a:xfrm>
        </p:spPr>
        <p:txBody>
          <a:bodyPr>
            <a:normAutofit fontScale="85000" lnSpcReduction="20000"/>
          </a:bodyPr>
          <a:lstStyle/>
          <a:p>
            <a:pPr marL="0" indent="0" algn="justLow" rtl="0">
              <a:buNone/>
            </a:pPr>
            <a:r>
              <a:rPr lang="en-US" dirty="0"/>
              <a:t> There are several types of pathophysiological alternation that when sufficiently severe comprise the cardiac output and thus lead to cardiac failure So the pathophysiological abnormalities in HF include : </a:t>
            </a:r>
          </a:p>
          <a:p>
            <a:pPr marL="0" indent="0" algn="justLow" rtl="0">
              <a:buNone/>
            </a:pPr>
            <a:r>
              <a:rPr lang="en-US" dirty="0"/>
              <a:t>1. </a:t>
            </a:r>
            <a:r>
              <a:rPr lang="en-US" dirty="0" smtClean="0"/>
              <a:t>Preload </a:t>
            </a:r>
            <a:r>
              <a:rPr lang="en-US" dirty="0"/>
              <a:t>( volume overload ) : e.g. left to right shunt such as ( VSD , PDA ) , </a:t>
            </a:r>
            <a:r>
              <a:rPr lang="en-US" dirty="0" err="1"/>
              <a:t>valvular</a:t>
            </a:r>
            <a:r>
              <a:rPr lang="en-US" dirty="0"/>
              <a:t> insufficiency , severe anemia . </a:t>
            </a:r>
          </a:p>
          <a:p>
            <a:pPr marL="0" indent="0" algn="justLow" rtl="0">
              <a:buNone/>
            </a:pPr>
            <a:r>
              <a:rPr lang="en-US" dirty="0"/>
              <a:t>2. </a:t>
            </a:r>
            <a:r>
              <a:rPr lang="en-US" dirty="0" smtClean="0"/>
              <a:t>after </a:t>
            </a:r>
            <a:r>
              <a:rPr lang="en-US" dirty="0"/>
              <a:t>load ( pressure overload ) e.g. aortic stenosis , </a:t>
            </a:r>
            <a:r>
              <a:rPr lang="en-US" dirty="0" err="1"/>
              <a:t>coarctation</a:t>
            </a:r>
            <a:r>
              <a:rPr lang="en-US" dirty="0"/>
              <a:t> of aorta or acute hypertension . </a:t>
            </a:r>
          </a:p>
          <a:p>
            <a:pPr marL="0" indent="0" algn="justLow" rtl="0">
              <a:buNone/>
            </a:pPr>
            <a:r>
              <a:rPr lang="en-US" dirty="0"/>
              <a:t>3. Myocardial abnormality : which result in impairment of myocardial contractility e.g. dilated cardiomyopathy , myocarditis . </a:t>
            </a:r>
          </a:p>
          <a:p>
            <a:pPr marL="0" indent="0" algn="justLow" rtl="0">
              <a:buNone/>
            </a:pPr>
            <a:r>
              <a:rPr lang="en-US" dirty="0" smtClean="0"/>
              <a:t>4.Diastolic </a:t>
            </a:r>
            <a:r>
              <a:rPr lang="en-US" dirty="0"/>
              <a:t>dysfunction : result in impairment of ventricular filling and reduce of stroke volume e.g. hypertrophic cardiomyopathy , </a:t>
            </a:r>
            <a:r>
              <a:rPr lang="en-US" dirty="0" err="1"/>
              <a:t>tachy</a:t>
            </a:r>
            <a:r>
              <a:rPr lang="en-US" dirty="0"/>
              <a:t> </a:t>
            </a:r>
            <a:r>
              <a:rPr lang="en-US" dirty="0" err="1"/>
              <a:t>arrythmias</a:t>
            </a:r>
            <a:r>
              <a:rPr lang="en-US" dirty="0"/>
              <a:t> . </a:t>
            </a:r>
          </a:p>
          <a:p>
            <a:pPr marL="0" indent="0" algn="justLow" rtl="0">
              <a:buNone/>
            </a:pPr>
            <a:r>
              <a:rPr lang="en-US" dirty="0"/>
              <a:t>* Any cause which lead to H. failure or impaired cardiac function will activate the following compensatory mechanism : </a:t>
            </a:r>
          </a:p>
          <a:p>
            <a:pPr marL="0" indent="0" algn="justLow" rtl="0">
              <a:buNone/>
            </a:pPr>
            <a:r>
              <a:rPr lang="en-US" dirty="0"/>
              <a:t>1. enhance of cardiac contraction in response to the filling volume ( Frank starling law ) . </a:t>
            </a:r>
          </a:p>
          <a:p>
            <a:pPr marL="0" indent="0" algn="justLow" rtl="0">
              <a:buNone/>
            </a:pPr>
            <a:r>
              <a:rPr lang="en-US" dirty="0"/>
              <a:t>2. Hypertrophy of myocardium . </a:t>
            </a:r>
          </a:p>
          <a:p>
            <a:pPr marL="0" indent="0" algn="l" rtl="0">
              <a:buNone/>
            </a:pPr>
            <a:r>
              <a:rPr lang="en-US" dirty="0" smtClean="0"/>
              <a:t>3.Activation </a:t>
            </a:r>
            <a:r>
              <a:rPr lang="en-US" dirty="0"/>
              <a:t>of sympathetic, </a:t>
            </a:r>
            <a:r>
              <a:rPr lang="en-US" dirty="0" err="1"/>
              <a:t>remin</a:t>
            </a:r>
            <a:r>
              <a:rPr lang="en-US" dirty="0"/>
              <a:t>-angiotensin                heart rate ,         contractility . </a:t>
            </a:r>
            <a:endParaRPr lang="ar-IQ" dirty="0"/>
          </a:p>
        </p:txBody>
      </p:sp>
      <p:sp>
        <p:nvSpPr>
          <p:cNvPr id="3" name="عنوان 2"/>
          <p:cNvSpPr>
            <a:spLocks noGrp="1"/>
          </p:cNvSpPr>
          <p:nvPr>
            <p:ph type="title"/>
          </p:nvPr>
        </p:nvSpPr>
        <p:spPr>
          <a:xfrm>
            <a:off x="342900" y="451104"/>
            <a:ext cx="6172200" cy="1312584"/>
          </a:xfrm>
        </p:spPr>
        <p:txBody>
          <a:bodyPr>
            <a:normAutofit fontScale="90000"/>
          </a:bodyPr>
          <a:lstStyle/>
          <a:p>
            <a:r>
              <a:rPr lang="en-US" dirty="0"/>
              <a:t>Pathophysiology :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33</a:t>
            </a:fld>
            <a:endParaRPr lang="ar-SA"/>
          </a:p>
        </p:txBody>
      </p:sp>
    </p:spTree>
    <p:extLst>
      <p:ext uri="{BB962C8B-B14F-4D97-AF65-F5344CB8AC3E}">
        <p14:creationId xmlns:p14="http://schemas.microsoft.com/office/powerpoint/2010/main" val="3063528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wipe(down)">
                                      <p:cBhvr>
                                        <p:cTn id="42" dur="500"/>
                                        <p:tgtEl>
                                          <p:spTgt spid="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wipe(down)">
                                      <p:cBhvr>
                                        <p:cTn id="47" dur="500"/>
                                        <p:tgtEl>
                                          <p:spTgt spid="2">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wipe(down)">
                                      <p:cBhvr>
                                        <p:cTn id="52"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763688"/>
            <a:ext cx="6264696" cy="6768752"/>
          </a:xfrm>
        </p:spPr>
        <p:txBody>
          <a:bodyPr/>
          <a:lstStyle/>
          <a:p>
            <a:pPr marL="0" indent="0" algn="justLow" rtl="0">
              <a:buNone/>
            </a:pPr>
            <a:r>
              <a:rPr lang="en-US" dirty="0"/>
              <a:t> The history is important both in making the diagnosis of Heart failure and in evaluating the possible cause . </a:t>
            </a:r>
          </a:p>
          <a:p>
            <a:pPr marL="0" indent="0" algn="justLow" rtl="0">
              <a:buNone/>
            </a:pPr>
            <a:r>
              <a:rPr lang="en-US" sz="2800" dirty="0">
                <a:solidFill>
                  <a:srgbClr val="FF0000"/>
                </a:solidFill>
              </a:rPr>
              <a:t>In infants : </a:t>
            </a:r>
          </a:p>
          <a:p>
            <a:pPr marL="0" indent="0" algn="justLow" rtl="0">
              <a:buNone/>
            </a:pPr>
            <a:r>
              <a:rPr lang="en-US" dirty="0"/>
              <a:t>1. </a:t>
            </a:r>
            <a:r>
              <a:rPr lang="en-US" dirty="0" err="1"/>
              <a:t>tachyphnea</a:t>
            </a:r>
            <a:r>
              <a:rPr lang="en-US" dirty="0"/>
              <a:t> . </a:t>
            </a:r>
          </a:p>
          <a:p>
            <a:pPr marL="0" indent="0" algn="justLow" rtl="0">
              <a:buNone/>
            </a:pPr>
            <a:r>
              <a:rPr lang="en-US" dirty="0"/>
              <a:t>2. feeding difficulties . </a:t>
            </a:r>
          </a:p>
          <a:p>
            <a:pPr marL="0" indent="0" algn="justLow" rtl="0">
              <a:buNone/>
            </a:pPr>
            <a:r>
              <a:rPr lang="en-US" dirty="0"/>
              <a:t>3. Dyspnea ( during crying , sucking ) </a:t>
            </a:r>
          </a:p>
          <a:p>
            <a:pPr marL="0" indent="0" algn="justLow" rtl="0">
              <a:buNone/>
            </a:pPr>
            <a:r>
              <a:rPr lang="en-US" dirty="0"/>
              <a:t>4. Profuse sweating . </a:t>
            </a:r>
          </a:p>
          <a:p>
            <a:pPr marL="0" indent="0" algn="justLow" rtl="0">
              <a:buNone/>
            </a:pPr>
            <a:r>
              <a:rPr lang="en-US" dirty="0"/>
              <a:t>5. poor weight gain . </a:t>
            </a:r>
          </a:p>
          <a:p>
            <a:pPr marL="0" indent="0" algn="justLow" rtl="0">
              <a:buNone/>
            </a:pPr>
            <a:r>
              <a:rPr lang="en-US" dirty="0"/>
              <a:t>6. irritability . </a:t>
            </a:r>
          </a:p>
          <a:p>
            <a:pPr marL="0" indent="0" algn="justLow" rtl="0">
              <a:buNone/>
            </a:pPr>
            <a:r>
              <a:rPr lang="en-US" dirty="0"/>
              <a:t>7. Weak cry and noisy labored respiration . </a:t>
            </a:r>
            <a:endParaRPr lang="ar-IQ" dirty="0"/>
          </a:p>
        </p:txBody>
      </p:sp>
      <p:sp>
        <p:nvSpPr>
          <p:cNvPr id="3" name="عنوان 2"/>
          <p:cNvSpPr>
            <a:spLocks noGrp="1"/>
          </p:cNvSpPr>
          <p:nvPr>
            <p:ph type="title"/>
          </p:nvPr>
        </p:nvSpPr>
        <p:spPr>
          <a:xfrm>
            <a:off x="342900" y="451104"/>
            <a:ext cx="6172200" cy="1528608"/>
          </a:xfrm>
        </p:spPr>
        <p:txBody>
          <a:bodyPr/>
          <a:lstStyle/>
          <a:p>
            <a:r>
              <a:rPr lang="en-US" dirty="0"/>
              <a:t>Clinical manifestations :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34</a:t>
            </a:fld>
            <a:endParaRPr lang="ar-SA"/>
          </a:p>
        </p:txBody>
      </p:sp>
    </p:spTree>
    <p:extLst>
      <p:ext uri="{BB962C8B-B14F-4D97-AF65-F5344CB8AC3E}">
        <p14:creationId xmlns:p14="http://schemas.microsoft.com/office/powerpoint/2010/main" val="460400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wipe(down)">
                                      <p:cBhvr>
                                        <p:cTn id="14" dur="500"/>
                                        <p:tgtEl>
                                          <p:spTgt spid="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wipe(down)">
                                      <p:cBhvr>
                                        <p:cTn id="19" dur="500"/>
                                        <p:tgtEl>
                                          <p:spTgt spid="2">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Effect transition="in" filter="wipe(down)">
                                      <p:cBhvr>
                                        <p:cTn id="24" dur="500"/>
                                        <p:tgtEl>
                                          <p:spTgt spid="2">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Effect transition="in" filter="wipe(down)">
                                      <p:cBhvr>
                                        <p:cTn id="29" dur="500"/>
                                        <p:tgtEl>
                                          <p:spTgt spid="2">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2">
                                            <p:txEl>
                                              <p:pRg st="4" end="4"/>
                                            </p:txEl>
                                          </p:spTgt>
                                        </p:tgtEl>
                                        <p:attrNameLst>
                                          <p:attrName>style.visibility</p:attrName>
                                        </p:attrNameLst>
                                      </p:cBhvr>
                                      <p:to>
                                        <p:strVal val="visible"/>
                                      </p:to>
                                    </p:set>
                                    <p:animEffect transition="in" filter="wipe(down)">
                                      <p:cBhvr>
                                        <p:cTn id="34" dur="500"/>
                                        <p:tgtEl>
                                          <p:spTgt spid="2">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2">
                                            <p:txEl>
                                              <p:pRg st="5" end="5"/>
                                            </p:txEl>
                                          </p:spTgt>
                                        </p:tgtEl>
                                        <p:attrNameLst>
                                          <p:attrName>style.visibility</p:attrName>
                                        </p:attrNameLst>
                                      </p:cBhvr>
                                      <p:to>
                                        <p:strVal val="visible"/>
                                      </p:to>
                                    </p:set>
                                    <p:animEffect transition="in" filter="wipe(down)">
                                      <p:cBhvr>
                                        <p:cTn id="39" dur="500"/>
                                        <p:tgtEl>
                                          <p:spTgt spid="2">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2">
                                            <p:txEl>
                                              <p:pRg st="6" end="6"/>
                                            </p:txEl>
                                          </p:spTgt>
                                        </p:tgtEl>
                                        <p:attrNameLst>
                                          <p:attrName>style.visibility</p:attrName>
                                        </p:attrNameLst>
                                      </p:cBhvr>
                                      <p:to>
                                        <p:strVal val="visible"/>
                                      </p:to>
                                    </p:set>
                                    <p:animEffect transition="in" filter="wipe(down)">
                                      <p:cBhvr>
                                        <p:cTn id="44" dur="500"/>
                                        <p:tgtEl>
                                          <p:spTgt spid="2">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Effect transition="in" filter="wipe(down)">
                                      <p:cBhvr>
                                        <p:cTn id="49" dur="500"/>
                                        <p:tgtEl>
                                          <p:spTgt spid="2">
                                            <p:txEl>
                                              <p:pRg st="7" end="7"/>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2">
                                            <p:txEl>
                                              <p:pRg st="8" end="8"/>
                                            </p:txEl>
                                          </p:spTgt>
                                        </p:tgtEl>
                                        <p:attrNameLst>
                                          <p:attrName>style.visibility</p:attrName>
                                        </p:attrNameLst>
                                      </p:cBhvr>
                                      <p:to>
                                        <p:strVal val="visible"/>
                                      </p:to>
                                    </p:set>
                                    <p:animEffect transition="in" filter="wipe(down)">
                                      <p:cBhvr>
                                        <p:cTn id="5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1475656"/>
            <a:ext cx="6264695" cy="7272808"/>
          </a:xfrm>
        </p:spPr>
        <p:txBody>
          <a:bodyPr>
            <a:normAutofit lnSpcReduction="10000"/>
          </a:bodyPr>
          <a:lstStyle/>
          <a:p>
            <a:pPr algn="justLow" rtl="0"/>
            <a:r>
              <a:rPr lang="en-US" dirty="0" smtClean="0"/>
              <a:t>The </a:t>
            </a:r>
            <a:r>
              <a:rPr lang="en-US" dirty="0"/>
              <a:t>signs and symptoms of H. failure are similar to those in adult . These include fatigue , effort intolerance , anorexia , </a:t>
            </a:r>
            <a:r>
              <a:rPr lang="en-US" dirty="0" err="1"/>
              <a:t>abd</a:t>
            </a:r>
            <a:r>
              <a:rPr lang="en-US" dirty="0"/>
              <a:t> pain due to ( intestinal congestion , stretching of hepatic capsule ) . </a:t>
            </a:r>
          </a:p>
          <a:p>
            <a:pPr marL="0" indent="0" algn="justLow" rtl="0">
              <a:buNone/>
            </a:pPr>
            <a:r>
              <a:rPr lang="en-US" sz="2600" dirty="0">
                <a:solidFill>
                  <a:srgbClr val="FF0000"/>
                </a:solidFill>
              </a:rPr>
              <a:t>O / E : </a:t>
            </a:r>
          </a:p>
          <a:p>
            <a:pPr marL="0" indent="0" algn="justLow" rtl="0">
              <a:buNone/>
            </a:pPr>
            <a:r>
              <a:rPr lang="en-US" dirty="0"/>
              <a:t>1. The peripheral pulses weak , narrow pulse pressure . </a:t>
            </a:r>
          </a:p>
          <a:p>
            <a:pPr marL="0" indent="0" algn="justLow" rtl="0">
              <a:buNone/>
            </a:pPr>
            <a:r>
              <a:rPr lang="en-US" dirty="0"/>
              <a:t>2. Tachycardia &amp; gallop rhythm GR ( tachycardia + </a:t>
            </a:r>
            <a:r>
              <a:rPr lang="en-US" dirty="0" smtClean="0"/>
              <a:t>S</a:t>
            </a:r>
            <a:r>
              <a:rPr lang="en-US" baseline="-25000" dirty="0" smtClean="0"/>
              <a:t>3</a:t>
            </a:r>
            <a:r>
              <a:rPr lang="en-US" dirty="0" smtClean="0"/>
              <a:t>) </a:t>
            </a:r>
            <a:endParaRPr lang="en-US" dirty="0"/>
          </a:p>
          <a:p>
            <a:pPr marL="0" indent="0" algn="justLow" rtl="0">
              <a:buNone/>
            </a:pPr>
            <a:r>
              <a:rPr lang="en-US" dirty="0"/>
              <a:t>3. The murmur of underlying cause . </a:t>
            </a:r>
          </a:p>
          <a:p>
            <a:pPr marL="0" indent="0" algn="justLow" rtl="0">
              <a:buNone/>
            </a:pPr>
            <a:r>
              <a:rPr lang="en-US" dirty="0"/>
              <a:t>4. Basal </a:t>
            </a:r>
            <a:r>
              <a:rPr lang="en-US" dirty="0" err="1" smtClean="0"/>
              <a:t>crepitation,orthopnea</a:t>
            </a:r>
            <a:r>
              <a:rPr lang="en-US" dirty="0" smtClean="0"/>
              <a:t> </a:t>
            </a:r>
            <a:r>
              <a:rPr lang="en-US" dirty="0"/>
              <a:t>more in children than infant . </a:t>
            </a:r>
          </a:p>
          <a:p>
            <a:pPr marL="0" indent="0" algn="justLow" rtl="0">
              <a:buNone/>
            </a:pPr>
            <a:r>
              <a:rPr lang="en-US" dirty="0"/>
              <a:t>5. Rhonchi , caused by compression of airway by the distended pulmonary vasculature . </a:t>
            </a:r>
          </a:p>
          <a:p>
            <a:pPr marL="0" indent="0" algn="justLow" rtl="0">
              <a:buNone/>
            </a:pPr>
            <a:r>
              <a:rPr lang="en-US" dirty="0"/>
              <a:t>6. </a:t>
            </a:r>
            <a:r>
              <a:rPr lang="en-US" dirty="0" err="1"/>
              <a:t>Hepatomegally</a:t>
            </a:r>
            <a:r>
              <a:rPr lang="en-US" dirty="0"/>
              <a:t> due to hepatic congestion . </a:t>
            </a:r>
          </a:p>
          <a:p>
            <a:pPr marL="0" indent="0" algn="justLow" rtl="0">
              <a:buNone/>
            </a:pPr>
            <a:r>
              <a:rPr lang="en-US" dirty="0"/>
              <a:t>7. Peripheral </a:t>
            </a:r>
            <a:r>
              <a:rPr lang="en-US" dirty="0" err="1"/>
              <a:t>odema</a:t>
            </a:r>
            <a:r>
              <a:rPr lang="en-US" dirty="0"/>
              <a:t> : is rare finding in infant . </a:t>
            </a:r>
          </a:p>
          <a:p>
            <a:pPr marL="0" indent="0" algn="justLow" rtl="0">
              <a:buNone/>
            </a:pPr>
            <a:r>
              <a:rPr lang="en-US" dirty="0" smtClean="0"/>
              <a:t> </a:t>
            </a:r>
            <a:r>
              <a:rPr lang="en-US" dirty="0"/>
              <a:t>In children the </a:t>
            </a:r>
            <a:r>
              <a:rPr lang="en-US" dirty="0" err="1" smtClean="0"/>
              <a:t>fascial</a:t>
            </a:r>
            <a:r>
              <a:rPr lang="en-US" dirty="0" smtClean="0"/>
              <a:t> </a:t>
            </a:r>
            <a:r>
              <a:rPr lang="en-US" dirty="0" err="1"/>
              <a:t>odema</a:t>
            </a:r>
            <a:r>
              <a:rPr lang="en-US" dirty="0"/>
              <a:t> and </a:t>
            </a:r>
            <a:r>
              <a:rPr lang="en-US" dirty="0" err="1"/>
              <a:t>odema</a:t>
            </a:r>
            <a:r>
              <a:rPr lang="en-US" dirty="0"/>
              <a:t> of </a:t>
            </a:r>
            <a:r>
              <a:rPr lang="en-US" dirty="0" err="1"/>
              <a:t>dependant</a:t>
            </a:r>
            <a:r>
              <a:rPr lang="en-US" dirty="0"/>
              <a:t> parts of the body is more common . </a:t>
            </a:r>
            <a:endParaRPr lang="ar-IQ" dirty="0"/>
          </a:p>
        </p:txBody>
      </p:sp>
      <p:sp>
        <p:nvSpPr>
          <p:cNvPr id="3" name="عنوان 2"/>
          <p:cNvSpPr>
            <a:spLocks noGrp="1"/>
          </p:cNvSpPr>
          <p:nvPr>
            <p:ph type="title"/>
          </p:nvPr>
        </p:nvSpPr>
        <p:spPr>
          <a:xfrm>
            <a:off x="342900" y="451104"/>
            <a:ext cx="6172200" cy="1312584"/>
          </a:xfrm>
        </p:spPr>
        <p:txBody>
          <a:bodyPr>
            <a:normAutofit fontScale="90000"/>
          </a:bodyPr>
          <a:lstStyle/>
          <a:p>
            <a:pPr algn="l"/>
            <a:r>
              <a:rPr lang="en-US" dirty="0"/>
              <a:t>In children :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35</a:t>
            </a:fld>
            <a:endParaRPr lang="ar-SA"/>
          </a:p>
        </p:txBody>
      </p:sp>
    </p:spTree>
    <p:extLst>
      <p:ext uri="{BB962C8B-B14F-4D97-AF65-F5344CB8AC3E}">
        <p14:creationId xmlns:p14="http://schemas.microsoft.com/office/powerpoint/2010/main" val="150959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wipe(down)">
                                      <p:cBhvr>
                                        <p:cTn id="42" dur="500"/>
                                        <p:tgtEl>
                                          <p:spTgt spid="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wipe(down)">
                                      <p:cBhvr>
                                        <p:cTn id="47" dur="500"/>
                                        <p:tgtEl>
                                          <p:spTgt spid="2">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wipe(down)">
                                      <p:cBhvr>
                                        <p:cTn id="52" dur="500"/>
                                        <p:tgtEl>
                                          <p:spTgt spid="2">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wipe(down)">
                                      <p:cBhvr>
                                        <p:cTn id="5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907704"/>
            <a:ext cx="6120680" cy="6624736"/>
          </a:xfrm>
        </p:spPr>
        <p:txBody>
          <a:bodyPr>
            <a:normAutofit fontScale="92500" lnSpcReduction="20000"/>
          </a:bodyPr>
          <a:lstStyle/>
          <a:p>
            <a:pPr marL="0" indent="0" algn="justLow" rtl="0">
              <a:buNone/>
            </a:pPr>
            <a:r>
              <a:rPr lang="en-US" b="1" dirty="0">
                <a:solidFill>
                  <a:srgbClr val="FF0000"/>
                </a:solidFill>
              </a:rPr>
              <a:t>I- CXR : </a:t>
            </a:r>
            <a:endParaRPr lang="en-US" dirty="0">
              <a:solidFill>
                <a:srgbClr val="FF0000"/>
              </a:solidFill>
            </a:endParaRPr>
          </a:p>
          <a:p>
            <a:pPr marL="0" indent="0" algn="justLow" rtl="0">
              <a:buNone/>
            </a:pPr>
            <a:r>
              <a:rPr lang="en-US" dirty="0"/>
              <a:t>1.  Cardiomegaly : The absence of cardiomegaly on a CXR usually rules out the diagnosis of HF . </a:t>
            </a:r>
          </a:p>
          <a:p>
            <a:pPr marL="0" indent="0" algn="justLow" rtl="0">
              <a:buNone/>
            </a:pPr>
            <a:r>
              <a:rPr lang="en-US" dirty="0"/>
              <a:t>2.     pulmonary vascularity . </a:t>
            </a:r>
          </a:p>
          <a:p>
            <a:pPr marL="0" indent="0" algn="justLow" rtl="0">
              <a:buNone/>
            </a:pPr>
            <a:r>
              <a:rPr lang="en-US" dirty="0"/>
              <a:t>3.   Frank pulmonary </a:t>
            </a:r>
            <a:r>
              <a:rPr lang="en-US" dirty="0" err="1"/>
              <a:t>oedema</a:t>
            </a:r>
            <a:r>
              <a:rPr lang="en-US" dirty="0"/>
              <a:t> is rare in children .  </a:t>
            </a:r>
          </a:p>
          <a:p>
            <a:pPr marL="0" indent="0" algn="justLow" rtl="0">
              <a:buNone/>
            </a:pPr>
            <a:r>
              <a:rPr lang="en-US" b="1" dirty="0">
                <a:solidFill>
                  <a:srgbClr val="FF0000"/>
                </a:solidFill>
              </a:rPr>
              <a:t>II- ECG : </a:t>
            </a:r>
            <a:endParaRPr lang="en-US" dirty="0">
              <a:solidFill>
                <a:srgbClr val="FF0000"/>
              </a:solidFill>
            </a:endParaRPr>
          </a:p>
          <a:p>
            <a:pPr marL="0" indent="0" algn="justLow" rtl="0">
              <a:buNone/>
            </a:pPr>
            <a:r>
              <a:rPr lang="en-US" dirty="0" smtClean="0"/>
              <a:t>  </a:t>
            </a:r>
            <a:r>
              <a:rPr lang="en-US" dirty="0"/>
              <a:t>Helpful in assessing the etiology of H. F but doesn’t establish the diagnosis . </a:t>
            </a:r>
          </a:p>
          <a:p>
            <a:pPr marL="0" lvl="0" indent="0" algn="justLow" rtl="0">
              <a:buNone/>
            </a:pPr>
            <a:r>
              <a:rPr lang="en-US" dirty="0"/>
              <a:t>low voltage of QRS with ST-T wave abnormalities may suggest myocardial inflammation . </a:t>
            </a:r>
          </a:p>
          <a:p>
            <a:pPr marL="0" lvl="0" indent="0" algn="justLow" rtl="0">
              <a:buNone/>
            </a:pPr>
            <a:r>
              <a:rPr lang="en-US" dirty="0"/>
              <a:t>ECG is the best tool for evaluating rhythm disorder as cause of cardiac failure . </a:t>
            </a:r>
          </a:p>
          <a:p>
            <a:pPr marL="0" indent="0" algn="justLow" rtl="0">
              <a:buNone/>
            </a:pPr>
            <a:r>
              <a:rPr lang="en-US" b="1" dirty="0">
                <a:solidFill>
                  <a:srgbClr val="FF0000"/>
                </a:solidFill>
              </a:rPr>
              <a:t>III- Echo </a:t>
            </a:r>
            <a:r>
              <a:rPr lang="en-US" b="1" dirty="0" err="1">
                <a:solidFill>
                  <a:srgbClr val="FF0000"/>
                </a:solidFill>
              </a:rPr>
              <a:t>cardiography</a:t>
            </a:r>
            <a:r>
              <a:rPr lang="en-US" dirty="0">
                <a:solidFill>
                  <a:srgbClr val="FF0000"/>
                </a:solidFill>
              </a:rPr>
              <a:t> : </a:t>
            </a:r>
          </a:p>
          <a:p>
            <a:pPr marL="0" indent="0" algn="justLow" rtl="0">
              <a:buNone/>
            </a:pPr>
            <a:r>
              <a:rPr lang="en-US" dirty="0" smtClean="0"/>
              <a:t>Used </a:t>
            </a:r>
            <a:r>
              <a:rPr lang="en-US" dirty="0"/>
              <a:t>to diagnosis any structural problem and to assess the myocardial function by determine the (shortening fraction</a:t>
            </a:r>
            <a:r>
              <a:rPr lang="en-US" dirty="0" smtClean="0"/>
              <a:t>) which </a:t>
            </a:r>
            <a:r>
              <a:rPr lang="en-US" dirty="0"/>
              <a:t>relationship between end-systolic and end-diastolic diameters . The normal shortening fraction ( 28 – 36 % ) . </a:t>
            </a:r>
          </a:p>
          <a:p>
            <a:pPr marL="0" indent="0" algn="justLow" rtl="0">
              <a:buNone/>
            </a:pPr>
            <a:r>
              <a:rPr lang="en-US" dirty="0"/>
              <a:t>* The normal ejection fraction ( 55 – 65 % ) .  </a:t>
            </a:r>
          </a:p>
          <a:p>
            <a:pPr marL="0" indent="0" algn="justLow" rtl="0">
              <a:buNone/>
            </a:pPr>
            <a:r>
              <a:rPr lang="en-US" b="1" dirty="0">
                <a:solidFill>
                  <a:srgbClr val="FF0000"/>
                </a:solidFill>
              </a:rPr>
              <a:t>IV- PH , blood gases and electrolytes . </a:t>
            </a:r>
            <a:endParaRPr lang="en-US" dirty="0">
              <a:solidFill>
                <a:srgbClr val="FF0000"/>
              </a:solidFill>
            </a:endParaRPr>
          </a:p>
          <a:p>
            <a:pPr algn="justLow"/>
            <a:endParaRPr lang="ar-IQ" dirty="0"/>
          </a:p>
        </p:txBody>
      </p:sp>
      <p:sp>
        <p:nvSpPr>
          <p:cNvPr id="3" name="عنوان 2"/>
          <p:cNvSpPr>
            <a:spLocks noGrp="1"/>
          </p:cNvSpPr>
          <p:nvPr>
            <p:ph type="title"/>
          </p:nvPr>
        </p:nvSpPr>
        <p:spPr>
          <a:xfrm>
            <a:off x="342900" y="451104"/>
            <a:ext cx="6172200" cy="1312584"/>
          </a:xfrm>
        </p:spPr>
        <p:txBody>
          <a:bodyPr>
            <a:normAutofit fontScale="90000"/>
          </a:bodyPr>
          <a:lstStyle/>
          <a:p>
            <a:pPr algn="l"/>
            <a:r>
              <a:rPr lang="en-US" dirty="0"/>
              <a:t>Investigation : </a:t>
            </a:r>
            <a:br>
              <a:rPr lang="en-US" dirty="0"/>
            </a:br>
            <a:endParaRPr lang="ar-IQ" dirty="0"/>
          </a:p>
        </p:txBody>
      </p:sp>
      <p:cxnSp>
        <p:nvCxnSpPr>
          <p:cNvPr id="5" name="رابط كسهم مستقيم 4"/>
          <p:cNvCxnSpPr/>
          <p:nvPr/>
        </p:nvCxnSpPr>
        <p:spPr>
          <a:xfrm flipV="1">
            <a:off x="749846" y="2843808"/>
            <a:ext cx="0" cy="36004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عنصر نائب لرقم الشريحة 5"/>
          <p:cNvSpPr>
            <a:spLocks noGrp="1"/>
          </p:cNvSpPr>
          <p:nvPr>
            <p:ph type="sldNum" sz="quarter" idx="12"/>
          </p:nvPr>
        </p:nvSpPr>
        <p:spPr/>
        <p:txBody>
          <a:bodyPr/>
          <a:lstStyle/>
          <a:p>
            <a:fld id="{0B34F065-1154-456A-91E3-76DE8E75E17B}" type="slidenum">
              <a:rPr lang="ar-SA" smtClean="0"/>
              <a:t>36</a:t>
            </a:fld>
            <a:endParaRPr lang="ar-SA"/>
          </a:p>
        </p:txBody>
      </p:sp>
    </p:spTree>
    <p:extLst>
      <p:ext uri="{BB962C8B-B14F-4D97-AF65-F5344CB8AC3E}">
        <p14:creationId xmlns:p14="http://schemas.microsoft.com/office/powerpoint/2010/main" val="29477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wipe(down)">
                                      <p:cBhvr>
                                        <p:cTn id="14" dur="500"/>
                                        <p:tgtEl>
                                          <p:spTgt spid="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wipe(down)">
                                      <p:cBhvr>
                                        <p:cTn id="19" dur="500"/>
                                        <p:tgtEl>
                                          <p:spTgt spid="2">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Effect transition="in" filter="wipe(down)">
                                      <p:cBhvr>
                                        <p:cTn id="24" dur="500"/>
                                        <p:tgtEl>
                                          <p:spTgt spid="2">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Effect transition="in" filter="wipe(down)">
                                      <p:cBhvr>
                                        <p:cTn id="29" dur="500"/>
                                        <p:tgtEl>
                                          <p:spTgt spid="2">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2">
                                            <p:txEl>
                                              <p:pRg st="4" end="4"/>
                                            </p:txEl>
                                          </p:spTgt>
                                        </p:tgtEl>
                                        <p:attrNameLst>
                                          <p:attrName>style.visibility</p:attrName>
                                        </p:attrNameLst>
                                      </p:cBhvr>
                                      <p:to>
                                        <p:strVal val="visible"/>
                                      </p:to>
                                    </p:set>
                                    <p:animEffect transition="in" filter="wipe(down)">
                                      <p:cBhvr>
                                        <p:cTn id="34" dur="500"/>
                                        <p:tgtEl>
                                          <p:spTgt spid="2">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2">
                                            <p:txEl>
                                              <p:pRg st="5" end="5"/>
                                            </p:txEl>
                                          </p:spTgt>
                                        </p:tgtEl>
                                        <p:attrNameLst>
                                          <p:attrName>style.visibility</p:attrName>
                                        </p:attrNameLst>
                                      </p:cBhvr>
                                      <p:to>
                                        <p:strVal val="visible"/>
                                      </p:to>
                                    </p:set>
                                    <p:animEffect transition="in" filter="wipe(down)">
                                      <p:cBhvr>
                                        <p:cTn id="39" dur="500"/>
                                        <p:tgtEl>
                                          <p:spTgt spid="2">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2">
                                            <p:txEl>
                                              <p:pRg st="6" end="6"/>
                                            </p:txEl>
                                          </p:spTgt>
                                        </p:tgtEl>
                                        <p:attrNameLst>
                                          <p:attrName>style.visibility</p:attrName>
                                        </p:attrNameLst>
                                      </p:cBhvr>
                                      <p:to>
                                        <p:strVal val="visible"/>
                                      </p:to>
                                    </p:set>
                                    <p:animEffect transition="in" filter="wipe(down)">
                                      <p:cBhvr>
                                        <p:cTn id="44" dur="500"/>
                                        <p:tgtEl>
                                          <p:spTgt spid="2">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Effect transition="in" filter="wipe(down)">
                                      <p:cBhvr>
                                        <p:cTn id="49" dur="500"/>
                                        <p:tgtEl>
                                          <p:spTgt spid="2">
                                            <p:txEl>
                                              <p:pRg st="7" end="7"/>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2">
                                            <p:txEl>
                                              <p:pRg st="8" end="8"/>
                                            </p:txEl>
                                          </p:spTgt>
                                        </p:tgtEl>
                                        <p:attrNameLst>
                                          <p:attrName>style.visibility</p:attrName>
                                        </p:attrNameLst>
                                      </p:cBhvr>
                                      <p:to>
                                        <p:strVal val="visible"/>
                                      </p:to>
                                    </p:set>
                                    <p:animEffect transition="in" filter="wipe(down)">
                                      <p:cBhvr>
                                        <p:cTn id="54" dur="500"/>
                                        <p:tgtEl>
                                          <p:spTgt spid="2">
                                            <p:txEl>
                                              <p:pRg st="8" end="8"/>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2">
                                            <p:txEl>
                                              <p:pRg st="9" end="9"/>
                                            </p:txEl>
                                          </p:spTgt>
                                        </p:tgtEl>
                                        <p:attrNameLst>
                                          <p:attrName>style.visibility</p:attrName>
                                        </p:attrNameLst>
                                      </p:cBhvr>
                                      <p:to>
                                        <p:strVal val="visible"/>
                                      </p:to>
                                    </p:set>
                                    <p:animEffect transition="in" filter="wipe(down)">
                                      <p:cBhvr>
                                        <p:cTn id="59" dur="500"/>
                                        <p:tgtEl>
                                          <p:spTgt spid="2">
                                            <p:txEl>
                                              <p:pRg st="9" end="9"/>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2">
                                            <p:txEl>
                                              <p:pRg st="10" end="10"/>
                                            </p:txEl>
                                          </p:spTgt>
                                        </p:tgtEl>
                                        <p:attrNameLst>
                                          <p:attrName>style.visibility</p:attrName>
                                        </p:attrNameLst>
                                      </p:cBhvr>
                                      <p:to>
                                        <p:strVal val="visible"/>
                                      </p:to>
                                    </p:set>
                                    <p:animEffect transition="in" filter="wipe(down)">
                                      <p:cBhvr>
                                        <p:cTn id="64" dur="500"/>
                                        <p:tgtEl>
                                          <p:spTgt spid="2">
                                            <p:txEl>
                                              <p:pRg st="10" end="1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2">
                                            <p:txEl>
                                              <p:pRg st="11" end="11"/>
                                            </p:txEl>
                                          </p:spTgt>
                                        </p:tgtEl>
                                        <p:attrNameLst>
                                          <p:attrName>style.visibility</p:attrName>
                                        </p:attrNameLst>
                                      </p:cBhvr>
                                      <p:to>
                                        <p:strVal val="visible"/>
                                      </p:to>
                                    </p:set>
                                    <p:animEffect transition="in" filter="wipe(down)">
                                      <p:cBhvr>
                                        <p:cTn id="69"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835696"/>
            <a:ext cx="6120679" cy="6840760"/>
          </a:xfrm>
        </p:spPr>
        <p:txBody>
          <a:bodyPr/>
          <a:lstStyle/>
          <a:p>
            <a:pPr marL="0" indent="0" algn="just" rtl="0">
              <a:buNone/>
            </a:pPr>
            <a:r>
              <a:rPr lang="en-US" b="1" dirty="0">
                <a:solidFill>
                  <a:srgbClr val="FF0000"/>
                </a:solidFill>
              </a:rPr>
              <a:t>Aims : </a:t>
            </a:r>
            <a:endParaRPr lang="en-US" dirty="0">
              <a:solidFill>
                <a:srgbClr val="FF0000"/>
              </a:solidFill>
            </a:endParaRPr>
          </a:p>
          <a:p>
            <a:pPr marL="0" indent="0" algn="just" rtl="0">
              <a:buNone/>
            </a:pPr>
            <a:r>
              <a:rPr lang="en-US" dirty="0"/>
              <a:t>1. Improvement of myocardium performance by digitalis . </a:t>
            </a:r>
          </a:p>
          <a:p>
            <a:pPr marL="0" indent="0" algn="just" rtl="0">
              <a:buNone/>
            </a:pPr>
            <a:r>
              <a:rPr lang="en-US" dirty="0"/>
              <a:t>2. Relief of pulmonary and systemic venous congestion by diuretic and vasodilators . </a:t>
            </a:r>
          </a:p>
          <a:p>
            <a:pPr marL="0" indent="0" algn="just" rtl="0">
              <a:buNone/>
            </a:pPr>
            <a:r>
              <a:rPr lang="en-US" dirty="0"/>
              <a:t>3. Treatment of underlying cause . </a:t>
            </a:r>
          </a:p>
          <a:p>
            <a:pPr marL="0" indent="0" algn="just" rtl="0">
              <a:buNone/>
            </a:pPr>
            <a:r>
              <a:rPr lang="en-US" sz="2800" b="1" dirty="0">
                <a:solidFill>
                  <a:srgbClr val="FF0000"/>
                </a:solidFill>
              </a:rPr>
              <a:t>General measures : </a:t>
            </a:r>
          </a:p>
          <a:p>
            <a:pPr marL="0" indent="0" algn="just" rtl="0">
              <a:buNone/>
            </a:pPr>
            <a:r>
              <a:rPr lang="en-US" dirty="0"/>
              <a:t>1. Oxygen . </a:t>
            </a:r>
          </a:p>
          <a:p>
            <a:pPr marL="0" indent="0" algn="just" rtl="0">
              <a:buNone/>
            </a:pPr>
            <a:r>
              <a:rPr lang="en-US" dirty="0"/>
              <a:t>2. Bed rest . </a:t>
            </a:r>
          </a:p>
          <a:p>
            <a:pPr marL="0" indent="0" algn="just" rtl="0">
              <a:buNone/>
            </a:pPr>
            <a:r>
              <a:rPr lang="en-US" dirty="0"/>
              <a:t>3. Semi upright position . </a:t>
            </a:r>
          </a:p>
          <a:p>
            <a:pPr marL="0" indent="0" algn="just" rtl="0">
              <a:buNone/>
            </a:pPr>
            <a:r>
              <a:rPr lang="en-US" dirty="0"/>
              <a:t>4. Diet :      daily calories is an important .  </a:t>
            </a:r>
          </a:p>
          <a:p>
            <a:pPr marL="0" indent="0" algn="just" rtl="0">
              <a:buNone/>
            </a:pPr>
            <a:r>
              <a:rPr lang="en-US" dirty="0"/>
              <a:t>Because of infant with H. F       metabolic requirements and      caloric intake .  </a:t>
            </a:r>
          </a:p>
          <a:p>
            <a:pPr algn="just"/>
            <a:endParaRPr lang="ar-IQ" dirty="0"/>
          </a:p>
        </p:txBody>
      </p:sp>
      <p:sp>
        <p:nvSpPr>
          <p:cNvPr id="3" name="عنوان 2"/>
          <p:cNvSpPr>
            <a:spLocks noGrp="1"/>
          </p:cNvSpPr>
          <p:nvPr>
            <p:ph type="title"/>
          </p:nvPr>
        </p:nvSpPr>
        <p:spPr>
          <a:xfrm>
            <a:off x="342900" y="451104"/>
            <a:ext cx="6172200" cy="1384592"/>
          </a:xfrm>
        </p:spPr>
        <p:txBody>
          <a:bodyPr>
            <a:normAutofit fontScale="90000"/>
          </a:bodyPr>
          <a:lstStyle/>
          <a:p>
            <a:r>
              <a:rPr lang="en-US" dirty="0"/>
              <a:t>Treatment of heart failure : </a:t>
            </a:r>
            <a:br>
              <a:rPr lang="en-US" dirty="0"/>
            </a:br>
            <a:endParaRPr lang="ar-IQ" dirty="0"/>
          </a:p>
        </p:txBody>
      </p:sp>
      <p:cxnSp>
        <p:nvCxnSpPr>
          <p:cNvPr id="5" name="رابط كسهم مستقيم 4"/>
          <p:cNvCxnSpPr/>
          <p:nvPr/>
        </p:nvCxnSpPr>
        <p:spPr>
          <a:xfrm flipV="1">
            <a:off x="1556792" y="6084168"/>
            <a:ext cx="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 name="رابط كسهم مستقيم 7"/>
          <p:cNvCxnSpPr/>
          <p:nvPr/>
        </p:nvCxnSpPr>
        <p:spPr>
          <a:xfrm flipV="1">
            <a:off x="4581128" y="6588224"/>
            <a:ext cx="0" cy="36004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رابط كسهم مستقيم 9"/>
          <p:cNvCxnSpPr/>
          <p:nvPr/>
        </p:nvCxnSpPr>
        <p:spPr>
          <a:xfrm>
            <a:off x="2996952" y="6948264"/>
            <a:ext cx="0" cy="5040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 name="عنصر نائب لرقم الشريحة 3"/>
          <p:cNvSpPr>
            <a:spLocks noGrp="1"/>
          </p:cNvSpPr>
          <p:nvPr>
            <p:ph type="sldNum" sz="quarter" idx="12"/>
          </p:nvPr>
        </p:nvSpPr>
        <p:spPr/>
        <p:txBody>
          <a:bodyPr/>
          <a:lstStyle/>
          <a:p>
            <a:fld id="{0B34F065-1154-456A-91E3-76DE8E75E17B}" type="slidenum">
              <a:rPr lang="ar-SA" smtClean="0"/>
              <a:t>37</a:t>
            </a:fld>
            <a:endParaRPr lang="ar-SA"/>
          </a:p>
        </p:txBody>
      </p:sp>
    </p:spTree>
    <p:extLst>
      <p:ext uri="{BB962C8B-B14F-4D97-AF65-F5344CB8AC3E}">
        <p14:creationId xmlns:p14="http://schemas.microsoft.com/office/powerpoint/2010/main" val="4089146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wipe(down)">
                                      <p:cBhvr>
                                        <p:cTn id="42" dur="500"/>
                                        <p:tgtEl>
                                          <p:spTgt spid="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wipe(down)">
                                      <p:cBhvr>
                                        <p:cTn id="47" dur="500"/>
                                        <p:tgtEl>
                                          <p:spTgt spid="2">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wipe(down)">
                                      <p:cBhvr>
                                        <p:cTn id="52" dur="500"/>
                                        <p:tgtEl>
                                          <p:spTgt spid="2">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wipe(down)">
                                      <p:cBhvr>
                                        <p:cTn id="5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979712"/>
            <a:ext cx="6120680" cy="6480720"/>
          </a:xfrm>
        </p:spPr>
        <p:txBody>
          <a:bodyPr>
            <a:normAutofit fontScale="92500"/>
          </a:bodyPr>
          <a:lstStyle/>
          <a:p>
            <a:pPr marL="0" indent="0" algn="justLow" rtl="0">
              <a:buNone/>
            </a:pPr>
            <a:r>
              <a:rPr lang="en-US" dirty="0"/>
              <a:t> e.g. digoxin , dopamine , diuretics , </a:t>
            </a:r>
            <a:r>
              <a:rPr lang="en-US" dirty="0" smtClean="0"/>
              <a:t>vasodilators. </a:t>
            </a:r>
            <a:endParaRPr lang="en-US" dirty="0"/>
          </a:p>
          <a:p>
            <a:pPr marL="0" indent="0" algn="justLow" rtl="0">
              <a:buNone/>
            </a:pPr>
            <a:r>
              <a:rPr lang="en-US" b="1" dirty="0">
                <a:solidFill>
                  <a:srgbClr val="FF0000"/>
                </a:solidFill>
              </a:rPr>
              <a:t>I- Digoxin : </a:t>
            </a:r>
            <a:endParaRPr lang="en-US" dirty="0">
              <a:solidFill>
                <a:srgbClr val="FF0000"/>
              </a:solidFill>
            </a:endParaRPr>
          </a:p>
          <a:p>
            <a:pPr marL="0" indent="0" algn="justLow" rtl="0">
              <a:buNone/>
            </a:pPr>
            <a:r>
              <a:rPr lang="en-US" dirty="0"/>
              <a:t>* Digoxin is the digitalis glycoside used most often in the </a:t>
            </a:r>
            <a:r>
              <a:rPr lang="en-US" dirty="0" err="1"/>
              <a:t>paediatric</a:t>
            </a:r>
            <a:r>
              <a:rPr lang="en-US" dirty="0"/>
              <a:t> patient . </a:t>
            </a:r>
          </a:p>
          <a:p>
            <a:pPr marL="0" indent="0" algn="justLow" rtl="0">
              <a:buNone/>
            </a:pPr>
            <a:r>
              <a:rPr lang="en-US" dirty="0"/>
              <a:t>* The half life of 36 </a:t>
            </a:r>
            <a:r>
              <a:rPr lang="en-US" dirty="0" err="1"/>
              <a:t>hr</a:t>
            </a:r>
            <a:r>
              <a:rPr lang="en-US" dirty="0"/>
              <a:t> . </a:t>
            </a:r>
          </a:p>
          <a:p>
            <a:pPr marL="0" indent="0" algn="justLow" rtl="0">
              <a:buNone/>
            </a:pPr>
            <a:r>
              <a:rPr lang="en-US" dirty="0"/>
              <a:t>* Digoxin is absorbed by gastrointestinal tract .</a:t>
            </a:r>
          </a:p>
          <a:p>
            <a:pPr marL="0" indent="0" algn="justLow" rtl="0">
              <a:buNone/>
            </a:pPr>
            <a:r>
              <a:rPr lang="en-US" dirty="0"/>
              <a:t>* Following oral administration , approximately 60 – 85% of digoxin is absorbed . Absorption is greater for the elixir than for tablets . </a:t>
            </a:r>
          </a:p>
          <a:p>
            <a:pPr marL="0" indent="0" algn="justLow" rtl="0">
              <a:buNone/>
            </a:pPr>
            <a:r>
              <a:rPr lang="en-US" dirty="0"/>
              <a:t>* The peak effect for oral digoxin is approximately 2 – 6 </a:t>
            </a:r>
            <a:r>
              <a:rPr lang="en-US" dirty="0" err="1"/>
              <a:t>hr</a:t>
            </a:r>
            <a:r>
              <a:rPr lang="en-US" dirty="0"/>
              <a:t> , an initial effect can be seen as early as 30 min after administration . </a:t>
            </a:r>
          </a:p>
          <a:p>
            <a:pPr marL="0" indent="0" algn="justLow" rtl="0">
              <a:buNone/>
            </a:pPr>
            <a:r>
              <a:rPr lang="en-US" dirty="0"/>
              <a:t>* When give I.V the initial effect is seen in 15 – 30 min . and the peak effect occurs at 1 – 4 </a:t>
            </a:r>
            <a:r>
              <a:rPr lang="en-US" dirty="0" err="1"/>
              <a:t>hr</a:t>
            </a:r>
            <a:r>
              <a:rPr lang="en-US" dirty="0"/>
              <a:t> . </a:t>
            </a:r>
          </a:p>
          <a:p>
            <a:pPr marL="0" indent="0" algn="justLow" rtl="0">
              <a:buNone/>
            </a:pPr>
            <a:r>
              <a:rPr lang="en-US" dirty="0"/>
              <a:t>* Digoxin is eliminated by the kidney . </a:t>
            </a:r>
          </a:p>
          <a:p>
            <a:pPr marL="0" indent="0" algn="justLow" rtl="0">
              <a:buNone/>
            </a:pPr>
            <a:r>
              <a:rPr lang="en-US" dirty="0"/>
              <a:t>* Cross the placenta . </a:t>
            </a:r>
            <a:endParaRPr lang="ar-IQ" dirty="0"/>
          </a:p>
        </p:txBody>
      </p:sp>
      <p:sp>
        <p:nvSpPr>
          <p:cNvPr id="3" name="عنوان 2"/>
          <p:cNvSpPr>
            <a:spLocks noGrp="1"/>
          </p:cNvSpPr>
          <p:nvPr>
            <p:ph type="title"/>
          </p:nvPr>
        </p:nvSpPr>
        <p:spPr>
          <a:xfrm>
            <a:off x="342900" y="451104"/>
            <a:ext cx="6172200" cy="1312584"/>
          </a:xfrm>
        </p:spPr>
        <p:txBody>
          <a:bodyPr>
            <a:normAutofit fontScale="90000"/>
          </a:bodyPr>
          <a:lstStyle/>
          <a:p>
            <a:pPr algn="l"/>
            <a:r>
              <a:rPr lang="en-US" dirty="0" smtClean="0"/>
              <a:t>Medical </a:t>
            </a:r>
            <a:r>
              <a:rPr lang="en-US" dirty="0"/>
              <a:t>RX :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38</a:t>
            </a:fld>
            <a:endParaRPr lang="ar-SA"/>
          </a:p>
        </p:txBody>
      </p:sp>
    </p:spTree>
    <p:extLst>
      <p:ext uri="{BB962C8B-B14F-4D97-AF65-F5344CB8AC3E}">
        <p14:creationId xmlns:p14="http://schemas.microsoft.com/office/powerpoint/2010/main" val="1851461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wipe(down)">
                                      <p:cBhvr>
                                        <p:cTn id="42" dur="500"/>
                                        <p:tgtEl>
                                          <p:spTgt spid="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wipe(down)">
                                      <p:cBhvr>
                                        <p:cTn id="47" dur="500"/>
                                        <p:tgtEl>
                                          <p:spTgt spid="2">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wipe(down)">
                                      <p:cBhvr>
                                        <p:cTn id="52" dur="500"/>
                                        <p:tgtEl>
                                          <p:spTgt spid="2">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wipe(down)">
                                      <p:cBhvr>
                                        <p:cTn id="5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2051720"/>
            <a:ext cx="6192688" cy="6408712"/>
          </a:xfrm>
        </p:spPr>
        <p:txBody>
          <a:bodyPr/>
          <a:lstStyle/>
          <a:p>
            <a:pPr marL="0" indent="0" algn="justLow" rtl="0">
              <a:buNone/>
            </a:pPr>
            <a:r>
              <a:rPr lang="en-US" dirty="0"/>
              <a:t> It either rapid I.V or slow oral . </a:t>
            </a:r>
          </a:p>
          <a:p>
            <a:pPr marL="0" indent="0" algn="justLow" rtl="0">
              <a:buNone/>
            </a:pPr>
            <a:r>
              <a:rPr lang="en-US" dirty="0"/>
              <a:t>* The dose depends on the patients age . </a:t>
            </a:r>
          </a:p>
          <a:p>
            <a:pPr marL="0" indent="0" algn="justLow" rtl="0">
              <a:buNone/>
            </a:pPr>
            <a:r>
              <a:rPr lang="en-US" dirty="0"/>
              <a:t>* The dose in infant or child is 0.04 – 0.06 mg/ Kg / day . We give half ( 1/2 ) of dose immediately and the succeeding two doses 8 – 16 </a:t>
            </a:r>
            <a:r>
              <a:rPr lang="en-US" dirty="0" err="1"/>
              <a:t>hr</a:t>
            </a:r>
            <a:r>
              <a:rPr lang="en-US" dirty="0"/>
              <a:t> later . </a:t>
            </a:r>
          </a:p>
          <a:p>
            <a:pPr marL="0" indent="0" algn="justLow" rtl="0">
              <a:buNone/>
            </a:pPr>
            <a:r>
              <a:rPr lang="en-US" dirty="0"/>
              <a:t>* Maintenance dose is 0.01 mg / kg / day and should be started 12 </a:t>
            </a:r>
            <a:r>
              <a:rPr lang="en-US" dirty="0" err="1"/>
              <a:t>hr</a:t>
            </a:r>
            <a:r>
              <a:rPr lang="en-US" dirty="0"/>
              <a:t> , after full digitalization. The daily dosage is divided in two and given at 12 </a:t>
            </a:r>
            <a:r>
              <a:rPr lang="en-US" dirty="0" err="1"/>
              <a:t>hr</a:t>
            </a:r>
            <a:r>
              <a:rPr lang="en-US" dirty="0"/>
              <a:t> intervals . </a:t>
            </a:r>
          </a:p>
          <a:p>
            <a:pPr marL="0" indent="0" algn="justLow" rtl="0">
              <a:buNone/>
            </a:pPr>
            <a:r>
              <a:rPr lang="en-US" dirty="0"/>
              <a:t>* Maintenance digoxin can be given orally once oral feedings are tolerated . </a:t>
            </a:r>
          </a:p>
          <a:p>
            <a:pPr marL="0" indent="0" algn="justLow" rtl="0">
              <a:buNone/>
            </a:pPr>
            <a:r>
              <a:rPr lang="en-US" dirty="0"/>
              <a:t>* We shouldn’t exceed the adult dose of 0.2 – 0.5 mg / 24 </a:t>
            </a:r>
            <a:r>
              <a:rPr lang="en-US" dirty="0" err="1"/>
              <a:t>hr</a:t>
            </a:r>
            <a:r>
              <a:rPr lang="en-US" dirty="0"/>
              <a:t> . </a:t>
            </a:r>
          </a:p>
          <a:p>
            <a:pPr marL="0" indent="0" algn="justLow" rtl="0">
              <a:buNone/>
            </a:pPr>
            <a:r>
              <a:rPr lang="en-US" dirty="0"/>
              <a:t>* Patients who aren’t critically ill may be digitalized initially using the oral regimen . </a:t>
            </a:r>
            <a:endParaRPr lang="ar-IQ" dirty="0"/>
          </a:p>
        </p:txBody>
      </p:sp>
      <p:sp>
        <p:nvSpPr>
          <p:cNvPr id="3" name="عنوان 2"/>
          <p:cNvSpPr>
            <a:spLocks noGrp="1"/>
          </p:cNvSpPr>
          <p:nvPr>
            <p:ph type="title"/>
          </p:nvPr>
        </p:nvSpPr>
        <p:spPr/>
        <p:txBody>
          <a:bodyPr/>
          <a:lstStyle/>
          <a:p>
            <a:pPr algn="l"/>
            <a:r>
              <a:rPr lang="en-US" dirty="0"/>
              <a:t>Digitalization :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39</a:t>
            </a:fld>
            <a:endParaRPr lang="ar-SA"/>
          </a:p>
        </p:txBody>
      </p:sp>
    </p:spTree>
    <p:extLst>
      <p:ext uri="{BB962C8B-B14F-4D97-AF65-F5344CB8AC3E}">
        <p14:creationId xmlns:p14="http://schemas.microsoft.com/office/powerpoint/2010/main" val="3514095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wipe(down)">
                                      <p:cBhvr>
                                        <p:cTn id="14" dur="500"/>
                                        <p:tgtEl>
                                          <p:spTgt spid="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wipe(down)">
                                      <p:cBhvr>
                                        <p:cTn id="19" dur="500"/>
                                        <p:tgtEl>
                                          <p:spTgt spid="2">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Effect transition="in" filter="wipe(down)">
                                      <p:cBhvr>
                                        <p:cTn id="24" dur="500"/>
                                        <p:tgtEl>
                                          <p:spTgt spid="2">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Effect transition="in" filter="wipe(down)">
                                      <p:cBhvr>
                                        <p:cTn id="29" dur="500"/>
                                        <p:tgtEl>
                                          <p:spTgt spid="2">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2">
                                            <p:txEl>
                                              <p:pRg st="4" end="4"/>
                                            </p:txEl>
                                          </p:spTgt>
                                        </p:tgtEl>
                                        <p:attrNameLst>
                                          <p:attrName>style.visibility</p:attrName>
                                        </p:attrNameLst>
                                      </p:cBhvr>
                                      <p:to>
                                        <p:strVal val="visible"/>
                                      </p:to>
                                    </p:set>
                                    <p:animEffect transition="in" filter="wipe(down)">
                                      <p:cBhvr>
                                        <p:cTn id="34" dur="500"/>
                                        <p:tgtEl>
                                          <p:spTgt spid="2">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2">
                                            <p:txEl>
                                              <p:pRg st="5" end="5"/>
                                            </p:txEl>
                                          </p:spTgt>
                                        </p:tgtEl>
                                        <p:attrNameLst>
                                          <p:attrName>style.visibility</p:attrName>
                                        </p:attrNameLst>
                                      </p:cBhvr>
                                      <p:to>
                                        <p:strVal val="visible"/>
                                      </p:to>
                                    </p:set>
                                    <p:animEffect transition="in" filter="wipe(down)">
                                      <p:cBhvr>
                                        <p:cTn id="39" dur="500"/>
                                        <p:tgtEl>
                                          <p:spTgt spid="2">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2">
                                            <p:txEl>
                                              <p:pRg st="6" end="6"/>
                                            </p:txEl>
                                          </p:spTgt>
                                        </p:tgtEl>
                                        <p:attrNameLst>
                                          <p:attrName>style.visibility</p:attrName>
                                        </p:attrNameLst>
                                      </p:cBhvr>
                                      <p:to>
                                        <p:strVal val="visible"/>
                                      </p:to>
                                    </p:set>
                                    <p:animEffect transition="in" filter="wipe(down)">
                                      <p:cBhvr>
                                        <p:cTn id="44"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1619672"/>
            <a:ext cx="6336703" cy="6912768"/>
          </a:xfrm>
        </p:spPr>
        <p:txBody>
          <a:bodyPr>
            <a:normAutofit lnSpcReduction="10000"/>
          </a:bodyPr>
          <a:lstStyle/>
          <a:p>
            <a:pPr algn="justLow" rtl="0"/>
            <a:r>
              <a:rPr lang="en-US" sz="2600" b="1" dirty="0"/>
              <a:t> </a:t>
            </a:r>
            <a:r>
              <a:rPr lang="en-US" sz="2600" b="1" dirty="0">
                <a:solidFill>
                  <a:srgbClr val="FF0000"/>
                </a:solidFill>
              </a:rPr>
              <a:t>Inspection and palpation </a:t>
            </a:r>
            <a:endParaRPr lang="en-US" sz="2600" dirty="0">
              <a:solidFill>
                <a:srgbClr val="FF0000"/>
              </a:solidFill>
            </a:endParaRPr>
          </a:p>
          <a:p>
            <a:pPr lvl="0" algn="justLow" rtl="0"/>
            <a:r>
              <a:rPr lang="en-US" b="1" dirty="0"/>
              <a:t>Cardiac </a:t>
            </a:r>
            <a:r>
              <a:rPr lang="en-US" b="1" dirty="0" err="1"/>
              <a:t>situs</a:t>
            </a:r>
            <a:r>
              <a:rPr lang="en-US" b="1" dirty="0"/>
              <a:t> ( position )</a:t>
            </a:r>
            <a:r>
              <a:rPr lang="en-US" dirty="0"/>
              <a:t> should 1</a:t>
            </a:r>
            <a:r>
              <a:rPr lang="en-US" baseline="30000" dirty="0"/>
              <a:t>st</a:t>
            </a:r>
            <a:r>
              <a:rPr lang="en-US" dirty="0"/>
              <a:t> assessed to rule out </a:t>
            </a:r>
            <a:r>
              <a:rPr lang="en-US" dirty="0" err="1"/>
              <a:t>dextrocardia</a:t>
            </a:r>
            <a:r>
              <a:rPr lang="en-US" dirty="0"/>
              <a:t> .</a:t>
            </a:r>
          </a:p>
          <a:p>
            <a:pPr marL="0" lvl="0" indent="0" algn="justLow" rtl="0">
              <a:buNone/>
            </a:pPr>
            <a:r>
              <a:rPr lang="en-US" b="1" dirty="0"/>
              <a:t>Precordial bulge :</a:t>
            </a:r>
            <a:r>
              <a:rPr lang="en-US" dirty="0"/>
              <a:t> denotes long standing cardiomegaly .</a:t>
            </a:r>
          </a:p>
          <a:p>
            <a:pPr marL="0" lvl="0" indent="0" algn="justLow" rtl="0">
              <a:buNone/>
            </a:pPr>
            <a:r>
              <a:rPr lang="en-US" b="1" dirty="0"/>
              <a:t>Apex site and character :</a:t>
            </a:r>
            <a:endParaRPr lang="en-US" dirty="0"/>
          </a:p>
          <a:p>
            <a:pPr marL="0" indent="0" algn="justLow" rtl="0">
              <a:buNone/>
            </a:pPr>
            <a:r>
              <a:rPr lang="en-US" dirty="0"/>
              <a:t>Normal apex ( &lt;4 year of age ) : 4</a:t>
            </a:r>
            <a:r>
              <a:rPr lang="en-US" baseline="30000" dirty="0"/>
              <a:t>th</a:t>
            </a:r>
            <a:r>
              <a:rPr lang="en-US" dirty="0"/>
              <a:t> intercostal space in the left mid-</a:t>
            </a:r>
            <a:r>
              <a:rPr lang="en-US" dirty="0" err="1"/>
              <a:t>clavicular</a:t>
            </a:r>
            <a:r>
              <a:rPr lang="en-US" dirty="0"/>
              <a:t> line  </a:t>
            </a:r>
          </a:p>
          <a:p>
            <a:pPr marL="0" indent="0" algn="justLow" rtl="0">
              <a:buNone/>
            </a:pPr>
            <a:r>
              <a:rPr lang="en-US" dirty="0"/>
              <a:t>Normal apex ( </a:t>
            </a:r>
            <a:r>
              <a:rPr lang="ar-SA" dirty="0"/>
              <a:t>&lt;</a:t>
            </a:r>
            <a:r>
              <a:rPr lang="en-US" dirty="0"/>
              <a:t>4 year of age ) : 5</a:t>
            </a:r>
            <a:r>
              <a:rPr lang="en-US" baseline="30000" dirty="0"/>
              <a:t>th</a:t>
            </a:r>
            <a:r>
              <a:rPr lang="en-US" dirty="0"/>
              <a:t> intercostal space in the left mid-</a:t>
            </a:r>
            <a:r>
              <a:rPr lang="en-US" dirty="0" err="1"/>
              <a:t>clavicular</a:t>
            </a:r>
            <a:r>
              <a:rPr lang="en-US" dirty="0"/>
              <a:t> line </a:t>
            </a:r>
          </a:p>
          <a:p>
            <a:pPr marL="0" lvl="0" indent="0" algn="justLow" rtl="0">
              <a:buNone/>
            </a:pPr>
            <a:r>
              <a:rPr lang="en-US" b="1" dirty="0"/>
              <a:t>Point of maximal impulse (PMI):</a:t>
            </a:r>
            <a:r>
              <a:rPr lang="en-US" dirty="0"/>
              <a:t> it is of value in determining whether the </a:t>
            </a:r>
            <a:r>
              <a:rPr lang="en-US" dirty="0" err="1"/>
              <a:t>Rt</a:t>
            </a:r>
            <a:r>
              <a:rPr lang="en-US" dirty="0"/>
              <a:t> or Lt ventricle is dominant. With RV dominance , the impulse is maximum at lower LSB while in LV dominance the impulse is maximum at the apex .</a:t>
            </a:r>
          </a:p>
          <a:p>
            <a:pPr marL="0" lvl="0" indent="0" algn="justLow" rtl="0">
              <a:buNone/>
            </a:pPr>
            <a:r>
              <a:rPr lang="en-US" b="1" dirty="0"/>
              <a:t>Thrill :</a:t>
            </a:r>
            <a:r>
              <a:rPr lang="en-US" dirty="0"/>
              <a:t> palpable vibratory sensation , maximum site is the site of the murmur</a:t>
            </a:r>
          </a:p>
          <a:p>
            <a:pPr marL="0" lvl="0" indent="0" algn="justLow" rtl="0">
              <a:buNone/>
            </a:pPr>
            <a:r>
              <a:rPr lang="en-US" b="1" dirty="0"/>
              <a:t>Hepatic size</a:t>
            </a:r>
            <a:endParaRPr lang="ar-IQ" dirty="0"/>
          </a:p>
        </p:txBody>
      </p:sp>
      <p:sp>
        <p:nvSpPr>
          <p:cNvPr id="3" name="عنوان 2"/>
          <p:cNvSpPr>
            <a:spLocks noGrp="1"/>
          </p:cNvSpPr>
          <p:nvPr>
            <p:ph type="title"/>
          </p:nvPr>
        </p:nvSpPr>
        <p:spPr>
          <a:xfrm>
            <a:off x="342900" y="667128"/>
            <a:ext cx="6172200" cy="880536"/>
          </a:xfrm>
        </p:spPr>
        <p:txBody>
          <a:bodyPr>
            <a:noAutofit/>
          </a:bodyPr>
          <a:lstStyle/>
          <a:p>
            <a:r>
              <a:rPr lang="en-US" sz="4000" dirty="0"/>
              <a:t>Local cardiac examination </a:t>
            </a:r>
            <a:br>
              <a:rPr lang="en-US" sz="4000" dirty="0"/>
            </a:br>
            <a:endParaRPr lang="ar-IQ" sz="4000"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4</a:t>
            </a:fld>
            <a:endParaRPr lang="ar-SA"/>
          </a:p>
        </p:txBody>
      </p:sp>
    </p:spTree>
    <p:extLst>
      <p:ext uri="{BB962C8B-B14F-4D97-AF65-F5344CB8AC3E}">
        <p14:creationId xmlns:p14="http://schemas.microsoft.com/office/powerpoint/2010/main" val="3900320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wipe(down)">
                                      <p:cBhvr>
                                        <p:cTn id="42" dur="500"/>
                                        <p:tgtEl>
                                          <p:spTgt spid="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wipe(down)">
                                      <p:cBhvr>
                                        <p:cTn id="47" dur="500"/>
                                        <p:tgtEl>
                                          <p:spTgt spid="2">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wipe(down)">
                                      <p:cBhvr>
                                        <p:cTn id="52"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979712"/>
            <a:ext cx="6120680" cy="6552728"/>
          </a:xfrm>
        </p:spPr>
        <p:txBody>
          <a:bodyPr>
            <a:normAutofit lnSpcReduction="10000"/>
          </a:bodyPr>
          <a:lstStyle/>
          <a:p>
            <a:pPr marL="0" indent="0" algn="justLow" rtl="0">
              <a:buNone/>
            </a:pPr>
            <a:r>
              <a:rPr lang="en-US" dirty="0"/>
              <a:t> The incidence in infant &amp; children is low .  </a:t>
            </a:r>
          </a:p>
          <a:p>
            <a:pPr marL="0" indent="0" algn="justLow" rtl="0">
              <a:buNone/>
            </a:pPr>
            <a:r>
              <a:rPr lang="en-US" b="1" dirty="0">
                <a:solidFill>
                  <a:srgbClr val="FF0000"/>
                </a:solidFill>
              </a:rPr>
              <a:t>C/F of toxicity : </a:t>
            </a:r>
          </a:p>
          <a:p>
            <a:pPr marL="0" indent="0" algn="justLow" rtl="0">
              <a:buNone/>
            </a:pPr>
            <a:r>
              <a:rPr lang="en-US" b="1" dirty="0">
                <a:solidFill>
                  <a:srgbClr val="FF0000"/>
                </a:solidFill>
              </a:rPr>
              <a:t>1. </a:t>
            </a:r>
            <a:r>
              <a:rPr lang="en-US" b="1" dirty="0" err="1">
                <a:solidFill>
                  <a:srgbClr val="FF0000"/>
                </a:solidFill>
              </a:rPr>
              <a:t>Extracardiac</a:t>
            </a:r>
            <a:r>
              <a:rPr lang="en-US" b="1" dirty="0">
                <a:solidFill>
                  <a:srgbClr val="FF0000"/>
                </a:solidFill>
              </a:rPr>
              <a:t> symptoms : </a:t>
            </a:r>
            <a:endParaRPr lang="en-US" dirty="0">
              <a:solidFill>
                <a:srgbClr val="FF0000"/>
              </a:solidFill>
            </a:endParaRPr>
          </a:p>
          <a:p>
            <a:pPr marL="0" indent="0" algn="justLow" rtl="0">
              <a:buNone/>
            </a:pPr>
            <a:r>
              <a:rPr lang="en-US" dirty="0" smtClean="0"/>
              <a:t> </a:t>
            </a:r>
            <a:r>
              <a:rPr lang="en-US" dirty="0" err="1"/>
              <a:t>Neusea</a:t>
            </a:r>
            <a:r>
              <a:rPr lang="en-US" dirty="0"/>
              <a:t> , vomiting , anorexia &amp; visual disturbance . </a:t>
            </a:r>
          </a:p>
          <a:p>
            <a:pPr marL="0" indent="0" algn="justLow" rtl="0">
              <a:buNone/>
            </a:pPr>
            <a:r>
              <a:rPr lang="en-US" b="1" dirty="0"/>
              <a:t>2. Cardiac : </a:t>
            </a:r>
            <a:endParaRPr lang="en-US" dirty="0"/>
          </a:p>
          <a:p>
            <a:pPr marL="0" indent="0" algn="justLow" rtl="0">
              <a:buNone/>
            </a:pPr>
            <a:r>
              <a:rPr lang="en-US" dirty="0" smtClean="0"/>
              <a:t> </a:t>
            </a:r>
            <a:r>
              <a:rPr lang="en-US" dirty="0"/>
              <a:t>The </a:t>
            </a:r>
            <a:r>
              <a:rPr lang="en-US" dirty="0" err="1"/>
              <a:t>brady</a:t>
            </a:r>
            <a:r>
              <a:rPr lang="en-US" dirty="0"/>
              <a:t> arrhythmias are more common in the young , </a:t>
            </a:r>
            <a:r>
              <a:rPr lang="en-US" dirty="0" err="1"/>
              <a:t>atrioventricular</a:t>
            </a:r>
            <a:r>
              <a:rPr lang="en-US" dirty="0"/>
              <a:t> block is the most common signs of toxicity . The ventricular fibrillation and death may occur. </a:t>
            </a:r>
          </a:p>
          <a:p>
            <a:pPr marL="0" indent="0" algn="justLow" rtl="0">
              <a:buNone/>
            </a:pPr>
            <a:r>
              <a:rPr lang="en-US" dirty="0" smtClean="0"/>
              <a:t> </a:t>
            </a:r>
            <a:r>
              <a:rPr lang="en-US" dirty="0"/>
              <a:t>Any form of arrhythmia occurring following the digitalis therapy must be considered to be drug related until proven otherwise </a:t>
            </a:r>
            <a:r>
              <a:rPr lang="en-US" dirty="0" smtClean="0"/>
              <a:t>.</a:t>
            </a:r>
          </a:p>
          <a:p>
            <a:pPr marL="0" indent="0" algn="justLow" rtl="0">
              <a:buNone/>
            </a:pPr>
            <a:r>
              <a:rPr lang="en-US" dirty="0" smtClean="0">
                <a:solidFill>
                  <a:srgbClr val="FF0000"/>
                </a:solidFill>
              </a:rPr>
              <a:t>Factors </a:t>
            </a:r>
            <a:r>
              <a:rPr lang="en-US" dirty="0">
                <a:solidFill>
                  <a:srgbClr val="FF0000"/>
                </a:solidFill>
              </a:rPr>
              <a:t>. potentiate the digoxin toxicity : </a:t>
            </a:r>
          </a:p>
          <a:p>
            <a:pPr marL="457200" indent="-457200" algn="justLow" rtl="0">
              <a:buAutoNum type="arabicPeriod"/>
            </a:pPr>
            <a:r>
              <a:rPr lang="en-US" dirty="0" smtClean="0"/>
              <a:t>Prematurity       </a:t>
            </a:r>
            <a:r>
              <a:rPr lang="en-US" dirty="0"/>
              <a:t>2. myocarditis  </a:t>
            </a:r>
            <a:r>
              <a:rPr lang="en-US" dirty="0" smtClean="0"/>
              <a:t>       </a:t>
            </a:r>
            <a:r>
              <a:rPr lang="en-US" dirty="0" smtClean="0"/>
              <a:t>             </a:t>
            </a:r>
          </a:p>
          <a:p>
            <a:pPr marL="0" indent="0" algn="justLow" rtl="0">
              <a:buNone/>
            </a:pPr>
            <a:r>
              <a:rPr lang="en-US" dirty="0" smtClean="0"/>
              <a:t>3</a:t>
            </a:r>
            <a:r>
              <a:rPr lang="en-US" dirty="0"/>
              <a:t>. </a:t>
            </a:r>
            <a:r>
              <a:rPr lang="en-US" dirty="0" err="1"/>
              <a:t>hypoalemia</a:t>
            </a:r>
            <a:r>
              <a:rPr lang="en-US" dirty="0"/>
              <a:t> . </a:t>
            </a:r>
            <a:r>
              <a:rPr lang="en-US" dirty="0" smtClean="0"/>
              <a:t>       4</a:t>
            </a:r>
            <a:r>
              <a:rPr lang="en-US" dirty="0"/>
              <a:t>. </a:t>
            </a:r>
            <a:r>
              <a:rPr lang="en-US" dirty="0" err="1"/>
              <a:t>hypercalcemia</a:t>
            </a:r>
            <a:r>
              <a:rPr lang="en-US" dirty="0"/>
              <a:t>  </a:t>
            </a:r>
            <a:endParaRPr lang="en-US" dirty="0" smtClean="0"/>
          </a:p>
          <a:p>
            <a:pPr marL="0" indent="0" algn="justLow" rtl="0">
              <a:buNone/>
            </a:pPr>
            <a:r>
              <a:rPr lang="en-US" dirty="0" smtClean="0"/>
              <a:t> </a:t>
            </a:r>
            <a:r>
              <a:rPr lang="en-US" dirty="0"/>
              <a:t>5. renal diseases . </a:t>
            </a:r>
            <a:endParaRPr lang="ar-IQ" dirty="0"/>
          </a:p>
        </p:txBody>
      </p:sp>
      <p:sp>
        <p:nvSpPr>
          <p:cNvPr id="3" name="عنوان 2"/>
          <p:cNvSpPr>
            <a:spLocks noGrp="1"/>
          </p:cNvSpPr>
          <p:nvPr>
            <p:ph type="title"/>
          </p:nvPr>
        </p:nvSpPr>
        <p:spPr/>
        <p:txBody>
          <a:bodyPr/>
          <a:lstStyle/>
          <a:p>
            <a:r>
              <a:rPr lang="en-US" dirty="0"/>
              <a:t>Digoxin toxicity :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40</a:t>
            </a:fld>
            <a:endParaRPr lang="ar-SA"/>
          </a:p>
        </p:txBody>
      </p:sp>
    </p:spTree>
    <p:extLst>
      <p:ext uri="{BB962C8B-B14F-4D97-AF65-F5344CB8AC3E}">
        <p14:creationId xmlns:p14="http://schemas.microsoft.com/office/powerpoint/2010/main" val="1245035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wipe(down)">
                                      <p:cBhvr>
                                        <p:cTn id="42" dur="500"/>
                                        <p:tgtEl>
                                          <p:spTgt spid="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wipe(down)">
                                      <p:cBhvr>
                                        <p:cTn id="47" dur="500"/>
                                        <p:tgtEl>
                                          <p:spTgt spid="2">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wipe(down)">
                                      <p:cBhvr>
                                        <p:cTn id="52" dur="500"/>
                                        <p:tgtEl>
                                          <p:spTgt spid="2">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wipe(down)">
                                      <p:cBhvr>
                                        <p:cTn id="57" dur="500"/>
                                        <p:tgtEl>
                                          <p:spTgt spid="2">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wipe(down)">
                                      <p:cBhvr>
                                        <p:cTn id="62"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2051720"/>
            <a:ext cx="6264695" cy="6408712"/>
          </a:xfrm>
        </p:spPr>
        <p:txBody>
          <a:bodyPr/>
          <a:lstStyle/>
          <a:p>
            <a:pPr marL="0" indent="0" algn="justLow" rtl="0">
              <a:buNone/>
            </a:pPr>
            <a:r>
              <a:rPr lang="en-US" dirty="0"/>
              <a:t>1. Measurement of serum digoxin . </a:t>
            </a:r>
          </a:p>
          <a:p>
            <a:pPr marL="0" indent="0" algn="justLow" rtl="0">
              <a:buNone/>
            </a:pPr>
            <a:r>
              <a:rPr lang="en-US" dirty="0"/>
              <a:t>2. Stopping the digoxin . </a:t>
            </a:r>
          </a:p>
          <a:p>
            <a:pPr marL="0" indent="0" algn="justLow" rtl="0">
              <a:buNone/>
            </a:pPr>
            <a:r>
              <a:rPr lang="en-US" dirty="0"/>
              <a:t>3. Correct any electrolyte disturbance as hypokalemia . </a:t>
            </a:r>
          </a:p>
          <a:p>
            <a:pPr marL="0" indent="0" algn="justLow" rtl="0">
              <a:buNone/>
            </a:pPr>
            <a:r>
              <a:rPr lang="en-US" dirty="0"/>
              <a:t>4. Atropine or pace maker for patient with </a:t>
            </a:r>
            <a:r>
              <a:rPr lang="en-US" dirty="0" err="1"/>
              <a:t>bradycardia</a:t>
            </a:r>
            <a:r>
              <a:rPr lang="en-US" dirty="0"/>
              <a:t> . </a:t>
            </a:r>
          </a:p>
          <a:p>
            <a:pPr marL="0" indent="0" algn="justLow" rtl="0">
              <a:buNone/>
            </a:pPr>
            <a:r>
              <a:rPr lang="en-US" dirty="0"/>
              <a:t>5. Digoxin Fab antibody . </a:t>
            </a:r>
          </a:p>
          <a:p>
            <a:pPr algn="justLow"/>
            <a:endParaRPr lang="ar-IQ" dirty="0"/>
          </a:p>
        </p:txBody>
      </p:sp>
      <p:sp>
        <p:nvSpPr>
          <p:cNvPr id="3" name="عنوان 2"/>
          <p:cNvSpPr>
            <a:spLocks noGrp="1"/>
          </p:cNvSpPr>
          <p:nvPr>
            <p:ph type="title"/>
          </p:nvPr>
        </p:nvSpPr>
        <p:spPr/>
        <p:txBody>
          <a:bodyPr>
            <a:normAutofit fontScale="90000"/>
          </a:bodyPr>
          <a:lstStyle/>
          <a:p>
            <a:r>
              <a:rPr lang="en-US" dirty="0"/>
              <a:t>Management of toxicity :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41</a:t>
            </a:fld>
            <a:endParaRPr lang="ar-SA"/>
          </a:p>
        </p:txBody>
      </p:sp>
    </p:spTree>
    <p:extLst>
      <p:ext uri="{BB962C8B-B14F-4D97-AF65-F5344CB8AC3E}">
        <p14:creationId xmlns:p14="http://schemas.microsoft.com/office/powerpoint/2010/main" val="2653398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547664"/>
            <a:ext cx="6120680" cy="7200800"/>
          </a:xfrm>
        </p:spPr>
        <p:txBody>
          <a:bodyPr>
            <a:noAutofit/>
          </a:bodyPr>
          <a:lstStyle/>
          <a:p>
            <a:pPr marL="0" indent="0" algn="l" rtl="0">
              <a:buNone/>
            </a:pPr>
            <a:r>
              <a:rPr lang="en-US" sz="1600" dirty="0"/>
              <a:t>Diuretic agents interfere with reabsorption of water and sodium by </a:t>
            </a:r>
            <a:r>
              <a:rPr lang="en-US" sz="1600" dirty="0" err="1"/>
              <a:t>kindneys</a:t>
            </a:r>
            <a:r>
              <a:rPr lang="en-US" sz="1600" dirty="0"/>
              <a:t> , which result in the reduction of blood  volume , these agents are most used with digoxin therapy in patient with H. failure . </a:t>
            </a:r>
          </a:p>
          <a:p>
            <a:pPr marL="0" indent="0" algn="l" rtl="0">
              <a:buNone/>
            </a:pPr>
            <a:r>
              <a:rPr lang="en-US" sz="1800" dirty="0">
                <a:solidFill>
                  <a:srgbClr val="FF0000"/>
                </a:solidFill>
              </a:rPr>
              <a:t>Loop diuretics : </a:t>
            </a:r>
          </a:p>
          <a:p>
            <a:pPr marL="0" indent="0" algn="l" rtl="0">
              <a:buNone/>
            </a:pPr>
            <a:r>
              <a:rPr lang="en-US" sz="1600" dirty="0" smtClean="0"/>
              <a:t> </a:t>
            </a:r>
            <a:r>
              <a:rPr lang="en-US" sz="1600" dirty="0"/>
              <a:t>Furosemide : it inhibits the reabsorption of Na and </a:t>
            </a:r>
            <a:r>
              <a:rPr lang="en-US" sz="1600" dirty="0" err="1"/>
              <a:t>Cl</a:t>
            </a:r>
            <a:r>
              <a:rPr lang="en-US" sz="1600" baseline="30000" dirty="0"/>
              <a:t>-</a:t>
            </a:r>
            <a:r>
              <a:rPr lang="en-US" sz="1600" dirty="0"/>
              <a:t> , </a:t>
            </a:r>
            <a:r>
              <a:rPr lang="en-US" sz="1600" dirty="0" err="1"/>
              <a:t>n't</a:t>
            </a:r>
            <a:r>
              <a:rPr lang="en-US" sz="1600" dirty="0"/>
              <a:t> only in the distal tubules but also in the loop of </a:t>
            </a:r>
            <a:r>
              <a:rPr lang="en-US" sz="1600" dirty="0" err="1"/>
              <a:t>henle</a:t>
            </a:r>
            <a:r>
              <a:rPr lang="en-US" sz="1600" dirty="0"/>
              <a:t> . The dose 1 – 2 mg/kg/day up to 2 – 4 mg/kg/day IV or </a:t>
            </a:r>
            <a:r>
              <a:rPr lang="en-US" sz="1600" dirty="0" err="1"/>
              <a:t>Im</a:t>
            </a:r>
            <a:r>
              <a:rPr lang="en-US" sz="1600" dirty="0"/>
              <a:t> or oral route . </a:t>
            </a:r>
          </a:p>
          <a:p>
            <a:pPr marL="0" indent="0" algn="l" rtl="0">
              <a:buNone/>
            </a:pPr>
            <a:r>
              <a:rPr lang="en-US" sz="1600" dirty="0"/>
              <a:t>* Careful monitoring of electrolytes , since their may be loss of potassium . </a:t>
            </a:r>
          </a:p>
          <a:p>
            <a:pPr marL="0" indent="0" algn="l" rtl="0">
              <a:buNone/>
            </a:pPr>
            <a:r>
              <a:rPr lang="en-US" sz="1600" dirty="0"/>
              <a:t>* </a:t>
            </a:r>
            <a:r>
              <a:rPr lang="en-US" sz="1600" dirty="0" err="1"/>
              <a:t>sprinolactone</a:t>
            </a:r>
            <a:r>
              <a:rPr lang="en-US" sz="1600" dirty="0"/>
              <a:t> is given orally in divided doses 2 – 3 mg/Kg/24 </a:t>
            </a:r>
            <a:r>
              <a:rPr lang="en-US" sz="1600" dirty="0" err="1"/>
              <a:t>hr</a:t>
            </a:r>
            <a:r>
              <a:rPr lang="en-US" sz="1600" dirty="0"/>
              <a:t> in order to enhance potassium retention and inhibit aldosterone . </a:t>
            </a:r>
          </a:p>
          <a:p>
            <a:pPr marL="0" indent="0" algn="l" rtl="0">
              <a:buNone/>
            </a:pPr>
            <a:r>
              <a:rPr lang="en-US" b="1" dirty="0">
                <a:solidFill>
                  <a:srgbClr val="FF0000"/>
                </a:solidFill>
              </a:rPr>
              <a:t>III - Vasodilators : </a:t>
            </a:r>
          </a:p>
          <a:p>
            <a:pPr marL="0" indent="0" algn="l" rtl="0">
              <a:buNone/>
            </a:pPr>
            <a:r>
              <a:rPr lang="en-US" sz="1600" dirty="0" smtClean="0"/>
              <a:t>  </a:t>
            </a:r>
            <a:r>
              <a:rPr lang="en-US" sz="1600" dirty="0"/>
              <a:t>Captopril is an orally active angiotensin converting enzyme inhibitor that produces marked arterial dilation by blocking the production of angiotensin II , resulting in significant after load reduction . </a:t>
            </a:r>
          </a:p>
          <a:p>
            <a:pPr marL="0" indent="0" algn="l" rtl="0">
              <a:buNone/>
            </a:pPr>
            <a:r>
              <a:rPr lang="en-US" sz="1600" dirty="0"/>
              <a:t>* Vasodilatation and consequent preload reduction have been reported . </a:t>
            </a:r>
          </a:p>
          <a:p>
            <a:pPr marL="0" indent="0" algn="l" rtl="0">
              <a:buNone/>
            </a:pPr>
            <a:r>
              <a:rPr lang="en-US" sz="1600" dirty="0"/>
              <a:t>* The oral dose is 0.5 – 6 mg / Kg / 24 </a:t>
            </a:r>
            <a:r>
              <a:rPr lang="en-US" sz="1600" dirty="0" err="1"/>
              <a:t>hr</a:t>
            </a:r>
            <a:r>
              <a:rPr lang="en-US" sz="1600" dirty="0"/>
              <a:t> . given in 2 – 4 divided dose . </a:t>
            </a:r>
          </a:p>
          <a:p>
            <a:pPr marL="0" indent="0" algn="l" rtl="0">
              <a:buNone/>
            </a:pPr>
            <a:r>
              <a:rPr lang="en-US" sz="1600" dirty="0"/>
              <a:t>Side effect : hypotension , rash , cough . </a:t>
            </a:r>
            <a:r>
              <a:rPr lang="en-US" sz="1600" dirty="0" err="1"/>
              <a:t>Proteniuria</a:t>
            </a:r>
            <a:r>
              <a:rPr lang="en-US" sz="1600" dirty="0"/>
              <a:t> , Neutropenia </a:t>
            </a:r>
          </a:p>
          <a:p>
            <a:pPr marL="0" indent="0" algn="l" rtl="0">
              <a:buNone/>
            </a:pPr>
            <a:r>
              <a:rPr lang="en-US" sz="1600" dirty="0"/>
              <a:t>other drugs </a:t>
            </a:r>
            <a:r>
              <a:rPr lang="en-US" sz="1600" dirty="0" err="1"/>
              <a:t>nitroprusside</a:t>
            </a:r>
            <a:r>
              <a:rPr lang="en-US" sz="1600" dirty="0"/>
              <a:t> , hydralazine . </a:t>
            </a:r>
          </a:p>
          <a:p>
            <a:pPr marL="0" indent="0" algn="l" rtl="0">
              <a:buNone/>
            </a:pPr>
            <a:r>
              <a:rPr lang="en-US" b="1" dirty="0">
                <a:solidFill>
                  <a:srgbClr val="FF0000"/>
                </a:solidFill>
              </a:rPr>
              <a:t>IV- Inotropic agents </a:t>
            </a:r>
            <a:r>
              <a:rPr lang="en-US" sz="1600" dirty="0">
                <a:solidFill>
                  <a:srgbClr val="FF0000"/>
                </a:solidFill>
              </a:rPr>
              <a:t>: </a:t>
            </a:r>
            <a:r>
              <a:rPr lang="en-US" sz="1600" dirty="0"/>
              <a:t>e.g. dopamine , </a:t>
            </a:r>
            <a:r>
              <a:rPr lang="en-US" sz="1600" dirty="0" err="1"/>
              <a:t>dobutamine</a:t>
            </a:r>
            <a:r>
              <a:rPr lang="en-US" sz="1600" dirty="0"/>
              <a:t> . </a:t>
            </a:r>
          </a:p>
          <a:p>
            <a:pPr algn="l"/>
            <a:endParaRPr lang="ar-IQ" sz="1600" dirty="0"/>
          </a:p>
        </p:txBody>
      </p:sp>
      <p:sp>
        <p:nvSpPr>
          <p:cNvPr id="3" name="عنوان 2"/>
          <p:cNvSpPr>
            <a:spLocks noGrp="1"/>
          </p:cNvSpPr>
          <p:nvPr>
            <p:ph type="title"/>
          </p:nvPr>
        </p:nvSpPr>
        <p:spPr/>
        <p:txBody>
          <a:bodyPr/>
          <a:lstStyle/>
          <a:p>
            <a:pPr algn="l"/>
            <a:r>
              <a:rPr lang="en-US" dirty="0" smtClean="0"/>
              <a:t>II - Diuretics </a:t>
            </a:r>
            <a:r>
              <a:rPr lang="en-US" dirty="0"/>
              <a:t>: </a:t>
            </a:r>
            <a:r>
              <a:rPr lang="en-US" dirty="0" smtClean="0"/>
              <a:t>  </a:t>
            </a: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42</a:t>
            </a:fld>
            <a:endParaRPr lang="ar-SA"/>
          </a:p>
        </p:txBody>
      </p:sp>
    </p:spTree>
    <p:extLst>
      <p:ext uri="{BB962C8B-B14F-4D97-AF65-F5344CB8AC3E}">
        <p14:creationId xmlns:p14="http://schemas.microsoft.com/office/powerpoint/2010/main" val="1377460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wipe(down)">
                                      <p:cBhvr>
                                        <p:cTn id="14" dur="500"/>
                                        <p:tgtEl>
                                          <p:spTgt spid="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wipe(down)">
                                      <p:cBhvr>
                                        <p:cTn id="19" dur="500"/>
                                        <p:tgtEl>
                                          <p:spTgt spid="2">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Effect transition="in" filter="wipe(down)">
                                      <p:cBhvr>
                                        <p:cTn id="24" dur="500"/>
                                        <p:tgtEl>
                                          <p:spTgt spid="2">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Effect transition="in" filter="wipe(down)">
                                      <p:cBhvr>
                                        <p:cTn id="29" dur="500"/>
                                        <p:tgtEl>
                                          <p:spTgt spid="2">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2">
                                            <p:txEl>
                                              <p:pRg st="4" end="4"/>
                                            </p:txEl>
                                          </p:spTgt>
                                        </p:tgtEl>
                                        <p:attrNameLst>
                                          <p:attrName>style.visibility</p:attrName>
                                        </p:attrNameLst>
                                      </p:cBhvr>
                                      <p:to>
                                        <p:strVal val="visible"/>
                                      </p:to>
                                    </p:set>
                                    <p:animEffect transition="in" filter="wipe(down)">
                                      <p:cBhvr>
                                        <p:cTn id="34" dur="500"/>
                                        <p:tgtEl>
                                          <p:spTgt spid="2">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2">
                                            <p:txEl>
                                              <p:pRg st="5" end="5"/>
                                            </p:txEl>
                                          </p:spTgt>
                                        </p:tgtEl>
                                        <p:attrNameLst>
                                          <p:attrName>style.visibility</p:attrName>
                                        </p:attrNameLst>
                                      </p:cBhvr>
                                      <p:to>
                                        <p:strVal val="visible"/>
                                      </p:to>
                                    </p:set>
                                    <p:animEffect transition="in" filter="wipe(down)">
                                      <p:cBhvr>
                                        <p:cTn id="39" dur="500"/>
                                        <p:tgtEl>
                                          <p:spTgt spid="2">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grpId="0" nodeType="clickEffect">
                                  <p:stCondLst>
                                    <p:cond delay="0"/>
                                  </p:stCondLst>
                                  <p:childTnLst>
                                    <p:set>
                                      <p:cBhvr>
                                        <p:cTn id="43" dur="1" fill="hold">
                                          <p:stCondLst>
                                            <p:cond delay="0"/>
                                          </p:stCondLst>
                                        </p:cTn>
                                        <p:tgtEl>
                                          <p:spTgt spid="2">
                                            <p:txEl>
                                              <p:pRg st="6" end="6"/>
                                            </p:txEl>
                                          </p:spTgt>
                                        </p:tgtEl>
                                        <p:attrNameLst>
                                          <p:attrName>style.visibility</p:attrName>
                                        </p:attrNameLst>
                                      </p:cBhvr>
                                      <p:to>
                                        <p:strVal val="visible"/>
                                      </p:to>
                                    </p:set>
                                    <p:animEffect transition="in" filter="wipe(down)">
                                      <p:cBhvr>
                                        <p:cTn id="44" dur="500"/>
                                        <p:tgtEl>
                                          <p:spTgt spid="2">
                                            <p:txEl>
                                              <p:pRg st="6" end="6"/>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4"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Effect transition="in" filter="wipe(down)">
                                      <p:cBhvr>
                                        <p:cTn id="49" dur="500"/>
                                        <p:tgtEl>
                                          <p:spTgt spid="2">
                                            <p:txEl>
                                              <p:pRg st="7" end="7"/>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grpId="0" nodeType="clickEffect">
                                  <p:stCondLst>
                                    <p:cond delay="0"/>
                                  </p:stCondLst>
                                  <p:childTnLst>
                                    <p:set>
                                      <p:cBhvr>
                                        <p:cTn id="53" dur="1" fill="hold">
                                          <p:stCondLst>
                                            <p:cond delay="0"/>
                                          </p:stCondLst>
                                        </p:cTn>
                                        <p:tgtEl>
                                          <p:spTgt spid="2">
                                            <p:txEl>
                                              <p:pRg st="8" end="8"/>
                                            </p:txEl>
                                          </p:spTgt>
                                        </p:tgtEl>
                                        <p:attrNameLst>
                                          <p:attrName>style.visibility</p:attrName>
                                        </p:attrNameLst>
                                      </p:cBhvr>
                                      <p:to>
                                        <p:strVal val="visible"/>
                                      </p:to>
                                    </p:set>
                                    <p:animEffect transition="in" filter="wipe(down)">
                                      <p:cBhvr>
                                        <p:cTn id="54" dur="500"/>
                                        <p:tgtEl>
                                          <p:spTgt spid="2">
                                            <p:txEl>
                                              <p:pRg st="8" end="8"/>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2">
                                            <p:txEl>
                                              <p:pRg st="9" end="9"/>
                                            </p:txEl>
                                          </p:spTgt>
                                        </p:tgtEl>
                                        <p:attrNameLst>
                                          <p:attrName>style.visibility</p:attrName>
                                        </p:attrNameLst>
                                      </p:cBhvr>
                                      <p:to>
                                        <p:strVal val="visible"/>
                                      </p:to>
                                    </p:set>
                                    <p:animEffect transition="in" filter="wipe(down)">
                                      <p:cBhvr>
                                        <p:cTn id="59" dur="500"/>
                                        <p:tgtEl>
                                          <p:spTgt spid="2">
                                            <p:txEl>
                                              <p:pRg st="9" end="9"/>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4" fill="hold" grpId="0" nodeType="clickEffect">
                                  <p:stCondLst>
                                    <p:cond delay="0"/>
                                  </p:stCondLst>
                                  <p:childTnLst>
                                    <p:set>
                                      <p:cBhvr>
                                        <p:cTn id="63" dur="1" fill="hold">
                                          <p:stCondLst>
                                            <p:cond delay="0"/>
                                          </p:stCondLst>
                                        </p:cTn>
                                        <p:tgtEl>
                                          <p:spTgt spid="2">
                                            <p:txEl>
                                              <p:pRg st="10" end="10"/>
                                            </p:txEl>
                                          </p:spTgt>
                                        </p:tgtEl>
                                        <p:attrNameLst>
                                          <p:attrName>style.visibility</p:attrName>
                                        </p:attrNameLst>
                                      </p:cBhvr>
                                      <p:to>
                                        <p:strVal val="visible"/>
                                      </p:to>
                                    </p:set>
                                    <p:animEffect transition="in" filter="wipe(down)">
                                      <p:cBhvr>
                                        <p:cTn id="64" dur="500"/>
                                        <p:tgtEl>
                                          <p:spTgt spid="2">
                                            <p:txEl>
                                              <p:pRg st="10" end="1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2">
                                            <p:txEl>
                                              <p:pRg st="11" end="11"/>
                                            </p:txEl>
                                          </p:spTgt>
                                        </p:tgtEl>
                                        <p:attrNameLst>
                                          <p:attrName>style.visibility</p:attrName>
                                        </p:attrNameLst>
                                      </p:cBhvr>
                                      <p:to>
                                        <p:strVal val="visible"/>
                                      </p:to>
                                    </p:set>
                                    <p:animEffect transition="in" filter="wipe(down)">
                                      <p:cBhvr>
                                        <p:cTn id="69"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835696"/>
            <a:ext cx="6192688" cy="6984776"/>
          </a:xfrm>
        </p:spPr>
        <p:txBody>
          <a:bodyPr>
            <a:normAutofit fontScale="92500" lnSpcReduction="10000"/>
          </a:bodyPr>
          <a:lstStyle/>
          <a:p>
            <a:pPr marL="0" indent="0" algn="justLow" rtl="0">
              <a:buNone/>
            </a:pPr>
            <a:r>
              <a:rPr lang="en-US" b="1" dirty="0">
                <a:solidFill>
                  <a:srgbClr val="FF0000"/>
                </a:solidFill>
              </a:rPr>
              <a:t>Etiology </a:t>
            </a:r>
            <a:endParaRPr lang="en-US" dirty="0">
              <a:solidFill>
                <a:srgbClr val="FF0000"/>
              </a:solidFill>
            </a:endParaRPr>
          </a:p>
          <a:p>
            <a:pPr marL="0" indent="0" algn="justLow" rtl="0">
              <a:buNone/>
            </a:pPr>
            <a:r>
              <a:rPr lang="en-US" dirty="0"/>
              <a:t>It is </a:t>
            </a:r>
            <a:r>
              <a:rPr lang="en-US" dirty="0">
                <a:solidFill>
                  <a:srgbClr val="FF0000"/>
                </a:solidFill>
              </a:rPr>
              <a:t>an </a:t>
            </a:r>
            <a:r>
              <a:rPr lang="en-US" b="1" dirty="0">
                <a:solidFill>
                  <a:srgbClr val="FF0000"/>
                </a:solidFill>
              </a:rPr>
              <a:t>autoimmune inflammatory</a:t>
            </a:r>
            <a:r>
              <a:rPr lang="en-US" dirty="0">
                <a:solidFill>
                  <a:srgbClr val="FF0000"/>
                </a:solidFill>
              </a:rPr>
              <a:t> </a:t>
            </a:r>
            <a:r>
              <a:rPr lang="en-US" dirty="0"/>
              <a:t>disorder as a delayed sequel of group A beta </a:t>
            </a:r>
            <a:r>
              <a:rPr lang="en-US" dirty="0" err="1"/>
              <a:t>haemolytic</a:t>
            </a:r>
            <a:r>
              <a:rPr lang="en-US" dirty="0"/>
              <a:t> streptococcal infection </a:t>
            </a:r>
          </a:p>
          <a:p>
            <a:pPr marL="0" indent="0" algn="justLow" rtl="0">
              <a:buNone/>
            </a:pPr>
            <a:r>
              <a:rPr lang="en-US" dirty="0"/>
              <a:t>The latent period is average 2-3 week ; however it may be as long as 4 months in cases of isolated chorea .</a:t>
            </a:r>
          </a:p>
          <a:p>
            <a:pPr marL="0" indent="0" algn="justLow" rtl="0">
              <a:buNone/>
            </a:pPr>
            <a:r>
              <a:rPr lang="en-US" dirty="0"/>
              <a:t>Predisposing factors : family history of rheumatic fever , low socioeconomic status , and age  between 5-15 years .</a:t>
            </a:r>
          </a:p>
          <a:p>
            <a:pPr marL="0" indent="0" algn="justLow" rtl="0">
              <a:buNone/>
            </a:pPr>
            <a:r>
              <a:rPr lang="en-US" sz="2600" b="1" dirty="0">
                <a:solidFill>
                  <a:srgbClr val="FF0000"/>
                </a:solidFill>
              </a:rPr>
              <a:t>Pathology</a:t>
            </a:r>
            <a:r>
              <a:rPr lang="en-US" dirty="0">
                <a:solidFill>
                  <a:srgbClr val="FF0000"/>
                </a:solidFill>
              </a:rPr>
              <a:t> </a:t>
            </a:r>
          </a:p>
          <a:p>
            <a:pPr marL="0" indent="0" algn="justLow" rtl="0">
              <a:buNone/>
            </a:pPr>
            <a:r>
              <a:rPr lang="en-US" dirty="0"/>
              <a:t>The inflammatory lesion is found in many parts of the body , in the heart , joints , brain and skin.</a:t>
            </a:r>
          </a:p>
          <a:p>
            <a:pPr marL="0" indent="0" algn="justLow" rtl="0">
              <a:buNone/>
            </a:pPr>
            <a:r>
              <a:rPr lang="en-US" dirty="0"/>
              <a:t>Rheumatic </a:t>
            </a:r>
            <a:r>
              <a:rPr lang="en-US" dirty="0" err="1"/>
              <a:t>carditis</a:t>
            </a:r>
            <a:r>
              <a:rPr lang="en-US" dirty="0"/>
              <a:t> was considered to be </a:t>
            </a:r>
            <a:r>
              <a:rPr lang="en-US" dirty="0" err="1"/>
              <a:t>pancarditis</a:t>
            </a:r>
            <a:r>
              <a:rPr lang="en-US" dirty="0"/>
              <a:t> with myocarditis being the most important , but myocardial contractility is rarely</a:t>
            </a:r>
            <a:r>
              <a:rPr lang="en-US" b="1" dirty="0"/>
              <a:t> </a:t>
            </a:r>
            <a:r>
              <a:rPr lang="en-US" dirty="0"/>
              <a:t>involved .Endocarditis is evident as </a:t>
            </a:r>
            <a:r>
              <a:rPr lang="en-US" dirty="0" err="1"/>
              <a:t>valvular</a:t>
            </a:r>
            <a:r>
              <a:rPr lang="en-US" dirty="0"/>
              <a:t> damage most frequently and most severely involves the mitral , less commonly the aortic , and rarely the tricuspid and pulmonary valves . Pericarditis is rarely associated with effusion .</a:t>
            </a:r>
          </a:p>
          <a:p>
            <a:pPr algn="justLow"/>
            <a:endParaRPr lang="ar-IQ" dirty="0"/>
          </a:p>
        </p:txBody>
      </p:sp>
      <p:sp>
        <p:nvSpPr>
          <p:cNvPr id="3" name="عنوان 2"/>
          <p:cNvSpPr>
            <a:spLocks noGrp="1"/>
          </p:cNvSpPr>
          <p:nvPr>
            <p:ph type="title"/>
          </p:nvPr>
        </p:nvSpPr>
        <p:spPr>
          <a:xfrm>
            <a:off x="342900" y="451104"/>
            <a:ext cx="6172200" cy="1240576"/>
          </a:xfrm>
        </p:spPr>
        <p:txBody>
          <a:bodyPr>
            <a:normAutofit fontScale="90000"/>
          </a:bodyPr>
          <a:lstStyle/>
          <a:p>
            <a:r>
              <a:rPr lang="en-US" dirty="0"/>
              <a:t>Rheumatic Fever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43</a:t>
            </a:fld>
            <a:endParaRPr lang="ar-SA"/>
          </a:p>
        </p:txBody>
      </p:sp>
    </p:spTree>
    <p:extLst>
      <p:ext uri="{BB962C8B-B14F-4D97-AF65-F5344CB8AC3E}">
        <p14:creationId xmlns:p14="http://schemas.microsoft.com/office/powerpoint/2010/main" val="3142902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wipe(down)">
                                      <p:cBhvr>
                                        <p:cTn id="4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88640" y="2123728"/>
            <a:ext cx="6552728" cy="6480720"/>
          </a:xfrm>
        </p:spPr>
        <p:txBody>
          <a:bodyPr>
            <a:normAutofit/>
          </a:bodyPr>
          <a:lstStyle/>
          <a:p>
            <a:pPr marL="0" indent="0" algn="l" rtl="0">
              <a:buNone/>
            </a:pPr>
            <a:r>
              <a:rPr lang="en-US" dirty="0"/>
              <a:t>Acute rheumatic fever is diagnosed by the use of revised Jones criteria</a:t>
            </a:r>
            <a:r>
              <a:rPr lang="en-US" dirty="0" smtClean="0"/>
              <a:t>.</a:t>
            </a:r>
            <a:r>
              <a:rPr lang="en-US" dirty="0"/>
              <a:t> </a:t>
            </a:r>
          </a:p>
          <a:p>
            <a:pPr algn="l" rtl="0"/>
            <a:r>
              <a:rPr lang="en-US" u="sng" dirty="0"/>
              <a:t>Revised Jones criteria for diagnosis of rheumatic fever </a:t>
            </a:r>
          </a:p>
          <a:p>
            <a:pPr marL="0" indent="0" algn="l" rtl="0">
              <a:buNone/>
            </a:pPr>
            <a:r>
              <a:rPr lang="en-US" sz="1700" dirty="0"/>
              <a:t>Major manifestations   </a:t>
            </a:r>
            <a:r>
              <a:rPr lang="en-US" sz="1700" dirty="0" smtClean="0"/>
              <a:t> minor </a:t>
            </a:r>
            <a:r>
              <a:rPr lang="en-US" sz="1700" dirty="0"/>
              <a:t>manifestations   </a:t>
            </a:r>
            <a:r>
              <a:rPr lang="en-US" sz="1700" dirty="0" smtClean="0"/>
              <a:t>  </a:t>
            </a:r>
            <a:r>
              <a:rPr lang="en-US" sz="1700" dirty="0"/>
              <a:t>Evidence of </a:t>
            </a:r>
            <a:r>
              <a:rPr lang="en-US" sz="1700" dirty="0" smtClean="0"/>
              <a:t>recent</a:t>
            </a:r>
            <a:r>
              <a:rPr lang="en-US" sz="2200" dirty="0" smtClean="0"/>
              <a:t>                                                                                                                                                            </a:t>
            </a:r>
          </a:p>
          <a:p>
            <a:pPr marL="0" indent="0" algn="l" rtl="0">
              <a:buNone/>
            </a:pPr>
            <a:r>
              <a:rPr lang="en-US" sz="1700" u="sng" dirty="0" smtClean="0"/>
              <a:t>                                                                                         Streptococcal </a:t>
            </a:r>
            <a:r>
              <a:rPr lang="en-US" sz="1700" u="sng" dirty="0"/>
              <a:t>infection</a:t>
            </a:r>
          </a:p>
          <a:p>
            <a:pPr marL="0" indent="0" algn="l" rtl="0">
              <a:buNone/>
            </a:pPr>
            <a:r>
              <a:rPr lang="en-US" sz="1900" dirty="0"/>
              <a:t>Polyarthritis </a:t>
            </a:r>
            <a:r>
              <a:rPr lang="en-US" sz="1900" dirty="0" smtClean="0"/>
              <a:t>                         Fever                 </a:t>
            </a:r>
            <a:r>
              <a:rPr lang="en-US" sz="1900" dirty="0"/>
              <a:t>Recent scarlet fever </a:t>
            </a:r>
          </a:p>
          <a:p>
            <a:pPr marL="0" indent="0" algn="l" rtl="0">
              <a:buNone/>
            </a:pPr>
            <a:r>
              <a:rPr lang="en-US" sz="1900" dirty="0" err="1"/>
              <a:t>Carditis</a:t>
            </a:r>
            <a:r>
              <a:rPr lang="en-US" sz="1900" dirty="0"/>
              <a:t>  </a:t>
            </a:r>
            <a:r>
              <a:rPr lang="en-US" sz="1900" dirty="0" smtClean="0"/>
              <a:t>                               </a:t>
            </a:r>
            <a:r>
              <a:rPr lang="en-US" sz="1900" dirty="0"/>
              <a:t>Arthralgia </a:t>
            </a:r>
            <a:r>
              <a:rPr lang="en-US" sz="1900" dirty="0" smtClean="0"/>
              <a:t>          Positive </a:t>
            </a:r>
            <a:r>
              <a:rPr lang="en-US" sz="1900" dirty="0"/>
              <a:t>throat culture </a:t>
            </a:r>
          </a:p>
          <a:p>
            <a:pPr marL="0" indent="0" algn="l" rtl="0">
              <a:buNone/>
            </a:pPr>
            <a:r>
              <a:rPr lang="en-US" sz="1600" dirty="0"/>
              <a:t>Chorea   </a:t>
            </a:r>
            <a:r>
              <a:rPr lang="en-US" sz="1600" dirty="0" smtClean="0"/>
              <a:t>       </a:t>
            </a:r>
            <a:r>
              <a:rPr lang="en-US" sz="1600" dirty="0" smtClean="0"/>
              <a:t>                 </a:t>
            </a:r>
            <a:r>
              <a:rPr lang="en-US" sz="1600" dirty="0"/>
              <a:t>Previous rheumatic fever </a:t>
            </a:r>
            <a:r>
              <a:rPr lang="en-US" sz="1600" dirty="0" smtClean="0"/>
              <a:t>   </a:t>
            </a:r>
            <a:r>
              <a:rPr lang="en-US" sz="1600" dirty="0" err="1" smtClean="0"/>
              <a:t>Antistreptococcal</a:t>
            </a:r>
            <a:r>
              <a:rPr lang="en-US" sz="1600" dirty="0" smtClean="0"/>
              <a:t>  </a:t>
            </a:r>
          </a:p>
          <a:p>
            <a:pPr marL="0" indent="0" algn="l" rtl="0">
              <a:buNone/>
            </a:pPr>
            <a:r>
              <a:rPr lang="en-US" sz="1600" dirty="0"/>
              <a:t> </a:t>
            </a:r>
            <a:r>
              <a:rPr lang="en-US" sz="1600" dirty="0" smtClean="0"/>
              <a:t>                                                                                             </a:t>
            </a:r>
            <a:r>
              <a:rPr lang="en-US" sz="1600" dirty="0" smtClean="0"/>
              <a:t>antibodies</a:t>
            </a:r>
            <a:r>
              <a:rPr lang="en-US" sz="1600" dirty="0"/>
              <a:t>:                                       </a:t>
            </a:r>
          </a:p>
          <a:p>
            <a:pPr marL="0" indent="0" algn="l" rtl="0">
              <a:buNone/>
            </a:pPr>
            <a:r>
              <a:rPr lang="en-US" sz="1600" dirty="0"/>
              <a:t>Erythema </a:t>
            </a:r>
            <a:r>
              <a:rPr lang="en-US" sz="1600" dirty="0" err="1"/>
              <a:t>marginatum</a:t>
            </a:r>
            <a:r>
              <a:rPr lang="en-US" sz="1600" dirty="0"/>
              <a:t>   </a:t>
            </a:r>
            <a:r>
              <a:rPr lang="en-US" sz="1600" dirty="0" smtClean="0"/>
              <a:t>  </a:t>
            </a:r>
            <a:r>
              <a:rPr lang="en-US" sz="1600" dirty="0"/>
              <a:t>Acute phase reactants: </a:t>
            </a:r>
            <a:r>
              <a:rPr lang="en-US" sz="1600" dirty="0" smtClean="0"/>
              <a:t>  </a:t>
            </a:r>
            <a:r>
              <a:rPr lang="en-US" sz="1600" dirty="0" err="1"/>
              <a:t>Antistreptolysin</a:t>
            </a:r>
            <a:r>
              <a:rPr lang="en-US" sz="1600" dirty="0"/>
              <a:t> O (ASO)</a:t>
            </a:r>
          </a:p>
          <a:p>
            <a:pPr marL="0" indent="0" algn="l" rtl="0">
              <a:buNone/>
            </a:pPr>
            <a:r>
              <a:rPr lang="en-US" sz="1600" dirty="0"/>
              <a:t>Subcutaneous nodules    </a:t>
            </a:r>
            <a:r>
              <a:rPr lang="en-US" sz="1600" dirty="0" smtClean="0"/>
              <a:t> </a:t>
            </a:r>
            <a:r>
              <a:rPr lang="en-US" sz="1600" dirty="0" smtClean="0"/>
              <a:t>Leukocytosis             </a:t>
            </a:r>
            <a:r>
              <a:rPr lang="en-US" sz="1600" dirty="0" smtClean="0"/>
              <a:t>          </a:t>
            </a:r>
            <a:r>
              <a:rPr lang="en-US" sz="1600" dirty="0" err="1"/>
              <a:t>Antistreptokinase</a:t>
            </a:r>
            <a:r>
              <a:rPr lang="en-US" sz="1600" dirty="0"/>
              <a:t>      </a:t>
            </a:r>
          </a:p>
          <a:p>
            <a:pPr marL="0" indent="0" algn="l" rtl="0">
              <a:buNone/>
            </a:pPr>
            <a:r>
              <a:rPr lang="en-US" sz="1600" dirty="0" smtClean="0"/>
              <a:t>                                                  Raised </a:t>
            </a:r>
            <a:r>
              <a:rPr lang="en-US" sz="1600" dirty="0"/>
              <a:t>ESR </a:t>
            </a:r>
            <a:r>
              <a:rPr lang="en-US" sz="1600" dirty="0" smtClean="0"/>
              <a:t>         </a:t>
            </a:r>
            <a:r>
              <a:rPr lang="en-US" sz="1600" dirty="0" smtClean="0"/>
              <a:t>                  </a:t>
            </a:r>
            <a:r>
              <a:rPr lang="en-US" sz="1600" dirty="0" err="1" smtClean="0"/>
              <a:t>Antistreptolysin</a:t>
            </a:r>
            <a:r>
              <a:rPr lang="en-US" sz="1600" dirty="0" smtClean="0"/>
              <a:t>                </a:t>
            </a:r>
          </a:p>
          <a:p>
            <a:pPr marL="0" indent="0" algn="l" rtl="0">
              <a:buNone/>
            </a:pPr>
            <a:r>
              <a:rPr lang="en-US" sz="1600" dirty="0" smtClean="0"/>
              <a:t>                                                   Raised </a:t>
            </a:r>
            <a:r>
              <a:rPr lang="en-US" sz="1600" dirty="0"/>
              <a:t>CRP</a:t>
            </a:r>
          </a:p>
          <a:p>
            <a:pPr algn="l" rtl="0"/>
            <a:endParaRPr lang="en-US" sz="1600" dirty="0" smtClean="0"/>
          </a:p>
          <a:p>
            <a:pPr algn="l"/>
            <a:endParaRPr lang="ar-IQ" dirty="0"/>
          </a:p>
        </p:txBody>
      </p:sp>
      <p:sp>
        <p:nvSpPr>
          <p:cNvPr id="3" name="عنوان 2"/>
          <p:cNvSpPr>
            <a:spLocks noGrp="1"/>
          </p:cNvSpPr>
          <p:nvPr>
            <p:ph type="title"/>
          </p:nvPr>
        </p:nvSpPr>
        <p:spPr/>
        <p:txBody>
          <a:bodyPr/>
          <a:lstStyle/>
          <a:p>
            <a:pPr algn="l"/>
            <a:r>
              <a:rPr lang="en-US" dirty="0"/>
              <a:t>Diagnosis</a:t>
            </a:r>
            <a:r>
              <a:rPr lang="en-US" b="1" dirty="0"/>
              <a:t> </a:t>
            </a:r>
            <a:r>
              <a:rPr lang="en-US" dirty="0"/>
              <a:t/>
            </a:r>
            <a:br>
              <a:rPr lang="en-US" dirty="0"/>
            </a:br>
            <a:endParaRPr lang="ar-IQ" dirty="0"/>
          </a:p>
        </p:txBody>
      </p:sp>
      <p:cxnSp>
        <p:nvCxnSpPr>
          <p:cNvPr id="5" name="رابط مستقيم 4"/>
          <p:cNvCxnSpPr/>
          <p:nvPr/>
        </p:nvCxnSpPr>
        <p:spPr>
          <a:xfrm flipH="1">
            <a:off x="260648" y="3785245"/>
            <a:ext cx="619268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 name="عنصر نائب لرقم الشريحة 5"/>
          <p:cNvSpPr>
            <a:spLocks noGrp="1"/>
          </p:cNvSpPr>
          <p:nvPr>
            <p:ph type="sldNum" sz="quarter" idx="12"/>
          </p:nvPr>
        </p:nvSpPr>
        <p:spPr/>
        <p:txBody>
          <a:bodyPr/>
          <a:lstStyle/>
          <a:p>
            <a:fld id="{0B34F065-1154-456A-91E3-76DE8E75E17B}" type="slidenum">
              <a:rPr lang="ar-SA" smtClean="0"/>
              <a:t>44</a:t>
            </a:fld>
            <a:endParaRPr lang="ar-SA"/>
          </a:p>
        </p:txBody>
      </p:sp>
    </p:spTree>
    <p:extLst>
      <p:ext uri="{BB962C8B-B14F-4D97-AF65-F5344CB8AC3E}">
        <p14:creationId xmlns:p14="http://schemas.microsoft.com/office/powerpoint/2010/main" val="3709504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wipe(down)">
                                      <p:cBhvr>
                                        <p:cTn id="42" dur="500"/>
                                        <p:tgtEl>
                                          <p:spTgt spid="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wipe(down)">
                                      <p:cBhvr>
                                        <p:cTn id="47" dur="500"/>
                                        <p:tgtEl>
                                          <p:spTgt spid="2">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wipe(down)">
                                      <p:cBhvr>
                                        <p:cTn id="52" dur="500"/>
                                        <p:tgtEl>
                                          <p:spTgt spid="2">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wipe(down)">
                                      <p:cBhvr>
                                        <p:cTn id="57" dur="500"/>
                                        <p:tgtEl>
                                          <p:spTgt spid="2">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wipe(down)">
                                      <p:cBhvr>
                                        <p:cTn id="62" dur="500"/>
                                        <p:tgtEl>
                                          <p:spTgt spid="2">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wipe(down)">
                                      <p:cBhvr>
                                        <p:cTn id="67"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259632"/>
            <a:ext cx="6264696" cy="7272808"/>
          </a:xfrm>
        </p:spPr>
        <p:txBody>
          <a:bodyPr>
            <a:normAutofit fontScale="85000" lnSpcReduction="10000"/>
          </a:bodyPr>
          <a:lstStyle/>
          <a:p>
            <a:pPr marL="0" indent="0" algn="justLow" rtl="0">
              <a:buNone/>
            </a:pPr>
            <a:r>
              <a:rPr lang="en-US" dirty="0"/>
              <a:t>Diagnosis of acute rheumatic fever is supported by :</a:t>
            </a:r>
          </a:p>
          <a:p>
            <a:pPr algn="justLow" rtl="0"/>
            <a:r>
              <a:rPr lang="en-US" dirty="0"/>
              <a:t>- Presence of two major manifestations OR/one major and two minor manifestations .</a:t>
            </a:r>
          </a:p>
          <a:p>
            <a:pPr marL="0" indent="0" algn="justLow" rtl="0">
              <a:buNone/>
            </a:pPr>
            <a:r>
              <a:rPr lang="en-US" dirty="0"/>
              <a:t>- Plus evidence of preceding group A streptococcal infection .</a:t>
            </a:r>
          </a:p>
          <a:p>
            <a:pPr marL="0" indent="0" algn="justLow" rtl="0">
              <a:buNone/>
            </a:pPr>
            <a:r>
              <a:rPr lang="en-US" dirty="0"/>
              <a:t>- Positive throat cultures or rapid streptococcal antigen tests for group A streptococci are less reliable than antibody tests because they do not distinguish between recent infection and chronic pharyngeal carriage . </a:t>
            </a:r>
            <a:r>
              <a:rPr lang="en-US" dirty="0" err="1"/>
              <a:t>Antistreptolysin</a:t>
            </a:r>
            <a:r>
              <a:rPr lang="en-US" dirty="0"/>
              <a:t> O (ASO ) titer is the most widely used test .It is elevated in 80% of patients with acute rheumatic fever ( more than 200 units ). </a:t>
            </a:r>
          </a:p>
          <a:p>
            <a:pPr marL="0" indent="0" algn="justLow" rtl="0">
              <a:buNone/>
            </a:pPr>
            <a:r>
              <a:rPr lang="en-US" dirty="0" smtClean="0"/>
              <a:t>  </a:t>
            </a:r>
            <a:r>
              <a:rPr lang="en-US" sz="2100" b="1" dirty="0">
                <a:solidFill>
                  <a:srgbClr val="FF0000"/>
                </a:solidFill>
              </a:rPr>
              <a:t>The following tips help in applying the Jones criteria</a:t>
            </a:r>
            <a:r>
              <a:rPr lang="en-US" sz="2100" dirty="0">
                <a:solidFill>
                  <a:srgbClr val="FF0000"/>
                </a:solidFill>
              </a:rPr>
              <a:t> : </a:t>
            </a:r>
          </a:p>
          <a:p>
            <a:pPr marL="0" indent="0" algn="justLow" rtl="0">
              <a:buNone/>
            </a:pPr>
            <a:r>
              <a:rPr lang="en-US" dirty="0"/>
              <a:t>a. Two major manifestations are stronger than one major plus two minors </a:t>
            </a:r>
          </a:p>
          <a:p>
            <a:pPr marL="0" indent="0" algn="justLow" rtl="0">
              <a:buNone/>
            </a:pPr>
            <a:r>
              <a:rPr lang="en-US" dirty="0"/>
              <a:t>b. Arthralgia or a prolonged PR interval cannot be used as a minor manifestation when using arthritis and </a:t>
            </a:r>
            <a:r>
              <a:rPr lang="en-US" dirty="0" err="1"/>
              <a:t>carditis</a:t>
            </a:r>
            <a:r>
              <a:rPr lang="en-US" dirty="0"/>
              <a:t> , respectively, as a major manifestation .</a:t>
            </a:r>
          </a:p>
          <a:p>
            <a:pPr marL="0" indent="0" algn="justLow" rtl="0">
              <a:buNone/>
            </a:pPr>
            <a:r>
              <a:rPr lang="en-US" dirty="0"/>
              <a:t>c. The absence of evidence of an antecedent group A streptococcal infection is warning that acute rheumatic fever is unlikely (except when chorea is present ). </a:t>
            </a:r>
          </a:p>
          <a:p>
            <a:pPr marL="0" indent="0" algn="justLow" rtl="0">
              <a:buNone/>
            </a:pPr>
            <a:r>
              <a:rPr lang="en-US" dirty="0"/>
              <a:t>d. Occasionally, patients with recurrences may not fulfill the Jones criteria .</a:t>
            </a:r>
          </a:p>
          <a:p>
            <a:pPr algn="justLow"/>
            <a:endParaRPr lang="ar-IQ" dirty="0"/>
          </a:p>
        </p:txBody>
      </p:sp>
      <p:sp>
        <p:nvSpPr>
          <p:cNvPr id="3" name="عنصر نائب لرقم الشريحة 2"/>
          <p:cNvSpPr>
            <a:spLocks noGrp="1"/>
          </p:cNvSpPr>
          <p:nvPr>
            <p:ph type="sldNum" sz="quarter" idx="12"/>
          </p:nvPr>
        </p:nvSpPr>
        <p:spPr/>
        <p:txBody>
          <a:bodyPr/>
          <a:lstStyle/>
          <a:p>
            <a:fld id="{0B34F065-1154-456A-91E3-76DE8E75E17B}" type="slidenum">
              <a:rPr lang="ar-SA" smtClean="0"/>
              <a:t>45</a:t>
            </a:fld>
            <a:endParaRPr lang="ar-SA"/>
          </a:p>
        </p:txBody>
      </p:sp>
    </p:spTree>
    <p:extLst>
      <p:ext uri="{BB962C8B-B14F-4D97-AF65-F5344CB8AC3E}">
        <p14:creationId xmlns:p14="http://schemas.microsoft.com/office/powerpoint/2010/main" val="620978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down)">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wipe(down)">
                                      <p:cBhvr>
                                        <p:cTn id="37" dur="5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wipe(down)">
                                      <p:cBhvr>
                                        <p:cTn id="42" dur="500"/>
                                        <p:tgtEl>
                                          <p:spTgt spid="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8" end="8"/>
                                            </p:txEl>
                                          </p:spTgt>
                                        </p:tgtEl>
                                        <p:attrNameLst>
                                          <p:attrName>style.visibility</p:attrName>
                                        </p:attrNameLst>
                                      </p:cBhvr>
                                      <p:to>
                                        <p:strVal val="visible"/>
                                      </p:to>
                                    </p:set>
                                    <p:animEffect transition="in" filter="wipe(down)">
                                      <p:cBhvr>
                                        <p:cTn id="47"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1763688"/>
            <a:ext cx="6408712" cy="6912768"/>
          </a:xfrm>
        </p:spPr>
        <p:txBody>
          <a:bodyPr>
            <a:normAutofit fontScale="70000" lnSpcReduction="20000"/>
          </a:bodyPr>
          <a:lstStyle/>
          <a:p>
            <a:pPr marL="0" indent="0" algn="l" rtl="0">
              <a:buNone/>
            </a:pPr>
            <a:r>
              <a:rPr lang="en-US" b="1" dirty="0">
                <a:solidFill>
                  <a:srgbClr val="FF0000"/>
                </a:solidFill>
              </a:rPr>
              <a:t>Arthritis :</a:t>
            </a:r>
            <a:r>
              <a:rPr lang="en-US" dirty="0"/>
              <a:t> It is the most common manifestation (70% of cases).It is polyarthritis ,affecting large  joints (e.g., knees , ankles , elbows , wrists ) in a migratory manner . The joints are swollen, hot, red, tender with severe pain and limitation of movement .It shows dramatic response to salicylates .</a:t>
            </a:r>
          </a:p>
          <a:p>
            <a:pPr algn="l" rtl="0"/>
            <a:endParaRPr lang="en-US" dirty="0"/>
          </a:p>
          <a:p>
            <a:pPr marL="0" indent="0" algn="l" rtl="0">
              <a:buNone/>
            </a:pPr>
            <a:r>
              <a:rPr lang="en-US" b="1" dirty="0" err="1">
                <a:solidFill>
                  <a:srgbClr val="FF0000"/>
                </a:solidFill>
              </a:rPr>
              <a:t>Carditis</a:t>
            </a:r>
            <a:r>
              <a:rPr lang="en-US" b="1" dirty="0">
                <a:solidFill>
                  <a:srgbClr val="FF0000"/>
                </a:solidFill>
              </a:rPr>
              <a:t> </a:t>
            </a:r>
            <a:r>
              <a:rPr lang="en-US" dirty="0">
                <a:solidFill>
                  <a:srgbClr val="FF0000"/>
                </a:solidFill>
              </a:rPr>
              <a:t>:</a:t>
            </a:r>
            <a:r>
              <a:rPr lang="en-US" dirty="0"/>
              <a:t>  It occurs in 50% of patients. It is </a:t>
            </a:r>
            <a:r>
              <a:rPr lang="en-US" dirty="0" err="1"/>
              <a:t>pancarditis</a:t>
            </a:r>
            <a:r>
              <a:rPr lang="en-US" dirty="0"/>
              <a:t> , the early manifestations may be just features of myocarditis; disproportionate tachycardia (out of proportion to degree of fever; each degree of temperature increases heat rate 10/ min ) &amp; muffled heart sounds . Later on , a heart murmur of mitral regurgitation (MR) or aortic regurgitation (AR) or both may be present .Rarely, pericarditis will present with chest pain or friction rub . In severe cases, cardiomegaly and heart failure will be evident .</a:t>
            </a:r>
          </a:p>
          <a:p>
            <a:pPr algn="l" rtl="0"/>
            <a:endParaRPr lang="en-US" dirty="0"/>
          </a:p>
          <a:p>
            <a:pPr marL="0" indent="0" algn="l" rtl="0">
              <a:buNone/>
            </a:pPr>
            <a:r>
              <a:rPr lang="en-US" b="1" dirty="0">
                <a:solidFill>
                  <a:srgbClr val="FF0000"/>
                </a:solidFill>
              </a:rPr>
              <a:t>Erythema </a:t>
            </a:r>
            <a:r>
              <a:rPr lang="en-US" b="1" dirty="0" err="1">
                <a:solidFill>
                  <a:srgbClr val="FF0000"/>
                </a:solidFill>
              </a:rPr>
              <a:t>Marginatum</a:t>
            </a:r>
            <a:r>
              <a:rPr lang="en-US" dirty="0">
                <a:solidFill>
                  <a:srgbClr val="FF0000"/>
                </a:solidFill>
              </a:rPr>
              <a:t> : </a:t>
            </a:r>
            <a:r>
              <a:rPr lang="en-US" dirty="0"/>
              <a:t>It occurs in less than 10% of patients .It is non-pruritic annular erythematous rash , most prominent on the trunk but never seen on the face .</a:t>
            </a:r>
          </a:p>
          <a:p>
            <a:pPr marL="0" indent="0" algn="l" rtl="0">
              <a:buNone/>
            </a:pPr>
            <a:r>
              <a:rPr lang="en-US" dirty="0"/>
              <a:t>The rashes are evanescent, disappearing on exposure to cold and reappearing after a hot shower .</a:t>
            </a:r>
          </a:p>
          <a:p>
            <a:pPr marL="0" indent="0" algn="l" rtl="0">
              <a:buNone/>
            </a:pPr>
            <a:r>
              <a:rPr lang="en-US" b="1" dirty="0">
                <a:solidFill>
                  <a:srgbClr val="FF0000"/>
                </a:solidFill>
              </a:rPr>
              <a:t>Subcutaneous Nodules :</a:t>
            </a:r>
            <a:r>
              <a:rPr lang="en-US" dirty="0">
                <a:solidFill>
                  <a:srgbClr val="FF0000"/>
                </a:solidFill>
              </a:rPr>
              <a:t> </a:t>
            </a:r>
            <a:r>
              <a:rPr lang="en-US" dirty="0"/>
              <a:t>Found in 2% to 10% of patients , but never present as a sole manifestation of rheumatic fever . They are small hard , painless, non-pruritic swelling, usually found on the extensor surfaces of both large and small joints .</a:t>
            </a:r>
          </a:p>
          <a:p>
            <a:pPr marL="0" indent="0" algn="l" rtl="0">
              <a:buNone/>
            </a:pPr>
            <a:r>
              <a:rPr lang="en-US" b="1" dirty="0">
                <a:solidFill>
                  <a:srgbClr val="FF0000"/>
                </a:solidFill>
              </a:rPr>
              <a:t>Sydenham</a:t>
            </a:r>
            <a:r>
              <a:rPr lang="en-US" b="1" baseline="30000" dirty="0">
                <a:solidFill>
                  <a:srgbClr val="FF0000"/>
                </a:solidFill>
              </a:rPr>
              <a:t>'</a:t>
            </a:r>
            <a:r>
              <a:rPr lang="en-US" b="1" dirty="0">
                <a:solidFill>
                  <a:srgbClr val="FF0000"/>
                </a:solidFill>
              </a:rPr>
              <a:t>s Chorea :  </a:t>
            </a:r>
            <a:r>
              <a:rPr lang="en-US" dirty="0"/>
              <a:t>It is found in 15% of patients &amp; more often in girls .It presents with </a:t>
            </a:r>
            <a:r>
              <a:rPr lang="en-US" dirty="0" err="1"/>
              <a:t>choreic</a:t>
            </a:r>
            <a:r>
              <a:rPr lang="en-US" dirty="0"/>
              <a:t> , spontaneous purposeless movement, </a:t>
            </a:r>
            <a:r>
              <a:rPr lang="en-US" dirty="0" err="1"/>
              <a:t>hypotonia</a:t>
            </a:r>
            <a:r>
              <a:rPr lang="en-US" dirty="0"/>
              <a:t> and emotional </a:t>
            </a:r>
            <a:r>
              <a:rPr lang="en-US" dirty="0" err="1"/>
              <a:t>lability</a:t>
            </a:r>
            <a:r>
              <a:rPr lang="en-US" dirty="0"/>
              <a:t> which may last for 4 to 18 months .</a:t>
            </a:r>
          </a:p>
          <a:p>
            <a:pPr algn="l"/>
            <a:endParaRPr lang="ar-IQ" dirty="0"/>
          </a:p>
        </p:txBody>
      </p:sp>
      <p:sp>
        <p:nvSpPr>
          <p:cNvPr id="3" name="عنوان 2"/>
          <p:cNvSpPr>
            <a:spLocks noGrp="1"/>
          </p:cNvSpPr>
          <p:nvPr>
            <p:ph type="title"/>
          </p:nvPr>
        </p:nvSpPr>
        <p:spPr>
          <a:xfrm>
            <a:off x="342900" y="451104"/>
            <a:ext cx="6172200" cy="1168568"/>
          </a:xfrm>
        </p:spPr>
        <p:txBody>
          <a:bodyPr>
            <a:normAutofit fontScale="90000"/>
          </a:bodyPr>
          <a:lstStyle/>
          <a:p>
            <a:pPr algn="l"/>
            <a:r>
              <a:rPr lang="en-US" dirty="0"/>
              <a:t>Clinical manifestations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46</a:t>
            </a:fld>
            <a:endParaRPr lang="ar-SA"/>
          </a:p>
        </p:txBody>
      </p:sp>
    </p:spTree>
    <p:extLst>
      <p:ext uri="{BB962C8B-B14F-4D97-AF65-F5344CB8AC3E}">
        <p14:creationId xmlns:p14="http://schemas.microsoft.com/office/powerpoint/2010/main" val="2768272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down)">
                                      <p:cBhvr>
                                        <p:cTn id="13" dur="500"/>
                                        <p:tgtEl>
                                          <p:spTgt spid="2">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2">
                                            <p:txEl>
                                              <p:pRg st="2" end="2"/>
                                            </p:txEl>
                                          </p:spTgt>
                                        </p:tgtEl>
                                        <p:attrNameLst>
                                          <p:attrName>style.visibility</p:attrName>
                                        </p:attrNameLst>
                                      </p:cBhvr>
                                      <p:to>
                                        <p:strVal val="visible"/>
                                      </p:to>
                                    </p:set>
                                    <p:animEffect transition="in" filter="wipe(down)">
                                      <p:cBhvr>
                                        <p:cTn id="18" dur="500"/>
                                        <p:tgtEl>
                                          <p:spTgt spid="2">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wipe(down)">
                                      <p:cBhvr>
                                        <p:cTn id="23" dur="500"/>
                                        <p:tgtEl>
                                          <p:spTgt spid="2">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animEffect transition="in" filter="wipe(down)">
                                      <p:cBhvr>
                                        <p:cTn id="28" dur="500"/>
                                        <p:tgtEl>
                                          <p:spTgt spid="2">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4" fill="hold" grpId="0" nodeType="clickEffect">
                                  <p:stCondLst>
                                    <p:cond delay="0"/>
                                  </p:stCondLst>
                                  <p:childTnLst>
                                    <p:set>
                                      <p:cBhvr>
                                        <p:cTn id="32" dur="1" fill="hold">
                                          <p:stCondLst>
                                            <p:cond delay="0"/>
                                          </p:stCondLst>
                                        </p:cTn>
                                        <p:tgtEl>
                                          <p:spTgt spid="2">
                                            <p:txEl>
                                              <p:pRg st="6" end="6"/>
                                            </p:txEl>
                                          </p:spTgt>
                                        </p:tgtEl>
                                        <p:attrNameLst>
                                          <p:attrName>style.visibility</p:attrName>
                                        </p:attrNameLst>
                                      </p:cBhvr>
                                      <p:to>
                                        <p:strVal val="visible"/>
                                      </p:to>
                                    </p:set>
                                    <p:animEffect transition="in" filter="wipe(down)">
                                      <p:cBhvr>
                                        <p:cTn id="33" dur="500"/>
                                        <p:tgtEl>
                                          <p:spTgt spid="2">
                                            <p:txEl>
                                              <p:pRg st="6" end="6"/>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2">
                                            <p:txEl>
                                              <p:pRg st="7" end="7"/>
                                            </p:txEl>
                                          </p:spTgt>
                                        </p:tgtEl>
                                        <p:attrNameLst>
                                          <p:attrName>style.visibility</p:attrName>
                                        </p:attrNameLst>
                                      </p:cBhvr>
                                      <p:to>
                                        <p:strVal val="visible"/>
                                      </p:to>
                                    </p:set>
                                    <p:animEffect transition="in" filter="wipe(down)">
                                      <p:cBhvr>
                                        <p:cTn id="38"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2051720"/>
            <a:ext cx="6264695" cy="6624736"/>
          </a:xfrm>
        </p:spPr>
        <p:txBody>
          <a:bodyPr/>
          <a:lstStyle/>
          <a:p>
            <a:pPr marL="457200" lvl="0" indent="-457200" algn="justLow" rtl="0">
              <a:buFont typeface="+mj-lt"/>
              <a:buAutoNum type="arabicPeriod"/>
            </a:pPr>
            <a:r>
              <a:rPr lang="en-US" dirty="0"/>
              <a:t>Arthralgia; joint pain without the objective changes of arthritis .</a:t>
            </a:r>
          </a:p>
          <a:p>
            <a:pPr marL="457200" lvl="0" indent="-457200" algn="justLow" rtl="0">
              <a:buFont typeface="+mj-lt"/>
              <a:buAutoNum type="arabicPeriod"/>
            </a:pPr>
            <a:r>
              <a:rPr lang="en-US" dirty="0"/>
              <a:t>Fever; usually with a temperature of at least 38 degrees .</a:t>
            </a:r>
          </a:p>
          <a:p>
            <a:pPr marL="457200" lvl="0" indent="-457200" algn="justLow" rtl="0">
              <a:buFont typeface="+mj-lt"/>
              <a:buAutoNum type="arabicPeriod"/>
            </a:pPr>
            <a:r>
              <a:rPr lang="en-US" dirty="0"/>
              <a:t>Laboratory findings, elevated acute phase reactants (elevated C-reactive protein levels and elevated erythrocyte sedimentation rate ) are objective evidence of an inflammatory process and not recent streptococcal infection .</a:t>
            </a:r>
          </a:p>
          <a:p>
            <a:pPr marL="457200" lvl="0" indent="-457200" algn="justLow" rtl="0">
              <a:buFont typeface="+mj-lt"/>
              <a:buAutoNum type="arabicPeriod"/>
            </a:pPr>
            <a:r>
              <a:rPr lang="en-US" dirty="0"/>
              <a:t>ECG ; prolonged PR interval is not specific for acute rheumatic .</a:t>
            </a:r>
          </a:p>
          <a:p>
            <a:pPr algn="justLow"/>
            <a:endParaRPr lang="ar-IQ" dirty="0"/>
          </a:p>
        </p:txBody>
      </p:sp>
      <p:sp>
        <p:nvSpPr>
          <p:cNvPr id="3" name="عنوان 2"/>
          <p:cNvSpPr>
            <a:spLocks noGrp="1"/>
          </p:cNvSpPr>
          <p:nvPr>
            <p:ph type="title"/>
          </p:nvPr>
        </p:nvSpPr>
        <p:spPr>
          <a:xfrm>
            <a:off x="342900" y="1027168"/>
            <a:ext cx="6172200" cy="808528"/>
          </a:xfrm>
        </p:spPr>
        <p:txBody>
          <a:bodyPr>
            <a:normAutofit fontScale="90000"/>
          </a:bodyPr>
          <a:lstStyle/>
          <a:p>
            <a:pPr algn="l"/>
            <a:r>
              <a:rPr lang="en-US" sz="3600" dirty="0"/>
              <a:t>Minor MANIFESTATIONS : </a:t>
            </a:r>
            <a:r>
              <a:rPr lang="en-US" dirty="0"/>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47</a:t>
            </a:fld>
            <a:endParaRPr lang="ar-SA"/>
          </a:p>
        </p:txBody>
      </p:sp>
    </p:spTree>
    <p:extLst>
      <p:ext uri="{BB962C8B-B14F-4D97-AF65-F5344CB8AC3E}">
        <p14:creationId xmlns:p14="http://schemas.microsoft.com/office/powerpoint/2010/main" val="29676033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404664" y="2411760"/>
            <a:ext cx="5805637" cy="6192688"/>
          </a:xfrm>
        </p:spPr>
        <p:txBody>
          <a:bodyPr>
            <a:normAutofit lnSpcReduction="10000"/>
          </a:bodyPr>
          <a:lstStyle/>
          <a:p>
            <a:pPr marL="457200" lvl="0" indent="-457200" algn="l" rtl="0">
              <a:buFont typeface="+mj-lt"/>
              <a:buAutoNum type="arabicPeriod"/>
            </a:pPr>
            <a:r>
              <a:rPr lang="en-US" b="1" dirty="0">
                <a:solidFill>
                  <a:srgbClr val="FF0000"/>
                </a:solidFill>
              </a:rPr>
              <a:t>Juvenile rheumatoid arthritis : </a:t>
            </a:r>
            <a:r>
              <a:rPr lang="en-US" dirty="0">
                <a:solidFill>
                  <a:srgbClr val="FF0000"/>
                </a:solidFill>
              </a:rPr>
              <a:t>in </a:t>
            </a:r>
            <a:r>
              <a:rPr lang="en-US" dirty="0"/>
              <a:t>rheumatoid arthritis, there is small joint affection while involvement of large joints is symmetrical and not migratory in character .In addition , no evidence of preceding streptococcal infection, and there is absence of a prompt response to salicylate therapy within 24 to 48 hours .</a:t>
            </a:r>
          </a:p>
          <a:p>
            <a:pPr marL="457200" lvl="0" indent="-457200" algn="l" rtl="0">
              <a:buFont typeface="+mj-lt"/>
              <a:buAutoNum type="arabicPeriod"/>
            </a:pPr>
            <a:r>
              <a:rPr lang="en-US" b="1" dirty="0">
                <a:solidFill>
                  <a:srgbClr val="FF0000"/>
                </a:solidFill>
              </a:rPr>
              <a:t>Other collagen vascular diseases : </a:t>
            </a:r>
            <a:r>
              <a:rPr lang="en-US" dirty="0"/>
              <a:t>as SLE</a:t>
            </a:r>
          </a:p>
          <a:p>
            <a:pPr marL="457200" lvl="0" indent="-457200" algn="l" rtl="0">
              <a:buFont typeface="+mj-lt"/>
              <a:buAutoNum type="arabicPeriod"/>
            </a:pPr>
            <a:r>
              <a:rPr lang="en-US" b="1" dirty="0">
                <a:solidFill>
                  <a:srgbClr val="FF0000"/>
                </a:solidFill>
              </a:rPr>
              <a:t>Septic arthritis : </a:t>
            </a:r>
            <a:r>
              <a:rPr lang="en-US" dirty="0"/>
              <a:t>usually </a:t>
            </a:r>
            <a:r>
              <a:rPr lang="en-US" dirty="0" err="1"/>
              <a:t>monoarthritis</a:t>
            </a:r>
            <a:r>
              <a:rPr lang="en-US" dirty="0"/>
              <a:t> .</a:t>
            </a:r>
          </a:p>
          <a:p>
            <a:pPr marL="457200" lvl="0" indent="-457200" algn="l" rtl="0">
              <a:buFont typeface="+mj-lt"/>
              <a:buAutoNum type="arabicPeriod"/>
            </a:pPr>
            <a:r>
              <a:rPr lang="en-US" b="1" dirty="0">
                <a:solidFill>
                  <a:srgbClr val="FF0000"/>
                </a:solidFill>
              </a:rPr>
              <a:t>Virus-associated acute arthritis </a:t>
            </a:r>
            <a:r>
              <a:rPr lang="en-US" dirty="0">
                <a:solidFill>
                  <a:srgbClr val="FF0000"/>
                </a:solidFill>
              </a:rPr>
              <a:t>: </a:t>
            </a:r>
            <a:r>
              <a:rPr lang="en-US" dirty="0"/>
              <a:t>is more common in adults </a:t>
            </a:r>
          </a:p>
          <a:p>
            <a:pPr marL="457200" lvl="0" indent="-457200" algn="l" rtl="0">
              <a:buFont typeface="+mj-lt"/>
              <a:buAutoNum type="arabicPeriod"/>
            </a:pPr>
            <a:r>
              <a:rPr lang="en-US" b="1" dirty="0">
                <a:solidFill>
                  <a:srgbClr val="FF0000"/>
                </a:solidFill>
              </a:rPr>
              <a:t>Hematologic disorders :</a:t>
            </a:r>
            <a:r>
              <a:rPr lang="en-US" dirty="0">
                <a:solidFill>
                  <a:srgbClr val="FF0000"/>
                </a:solidFill>
              </a:rPr>
              <a:t> </a:t>
            </a:r>
            <a:r>
              <a:rPr lang="en-US" dirty="0"/>
              <a:t>such as sickle cell arthritis and leukemia.</a:t>
            </a:r>
          </a:p>
          <a:p>
            <a:pPr marL="457200" indent="-457200" algn="l">
              <a:buFont typeface="+mj-lt"/>
              <a:buAutoNum type="arabicPeriod"/>
            </a:pPr>
            <a:endParaRPr lang="ar-IQ" dirty="0"/>
          </a:p>
        </p:txBody>
      </p:sp>
      <p:sp>
        <p:nvSpPr>
          <p:cNvPr id="3" name="عنوان 2"/>
          <p:cNvSpPr>
            <a:spLocks noGrp="1"/>
          </p:cNvSpPr>
          <p:nvPr>
            <p:ph type="title"/>
          </p:nvPr>
        </p:nvSpPr>
        <p:spPr>
          <a:xfrm>
            <a:off x="342900" y="1171184"/>
            <a:ext cx="6172200" cy="1024552"/>
          </a:xfrm>
        </p:spPr>
        <p:txBody>
          <a:bodyPr>
            <a:normAutofit fontScale="90000"/>
          </a:bodyPr>
          <a:lstStyle/>
          <a:p>
            <a:pPr algn="l"/>
            <a:r>
              <a:rPr lang="en-US" dirty="0"/>
              <a:t>Differential Diagnosis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48</a:t>
            </a:fld>
            <a:endParaRPr lang="ar-SA"/>
          </a:p>
        </p:txBody>
      </p:sp>
    </p:spTree>
    <p:extLst>
      <p:ext uri="{BB962C8B-B14F-4D97-AF65-F5344CB8AC3E}">
        <p14:creationId xmlns:p14="http://schemas.microsoft.com/office/powerpoint/2010/main" val="3331076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2123728"/>
            <a:ext cx="6192688" cy="6336704"/>
          </a:xfrm>
        </p:spPr>
        <p:txBody>
          <a:bodyPr/>
          <a:lstStyle/>
          <a:p>
            <a:pPr marL="457200" lvl="0" indent="-457200" algn="justLow" rtl="0">
              <a:buFont typeface="+mj-lt"/>
              <a:buAutoNum type="arabicPeriod"/>
            </a:pPr>
            <a:r>
              <a:rPr lang="en-US" dirty="0"/>
              <a:t>Only </a:t>
            </a:r>
            <a:r>
              <a:rPr lang="en-US" dirty="0" err="1"/>
              <a:t>carditis</a:t>
            </a:r>
            <a:r>
              <a:rPr lang="en-US" dirty="0"/>
              <a:t> can cause permanent cardiac damage .Signs of mild </a:t>
            </a:r>
            <a:r>
              <a:rPr lang="en-US" dirty="0" err="1"/>
              <a:t>carditis</a:t>
            </a:r>
            <a:r>
              <a:rPr lang="en-US" dirty="0"/>
              <a:t> disappear rapidly in weeks, but those of severe </a:t>
            </a:r>
            <a:r>
              <a:rPr lang="en-US" dirty="0" err="1"/>
              <a:t>carditis</a:t>
            </a:r>
            <a:r>
              <a:rPr lang="en-US" dirty="0"/>
              <a:t> may last for 2 to 6 months.</a:t>
            </a:r>
          </a:p>
          <a:p>
            <a:pPr marL="457200" lvl="0" indent="-457200" algn="justLow" rtl="0">
              <a:buFont typeface="+mj-lt"/>
              <a:buAutoNum type="arabicPeriod"/>
            </a:pPr>
            <a:r>
              <a:rPr lang="en-US" dirty="0"/>
              <a:t>Arthritis subsides within a few days to several weeks, even without treatment, and does not cause permanent damage .</a:t>
            </a:r>
          </a:p>
          <a:p>
            <a:pPr marL="457200" lvl="0" indent="-457200" algn="justLow" rtl="0">
              <a:buFont typeface="+mj-lt"/>
              <a:buAutoNum type="arabicPeriod"/>
            </a:pPr>
            <a:r>
              <a:rPr lang="en-US" dirty="0"/>
              <a:t>Chorea gradually subsides in 6 to 7 months or longer and usually does not cause permanent neurologic </a:t>
            </a:r>
            <a:r>
              <a:rPr lang="en-US" dirty="0" err="1"/>
              <a:t>sequelae</a:t>
            </a:r>
            <a:r>
              <a:rPr lang="en-US" dirty="0"/>
              <a:t> .</a:t>
            </a:r>
          </a:p>
          <a:p>
            <a:pPr marL="457200" indent="-457200" algn="justLow">
              <a:buFont typeface="+mj-lt"/>
              <a:buAutoNum type="arabicPeriod"/>
            </a:pPr>
            <a:endParaRPr lang="ar-IQ" dirty="0"/>
          </a:p>
        </p:txBody>
      </p:sp>
      <p:sp>
        <p:nvSpPr>
          <p:cNvPr id="3" name="عنوان 2"/>
          <p:cNvSpPr>
            <a:spLocks noGrp="1"/>
          </p:cNvSpPr>
          <p:nvPr>
            <p:ph type="title"/>
          </p:nvPr>
        </p:nvSpPr>
        <p:spPr/>
        <p:txBody>
          <a:bodyPr/>
          <a:lstStyle/>
          <a:p>
            <a:pPr algn="l"/>
            <a:r>
              <a:rPr lang="en-US" dirty="0"/>
              <a:t>Clinical course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49</a:t>
            </a:fld>
            <a:endParaRPr lang="ar-SA"/>
          </a:p>
        </p:txBody>
      </p:sp>
    </p:spTree>
    <p:extLst>
      <p:ext uri="{BB962C8B-B14F-4D97-AF65-F5344CB8AC3E}">
        <p14:creationId xmlns:p14="http://schemas.microsoft.com/office/powerpoint/2010/main" val="3269132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wipe(down)">
                                      <p:cBhvr>
                                        <p:cTn id="14" dur="500"/>
                                        <p:tgtEl>
                                          <p:spTgt spid="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wipe(down)">
                                      <p:cBhvr>
                                        <p:cTn id="19" dur="500"/>
                                        <p:tgtEl>
                                          <p:spTgt spid="2">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Effect transition="in" filter="wipe(down)">
                                      <p:cBhvr>
                                        <p:cTn id="24"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1763688"/>
            <a:ext cx="6336704" cy="6912768"/>
          </a:xfrm>
        </p:spPr>
        <p:txBody>
          <a:bodyPr/>
          <a:lstStyle/>
          <a:p>
            <a:pPr lvl="0" algn="justLow" rtl="0"/>
            <a:r>
              <a:rPr lang="en-US" sz="4000" b="1" dirty="0" smtClean="0">
                <a:solidFill>
                  <a:srgbClr val="FF0000"/>
                </a:solidFill>
              </a:rPr>
              <a:t>1</a:t>
            </a:r>
            <a:r>
              <a:rPr lang="en-US" sz="2800" b="1" dirty="0" smtClean="0">
                <a:solidFill>
                  <a:srgbClr val="FF0000"/>
                </a:solidFill>
              </a:rPr>
              <a:t> Heart </a:t>
            </a:r>
            <a:r>
              <a:rPr lang="en-US" sz="2800" b="1" dirty="0">
                <a:solidFill>
                  <a:srgbClr val="FF0000"/>
                </a:solidFill>
              </a:rPr>
              <a:t>sounds</a:t>
            </a:r>
            <a:endParaRPr lang="en-US" sz="2800" dirty="0">
              <a:solidFill>
                <a:srgbClr val="FF0000"/>
              </a:solidFill>
            </a:endParaRPr>
          </a:p>
          <a:p>
            <a:pPr marL="0" indent="0" algn="justLow" rtl="0">
              <a:buNone/>
            </a:pPr>
            <a:r>
              <a:rPr lang="en-US" b="1" dirty="0"/>
              <a:t>-  check S1 over the apex : </a:t>
            </a:r>
            <a:endParaRPr lang="en-US" dirty="0"/>
          </a:p>
          <a:p>
            <a:pPr marL="0" indent="0" algn="justLow" rtl="0">
              <a:buNone/>
            </a:pPr>
            <a:r>
              <a:rPr lang="en-US" b="1" dirty="0"/>
              <a:t>-  check </a:t>
            </a:r>
            <a:r>
              <a:rPr lang="en-US" b="1" dirty="0" smtClean="0"/>
              <a:t>S2 </a:t>
            </a:r>
            <a:r>
              <a:rPr lang="en-US" b="1" dirty="0"/>
              <a:t>over the pulmonary area : </a:t>
            </a:r>
            <a:endParaRPr lang="en-US" dirty="0"/>
          </a:p>
          <a:p>
            <a:pPr marL="0" indent="0" algn="justLow" rtl="0">
              <a:buNone/>
            </a:pPr>
            <a:r>
              <a:rPr lang="en-US" dirty="0"/>
              <a:t> </a:t>
            </a:r>
            <a:r>
              <a:rPr lang="en-US" dirty="0" smtClean="0"/>
              <a:t> </a:t>
            </a:r>
            <a:r>
              <a:rPr lang="en-US" b="1" dirty="0"/>
              <a:t>2-  Murmur :</a:t>
            </a:r>
            <a:r>
              <a:rPr lang="en-US" dirty="0"/>
              <a:t> Type, character , site of maximum intensity , propagation and grade . Six  grades of murmurs; I-III with no thrill and IV-VI with thrill of increasing intensity).                                                                                                                        </a:t>
            </a:r>
          </a:p>
          <a:p>
            <a:pPr marL="0" indent="0" algn="justLow" rtl="0">
              <a:buNone/>
            </a:pPr>
            <a:r>
              <a:rPr lang="en-US" b="1" dirty="0"/>
              <a:t>* Innocent Heart Murmurs ( functional murmurs ):</a:t>
            </a:r>
            <a:r>
              <a:rPr lang="en-US" dirty="0"/>
              <a:t> They arise from cardiovascular structures in the absence of anatomic abnormalities . Innocent heart murmurs are common in children .</a:t>
            </a:r>
          </a:p>
          <a:p>
            <a:pPr marL="0" indent="0" algn="justLow" rtl="0">
              <a:buNone/>
            </a:pPr>
            <a:r>
              <a:rPr lang="en-US" dirty="0"/>
              <a:t>The characteristic finding of functional murmurs </a:t>
            </a:r>
          </a:p>
          <a:p>
            <a:pPr marL="0" indent="0" algn="justLow" rtl="0">
              <a:buNone/>
            </a:pPr>
            <a:r>
              <a:rPr lang="en-US" dirty="0"/>
              <a:t>Include lack of radiation , change with position , symptom less , systolic no thrill .  </a:t>
            </a:r>
          </a:p>
          <a:p>
            <a:pPr algn="justLow"/>
            <a:endParaRPr lang="ar-IQ" dirty="0"/>
          </a:p>
        </p:txBody>
      </p:sp>
      <p:sp>
        <p:nvSpPr>
          <p:cNvPr id="3" name="عنوان 2"/>
          <p:cNvSpPr>
            <a:spLocks noGrp="1"/>
          </p:cNvSpPr>
          <p:nvPr>
            <p:ph type="title"/>
          </p:nvPr>
        </p:nvSpPr>
        <p:spPr>
          <a:xfrm>
            <a:off x="342900" y="611560"/>
            <a:ext cx="6172200" cy="952544"/>
          </a:xfrm>
        </p:spPr>
        <p:txBody>
          <a:bodyPr>
            <a:noAutofit/>
          </a:bodyPr>
          <a:lstStyle/>
          <a:p>
            <a:r>
              <a:rPr lang="en-US" sz="4800" dirty="0"/>
              <a:t>Auscultation</a:t>
            </a:r>
            <a:br>
              <a:rPr lang="en-US" sz="4800" dirty="0"/>
            </a:br>
            <a:endParaRPr lang="ar-IQ" sz="4800"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5</a:t>
            </a:fld>
            <a:endParaRPr lang="ar-SA"/>
          </a:p>
        </p:txBody>
      </p:sp>
    </p:spTree>
    <p:extLst>
      <p:ext uri="{BB962C8B-B14F-4D97-AF65-F5344CB8AC3E}">
        <p14:creationId xmlns:p14="http://schemas.microsoft.com/office/powerpoint/2010/main" val="845764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wipe(down)">
                                      <p:cBhvr>
                                        <p:cTn id="4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1907704"/>
            <a:ext cx="6336704" cy="6260513"/>
          </a:xfrm>
        </p:spPr>
        <p:txBody>
          <a:bodyPr/>
          <a:lstStyle/>
          <a:p>
            <a:pPr marL="0" indent="0" algn="justLow" rtl="0">
              <a:buNone/>
            </a:pPr>
            <a:r>
              <a:rPr lang="en-US" b="1" dirty="0">
                <a:solidFill>
                  <a:srgbClr val="FF0000"/>
                </a:solidFill>
              </a:rPr>
              <a:t>a . Laboratory studies :</a:t>
            </a:r>
            <a:r>
              <a:rPr lang="en-US" dirty="0">
                <a:solidFill>
                  <a:srgbClr val="FF0000"/>
                </a:solidFill>
              </a:rPr>
              <a:t> </a:t>
            </a:r>
            <a:r>
              <a:rPr lang="en-US" dirty="0"/>
              <a:t>complete blood count , acute phase reactance ( ESR and CRP)Evidence of group A beta </a:t>
            </a:r>
            <a:r>
              <a:rPr lang="en-US" dirty="0" err="1"/>
              <a:t>haemolytic</a:t>
            </a:r>
            <a:r>
              <a:rPr lang="en-US" dirty="0"/>
              <a:t> streptococcal infection :</a:t>
            </a:r>
          </a:p>
          <a:p>
            <a:pPr marL="0" indent="0" algn="justLow" rtl="0">
              <a:buNone/>
            </a:pPr>
            <a:r>
              <a:rPr lang="en-US" dirty="0"/>
              <a:t> </a:t>
            </a:r>
            <a:r>
              <a:rPr lang="en-US" dirty="0" smtClean="0"/>
              <a:t>( </a:t>
            </a:r>
            <a:r>
              <a:rPr lang="en-US" dirty="0"/>
              <a:t>Throat culture, anti-streptococcal antibodies )</a:t>
            </a:r>
          </a:p>
          <a:p>
            <a:pPr marL="0" indent="0" algn="justLow" rtl="0">
              <a:buNone/>
            </a:pPr>
            <a:r>
              <a:rPr lang="en-US" b="1" dirty="0">
                <a:solidFill>
                  <a:srgbClr val="FF0000"/>
                </a:solidFill>
              </a:rPr>
              <a:t>b. imaging  </a:t>
            </a:r>
            <a:endParaRPr lang="en-US" dirty="0">
              <a:solidFill>
                <a:srgbClr val="FF0000"/>
              </a:solidFill>
            </a:endParaRPr>
          </a:p>
          <a:p>
            <a:pPr marL="0" indent="0" algn="justLow" rtl="0">
              <a:buNone/>
            </a:pPr>
            <a:r>
              <a:rPr lang="en-US" b="1" dirty="0" smtClean="0">
                <a:solidFill>
                  <a:srgbClr val="FF0000"/>
                </a:solidFill>
              </a:rPr>
              <a:t>CXR </a:t>
            </a:r>
            <a:r>
              <a:rPr lang="en-US" b="1" dirty="0">
                <a:solidFill>
                  <a:srgbClr val="FF0000"/>
                </a:solidFill>
              </a:rPr>
              <a:t>:</a:t>
            </a:r>
            <a:r>
              <a:rPr lang="en-US" dirty="0">
                <a:solidFill>
                  <a:srgbClr val="FF0000"/>
                </a:solidFill>
              </a:rPr>
              <a:t> </a:t>
            </a:r>
            <a:r>
              <a:rPr lang="en-US" dirty="0"/>
              <a:t>degree of cardiac </a:t>
            </a:r>
            <a:r>
              <a:rPr lang="en-US" dirty="0" err="1"/>
              <a:t>enlagement</a:t>
            </a:r>
            <a:r>
              <a:rPr lang="en-US" dirty="0"/>
              <a:t> .</a:t>
            </a:r>
          </a:p>
          <a:p>
            <a:pPr marL="0" indent="0" algn="justLow" rtl="0">
              <a:buNone/>
            </a:pPr>
            <a:r>
              <a:rPr lang="en-US" b="1" dirty="0" smtClean="0">
                <a:solidFill>
                  <a:srgbClr val="FF0000"/>
                </a:solidFill>
              </a:rPr>
              <a:t> </a:t>
            </a:r>
            <a:r>
              <a:rPr lang="en-US" b="1" dirty="0">
                <a:solidFill>
                  <a:srgbClr val="FF0000"/>
                </a:solidFill>
              </a:rPr>
              <a:t>ECG :</a:t>
            </a:r>
            <a:r>
              <a:rPr lang="en-US" dirty="0"/>
              <a:t> prolonged PR interval and evidence of cardiac  </a:t>
            </a:r>
            <a:r>
              <a:rPr lang="en-US" dirty="0" err="1"/>
              <a:t>enlagement</a:t>
            </a:r>
            <a:r>
              <a:rPr lang="en-US" dirty="0"/>
              <a:t> .</a:t>
            </a:r>
          </a:p>
          <a:p>
            <a:pPr marL="0" indent="0" algn="justLow" rtl="0">
              <a:buNone/>
            </a:pPr>
            <a:r>
              <a:rPr lang="en-US" dirty="0" smtClean="0"/>
              <a:t> </a:t>
            </a:r>
            <a:r>
              <a:rPr lang="en-US" b="1" dirty="0">
                <a:solidFill>
                  <a:srgbClr val="FF0000"/>
                </a:solidFill>
              </a:rPr>
              <a:t>Echocardiography :</a:t>
            </a:r>
            <a:r>
              <a:rPr lang="en-US" dirty="0"/>
              <a:t>presence and degree of </a:t>
            </a:r>
            <a:r>
              <a:rPr lang="en-US" dirty="0" err="1"/>
              <a:t>valvular</a:t>
            </a:r>
            <a:r>
              <a:rPr lang="en-US" dirty="0"/>
              <a:t> affection , cardiac </a:t>
            </a:r>
            <a:r>
              <a:rPr lang="en-US" dirty="0" smtClean="0"/>
              <a:t>dimension and  </a:t>
            </a:r>
            <a:r>
              <a:rPr lang="en-US" dirty="0"/>
              <a:t>function and possible pericardial effusion . </a:t>
            </a:r>
          </a:p>
          <a:p>
            <a:pPr algn="justLow"/>
            <a:endParaRPr lang="ar-IQ" dirty="0"/>
          </a:p>
        </p:txBody>
      </p:sp>
      <p:sp>
        <p:nvSpPr>
          <p:cNvPr id="3" name="عنوان 2"/>
          <p:cNvSpPr>
            <a:spLocks noGrp="1"/>
          </p:cNvSpPr>
          <p:nvPr>
            <p:ph type="title"/>
          </p:nvPr>
        </p:nvSpPr>
        <p:spPr>
          <a:xfrm>
            <a:off x="342900" y="811144"/>
            <a:ext cx="6172200" cy="1312584"/>
          </a:xfrm>
        </p:spPr>
        <p:txBody>
          <a:bodyPr>
            <a:normAutofit fontScale="90000"/>
          </a:bodyPr>
          <a:lstStyle/>
          <a:p>
            <a:pPr algn="l"/>
            <a:r>
              <a:rPr lang="en-US" dirty="0"/>
              <a:t>Investigation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50</a:t>
            </a:fld>
            <a:endParaRPr lang="ar-SA"/>
          </a:p>
        </p:txBody>
      </p:sp>
    </p:spTree>
    <p:extLst>
      <p:ext uri="{BB962C8B-B14F-4D97-AF65-F5344CB8AC3E}">
        <p14:creationId xmlns:p14="http://schemas.microsoft.com/office/powerpoint/2010/main" val="78714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1475656"/>
            <a:ext cx="6336704" cy="7344816"/>
          </a:xfrm>
        </p:spPr>
        <p:txBody>
          <a:bodyPr>
            <a:normAutofit fontScale="70000" lnSpcReduction="20000"/>
          </a:bodyPr>
          <a:lstStyle/>
          <a:p>
            <a:pPr marL="0" indent="0" algn="justLow" rtl="0">
              <a:buNone/>
            </a:pPr>
            <a:r>
              <a:rPr lang="en-US" b="1" dirty="0">
                <a:solidFill>
                  <a:srgbClr val="FF0000"/>
                </a:solidFill>
              </a:rPr>
              <a:t>1.  Antibiotics :</a:t>
            </a:r>
            <a:r>
              <a:rPr lang="en-US" dirty="0">
                <a:solidFill>
                  <a:srgbClr val="FF0000"/>
                </a:solidFill>
              </a:rPr>
              <a:t> </a:t>
            </a:r>
            <a:r>
              <a:rPr lang="en-US" dirty="0"/>
              <a:t>is given   to eradicate streptococci. IM </a:t>
            </a:r>
            <a:r>
              <a:rPr lang="en-US" dirty="0" err="1"/>
              <a:t>Benzathine</a:t>
            </a:r>
            <a:r>
              <a:rPr lang="en-US" dirty="0"/>
              <a:t> penicillin G ( 0.6 to 1.2 million unites ). This serves as the 1</a:t>
            </a:r>
            <a:r>
              <a:rPr lang="en-US" baseline="30000" dirty="0"/>
              <a:t>st</a:t>
            </a:r>
            <a:r>
              <a:rPr lang="en-US" dirty="0"/>
              <a:t> does of penicillin prophylaxis .</a:t>
            </a:r>
          </a:p>
          <a:p>
            <a:pPr algn="justLow" rtl="0"/>
            <a:r>
              <a:rPr lang="en-US" u="sng" dirty="0"/>
              <a:t>In patients allergic to penicillin</a:t>
            </a:r>
            <a:r>
              <a:rPr lang="en-US" dirty="0"/>
              <a:t>: Erythromycin 40 mg/kg per day in two to four doses for 10 days .</a:t>
            </a:r>
          </a:p>
          <a:p>
            <a:pPr marL="0" indent="0" algn="justLow" rtl="0">
              <a:buNone/>
            </a:pPr>
            <a:r>
              <a:rPr lang="en-US" b="1" dirty="0">
                <a:solidFill>
                  <a:srgbClr val="FF0000"/>
                </a:solidFill>
              </a:rPr>
              <a:t>2. Anti-inflammatory agents:</a:t>
            </a:r>
            <a:endParaRPr lang="en-US" dirty="0">
              <a:solidFill>
                <a:srgbClr val="FF0000"/>
              </a:solidFill>
            </a:endParaRPr>
          </a:p>
          <a:p>
            <a:pPr marL="0" indent="0" algn="justLow" rtl="0">
              <a:buNone/>
            </a:pPr>
            <a:r>
              <a:rPr lang="en-US" b="1" dirty="0"/>
              <a:t>- Arthritis :</a:t>
            </a:r>
            <a:r>
              <a:rPr lang="en-US" dirty="0"/>
              <a:t> Aspirin 100 mg / kg day for 2 weeks , then 75mg/kg for 2 t0 3 weeks .</a:t>
            </a:r>
          </a:p>
          <a:p>
            <a:pPr marL="0" indent="0" algn="justLow" rtl="0">
              <a:buNone/>
            </a:pPr>
            <a:r>
              <a:rPr lang="en-US" b="1" dirty="0"/>
              <a:t>- Mild to moderate </a:t>
            </a:r>
            <a:r>
              <a:rPr lang="en-US" b="1" dirty="0" err="1"/>
              <a:t>carditis</a:t>
            </a:r>
            <a:r>
              <a:rPr lang="en-US" b="1" dirty="0"/>
              <a:t>  with no cardiomegaly :</a:t>
            </a:r>
            <a:r>
              <a:rPr lang="en-US" dirty="0"/>
              <a:t> Aspirin : 100 mg / kg per day in four divided doses &amp; gradual withdrawal over 4 to 6 week guided by ESR </a:t>
            </a:r>
          </a:p>
          <a:p>
            <a:pPr marL="0" indent="0" algn="justLow" rtl="0">
              <a:buNone/>
            </a:pPr>
            <a:r>
              <a:rPr lang="en-US" b="1" dirty="0"/>
              <a:t>- Severe </a:t>
            </a:r>
            <a:r>
              <a:rPr lang="en-US" b="1" dirty="0" err="1"/>
              <a:t>carditis</a:t>
            </a:r>
            <a:r>
              <a:rPr lang="en-US" dirty="0"/>
              <a:t> : Prednisone : 2 mg / kg per day in four divided doses for 4 -8 weeks. After 2 weeks , the dose of prednisone should be tapered by 25 % each week to be overlapped by salicylates 100 mg / kg /d  to avoid post steroid rebound . </a:t>
            </a:r>
          </a:p>
          <a:p>
            <a:pPr marL="0" indent="0" algn="justLow" rtl="0">
              <a:buNone/>
            </a:pPr>
            <a:r>
              <a:rPr lang="en-US" b="1" dirty="0">
                <a:solidFill>
                  <a:srgbClr val="FF0000"/>
                </a:solidFill>
              </a:rPr>
              <a:t>3. for congestive heart failure :</a:t>
            </a:r>
            <a:endParaRPr lang="en-US" dirty="0">
              <a:solidFill>
                <a:srgbClr val="FF0000"/>
              </a:solidFill>
            </a:endParaRPr>
          </a:p>
          <a:p>
            <a:pPr marL="0" indent="0" algn="justLow" rtl="0">
              <a:buNone/>
            </a:pPr>
            <a:r>
              <a:rPr lang="en-US" b="1" dirty="0"/>
              <a:t>- Preload reduction :</a:t>
            </a:r>
            <a:r>
              <a:rPr lang="en-US" dirty="0"/>
              <a:t> furosemide 1 mg /kg  every  6 -12 hour as indicated .</a:t>
            </a:r>
          </a:p>
          <a:p>
            <a:pPr marL="0" indent="0" algn="justLow" rtl="0">
              <a:buNone/>
            </a:pPr>
            <a:r>
              <a:rPr lang="en-US" b="1" dirty="0"/>
              <a:t>- Afterload reduction</a:t>
            </a:r>
            <a:r>
              <a:rPr lang="en-US" dirty="0"/>
              <a:t> : angiotensin  converting enzyme  (ACE ) inhibitors as captopril  0.6 – 2 mg / kg / days </a:t>
            </a:r>
          </a:p>
          <a:p>
            <a:pPr marL="0" indent="0" algn="justLow" rtl="0">
              <a:buNone/>
            </a:pPr>
            <a:r>
              <a:rPr lang="en-US" b="1" dirty="0"/>
              <a:t>- Inotropes </a:t>
            </a:r>
            <a:r>
              <a:rPr lang="en-US" dirty="0"/>
              <a:t>: digoxin , used with  caution , beginning with half the usual recommended  does , because some patients with rheumatic  </a:t>
            </a:r>
            <a:r>
              <a:rPr lang="en-US" dirty="0" err="1"/>
              <a:t>carditis</a:t>
            </a:r>
            <a:r>
              <a:rPr lang="en-US" dirty="0"/>
              <a:t> are supersensitive to digitalis</a:t>
            </a:r>
          </a:p>
          <a:p>
            <a:pPr marL="0" indent="0" algn="justLow" rtl="0">
              <a:buNone/>
            </a:pPr>
            <a:r>
              <a:rPr lang="en-US" dirty="0">
                <a:solidFill>
                  <a:srgbClr val="FF0000"/>
                </a:solidFill>
              </a:rPr>
              <a:t>4. </a:t>
            </a:r>
            <a:r>
              <a:rPr lang="en-US" b="1" dirty="0">
                <a:solidFill>
                  <a:srgbClr val="FF0000"/>
                </a:solidFill>
              </a:rPr>
              <a:t>Bed rest </a:t>
            </a:r>
            <a:r>
              <a:rPr lang="en-US" dirty="0">
                <a:solidFill>
                  <a:srgbClr val="FF0000"/>
                </a:solidFill>
              </a:rPr>
              <a:t>: </a:t>
            </a:r>
            <a:r>
              <a:rPr lang="en-US" dirty="0"/>
              <a:t>From a week for  isolated arthritis to several weeks for severe </a:t>
            </a:r>
            <a:r>
              <a:rPr lang="en-US" dirty="0" err="1"/>
              <a:t>carditis</a:t>
            </a:r>
            <a:r>
              <a:rPr lang="en-US" dirty="0"/>
              <a:t> . Full activity is allowed when the ESR has returned to normal .</a:t>
            </a:r>
          </a:p>
          <a:p>
            <a:pPr marL="0" indent="0" algn="justLow" rtl="0">
              <a:buNone/>
            </a:pPr>
            <a:r>
              <a:rPr lang="en-US" b="1" dirty="0">
                <a:solidFill>
                  <a:srgbClr val="FF0000"/>
                </a:solidFill>
              </a:rPr>
              <a:t>5.Management of Sydenham</a:t>
            </a:r>
            <a:r>
              <a:rPr lang="en-US" b="1" baseline="30000" dirty="0">
                <a:solidFill>
                  <a:srgbClr val="FF0000"/>
                </a:solidFill>
              </a:rPr>
              <a:t>'</a:t>
            </a:r>
            <a:r>
              <a:rPr lang="en-US" b="1" dirty="0">
                <a:solidFill>
                  <a:srgbClr val="FF0000"/>
                </a:solidFill>
              </a:rPr>
              <a:t>s chorea :</a:t>
            </a:r>
            <a:r>
              <a:rPr lang="en-US" b="1" dirty="0"/>
              <a:t> </a:t>
            </a:r>
            <a:r>
              <a:rPr lang="en-US" dirty="0"/>
              <a:t>Phenobarbital</a:t>
            </a:r>
            <a:r>
              <a:rPr lang="en-US" b="1" dirty="0"/>
              <a:t> : </a:t>
            </a:r>
            <a:r>
              <a:rPr lang="en-US" dirty="0"/>
              <a:t>15-30 mg every 6 to 8 hours. Haloperidol (starting at 0.5 mg to 2 mg every 8 hours),</a:t>
            </a:r>
          </a:p>
          <a:p>
            <a:pPr algn="justLow"/>
            <a:endParaRPr lang="ar-IQ" dirty="0"/>
          </a:p>
        </p:txBody>
      </p:sp>
      <p:sp>
        <p:nvSpPr>
          <p:cNvPr id="3" name="عنوان 2"/>
          <p:cNvSpPr>
            <a:spLocks noGrp="1"/>
          </p:cNvSpPr>
          <p:nvPr>
            <p:ph type="title"/>
          </p:nvPr>
        </p:nvSpPr>
        <p:spPr>
          <a:xfrm>
            <a:off x="342900" y="451104"/>
            <a:ext cx="6172200" cy="1024552"/>
          </a:xfrm>
        </p:spPr>
        <p:txBody>
          <a:bodyPr>
            <a:normAutofit fontScale="90000"/>
          </a:bodyPr>
          <a:lstStyle/>
          <a:p>
            <a:pPr algn="l"/>
            <a:r>
              <a:rPr lang="en-US" dirty="0"/>
              <a:t>Treatment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51</a:t>
            </a:fld>
            <a:endParaRPr lang="ar-SA"/>
          </a:p>
        </p:txBody>
      </p:sp>
    </p:spTree>
    <p:extLst>
      <p:ext uri="{BB962C8B-B14F-4D97-AF65-F5344CB8AC3E}">
        <p14:creationId xmlns:p14="http://schemas.microsoft.com/office/powerpoint/2010/main" val="180388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wipe(down)">
                                      <p:cBhvr>
                                        <p:cTn id="42" dur="500"/>
                                        <p:tgtEl>
                                          <p:spTgt spid="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wipe(down)">
                                      <p:cBhvr>
                                        <p:cTn id="47" dur="500"/>
                                        <p:tgtEl>
                                          <p:spTgt spid="2">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wipe(down)">
                                      <p:cBhvr>
                                        <p:cTn id="52" dur="500"/>
                                        <p:tgtEl>
                                          <p:spTgt spid="2">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wipe(down)">
                                      <p:cBhvr>
                                        <p:cTn id="57" dur="500"/>
                                        <p:tgtEl>
                                          <p:spTgt spid="2">
                                            <p:txEl>
                                              <p:pRg st="9" end="9"/>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2">
                                            <p:txEl>
                                              <p:pRg st="10" end="10"/>
                                            </p:txEl>
                                          </p:spTgt>
                                        </p:tgtEl>
                                        <p:attrNameLst>
                                          <p:attrName>style.visibility</p:attrName>
                                        </p:attrNameLst>
                                      </p:cBhvr>
                                      <p:to>
                                        <p:strVal val="visible"/>
                                      </p:to>
                                    </p:set>
                                    <p:animEffect transition="in" filter="wipe(down)">
                                      <p:cBhvr>
                                        <p:cTn id="62" dur="500"/>
                                        <p:tgtEl>
                                          <p:spTgt spid="2">
                                            <p:txEl>
                                              <p:pRg st="10" end="10"/>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2">
                                            <p:txEl>
                                              <p:pRg st="11" end="11"/>
                                            </p:txEl>
                                          </p:spTgt>
                                        </p:tgtEl>
                                        <p:attrNameLst>
                                          <p:attrName>style.visibility</p:attrName>
                                        </p:attrNameLst>
                                      </p:cBhvr>
                                      <p:to>
                                        <p:strVal val="visible"/>
                                      </p:to>
                                    </p:set>
                                    <p:animEffect transition="in" filter="wipe(down)">
                                      <p:cBhvr>
                                        <p:cTn id="67"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619672"/>
            <a:ext cx="6192688" cy="6984776"/>
          </a:xfrm>
        </p:spPr>
        <p:txBody>
          <a:bodyPr>
            <a:normAutofit fontScale="85000" lnSpcReduction="20000"/>
          </a:bodyPr>
          <a:lstStyle/>
          <a:p>
            <a:pPr marL="0" indent="0" algn="justLow" rtl="0">
              <a:buNone/>
            </a:pPr>
            <a:r>
              <a:rPr lang="en-US" b="1" dirty="0">
                <a:solidFill>
                  <a:srgbClr val="FF0000"/>
                </a:solidFill>
              </a:rPr>
              <a:t>a. Primary prevention of rheumatic :</a:t>
            </a:r>
            <a:r>
              <a:rPr lang="en-US" dirty="0"/>
              <a:t> Penicillin is the drug of choice; A single parenteral injection of </a:t>
            </a:r>
            <a:r>
              <a:rPr lang="en-US" dirty="0" err="1"/>
              <a:t>benzathine</a:t>
            </a:r>
            <a:r>
              <a:rPr lang="en-US" dirty="0"/>
              <a:t> penicillin can ensure compliance .However, primary prevention is not possible in all patients because about 30% of the patients develop subclinical pharyngitis and therefore do not seek medical treatment .Another 30% of patients develop acute rheumatic fever without symptoms of streptococcal </a:t>
            </a:r>
            <a:r>
              <a:rPr lang="en-US" dirty="0" err="1"/>
              <a:t>pharygitis</a:t>
            </a:r>
            <a:r>
              <a:rPr lang="en-US" dirty="0"/>
              <a:t> (subclinical </a:t>
            </a:r>
            <a:r>
              <a:rPr lang="en-US" dirty="0" err="1"/>
              <a:t>carditis</a:t>
            </a:r>
            <a:r>
              <a:rPr lang="en-US" dirty="0"/>
              <a:t> ).</a:t>
            </a:r>
          </a:p>
          <a:p>
            <a:pPr marL="0" indent="0" algn="justLow" rtl="0">
              <a:buNone/>
            </a:pPr>
            <a:r>
              <a:rPr lang="en-US" b="1" dirty="0">
                <a:solidFill>
                  <a:srgbClr val="FF0000"/>
                </a:solidFill>
              </a:rPr>
              <a:t>b. Secondary prevention of rheumatic fever :</a:t>
            </a:r>
            <a:r>
              <a:rPr lang="en-US" dirty="0"/>
              <a:t> All patients with documented histories of rheumatic fever, including those with isolated chorea and those without evidence of RHD, must receive prophylaxis . </a:t>
            </a:r>
            <a:r>
              <a:rPr lang="en-US" dirty="0" err="1"/>
              <a:t>Benzathine</a:t>
            </a:r>
            <a:r>
              <a:rPr lang="en-US" dirty="0"/>
              <a:t> penicillin G, 1.2 million units given IM every 2-3 week .Alternative methods, although not as effective , are the following : </a:t>
            </a:r>
            <a:r>
              <a:rPr lang="en-US" b="1" dirty="0"/>
              <a:t>1</a:t>
            </a:r>
            <a:r>
              <a:rPr lang="en-US" dirty="0"/>
              <a:t>. Oral penicillin V,250 mg , twice daily .</a:t>
            </a:r>
            <a:r>
              <a:rPr lang="en-US" b="1" dirty="0"/>
              <a:t>2</a:t>
            </a:r>
            <a:r>
              <a:rPr lang="en-US" dirty="0"/>
              <a:t>. Oral sulfadiazine 1 g or </a:t>
            </a:r>
            <a:r>
              <a:rPr lang="en-US" dirty="0" err="1"/>
              <a:t>sulfisoxazole</a:t>
            </a:r>
            <a:r>
              <a:rPr lang="en-US" dirty="0"/>
              <a:t> 0.5 g once daily .</a:t>
            </a:r>
            <a:r>
              <a:rPr lang="en-US" b="1" dirty="0"/>
              <a:t>3</a:t>
            </a:r>
            <a:r>
              <a:rPr lang="en-US" dirty="0"/>
              <a:t>. Oral erythromycin , 250 mg , twice daily .  </a:t>
            </a:r>
          </a:p>
          <a:p>
            <a:pPr marL="0" indent="0" algn="justLow" rtl="0">
              <a:buNone/>
            </a:pPr>
            <a:r>
              <a:rPr lang="en-US" sz="2800" b="1" dirty="0">
                <a:solidFill>
                  <a:srgbClr val="FF0000"/>
                </a:solidFill>
              </a:rPr>
              <a:t>Duration of prophylaxis : </a:t>
            </a:r>
          </a:p>
          <a:p>
            <a:pPr marL="0" lvl="0" indent="0" algn="justLow" rtl="0">
              <a:buNone/>
            </a:pPr>
            <a:r>
              <a:rPr lang="en-US" dirty="0"/>
              <a:t>No cardiac affection: To 18 years or at least 5 years following 1</a:t>
            </a:r>
            <a:r>
              <a:rPr lang="en-US" baseline="30000" dirty="0"/>
              <a:t>st</a:t>
            </a:r>
            <a:r>
              <a:rPr lang="en-US" dirty="0"/>
              <a:t> attack .</a:t>
            </a:r>
          </a:p>
          <a:p>
            <a:pPr marL="0" lvl="0" indent="0" algn="justLow" rtl="0">
              <a:buNone/>
            </a:pPr>
            <a:r>
              <a:rPr lang="en-US" dirty="0"/>
              <a:t>Documented </a:t>
            </a:r>
            <a:r>
              <a:rPr lang="en-US" dirty="0" err="1"/>
              <a:t>carditis</a:t>
            </a:r>
            <a:r>
              <a:rPr lang="en-US" dirty="0"/>
              <a:t>: To 25 years and often longer .</a:t>
            </a:r>
          </a:p>
          <a:p>
            <a:pPr marL="0" lvl="0" indent="0" algn="justLow" rtl="0">
              <a:buNone/>
            </a:pPr>
            <a:r>
              <a:rPr lang="en-US" dirty="0"/>
              <a:t>Chronic </a:t>
            </a:r>
            <a:r>
              <a:rPr lang="en-US" dirty="0" err="1"/>
              <a:t>carditis</a:t>
            </a:r>
            <a:r>
              <a:rPr lang="en-US" dirty="0"/>
              <a:t> and artificial valve : For life . </a:t>
            </a:r>
          </a:p>
          <a:p>
            <a:pPr marL="0" indent="0" algn="justLow" rtl="0">
              <a:buNone/>
            </a:pPr>
            <a:r>
              <a:rPr lang="en-US" dirty="0"/>
              <a:t> </a:t>
            </a:r>
          </a:p>
          <a:p>
            <a:pPr algn="justLow"/>
            <a:endParaRPr lang="ar-IQ" dirty="0"/>
          </a:p>
        </p:txBody>
      </p:sp>
      <p:sp>
        <p:nvSpPr>
          <p:cNvPr id="3" name="عنوان 2"/>
          <p:cNvSpPr>
            <a:spLocks noGrp="1"/>
          </p:cNvSpPr>
          <p:nvPr>
            <p:ph type="title"/>
          </p:nvPr>
        </p:nvSpPr>
        <p:spPr/>
        <p:txBody>
          <a:bodyPr/>
          <a:lstStyle/>
          <a:p>
            <a:pPr algn="l"/>
            <a:r>
              <a:rPr lang="en-US" dirty="0"/>
              <a:t>Prevention</a:t>
            </a:r>
            <a:r>
              <a:rPr lang="en-US" b="1" dirty="0"/>
              <a:t> </a:t>
            </a:r>
            <a:r>
              <a:rPr lang="en-US" dirty="0"/>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52</a:t>
            </a:fld>
            <a:endParaRPr lang="ar-SA"/>
          </a:p>
        </p:txBody>
      </p:sp>
    </p:spTree>
    <p:extLst>
      <p:ext uri="{BB962C8B-B14F-4D97-AF65-F5344CB8AC3E}">
        <p14:creationId xmlns:p14="http://schemas.microsoft.com/office/powerpoint/2010/main" val="3433877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wipe(down)">
                                      <p:cBhvr>
                                        <p:cTn id="42"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1979712"/>
            <a:ext cx="6336704" cy="6768752"/>
          </a:xfrm>
        </p:spPr>
        <p:txBody>
          <a:bodyPr>
            <a:normAutofit fontScale="85000" lnSpcReduction="20000"/>
          </a:bodyPr>
          <a:lstStyle/>
          <a:p>
            <a:pPr marL="0" indent="0" algn="justLow" rtl="0">
              <a:buNone/>
            </a:pPr>
            <a:r>
              <a:rPr lang="en-US" dirty="0"/>
              <a:t> Bacterial endocarditis is a microbial infection of the endothelial surface of the heart </a:t>
            </a:r>
            <a:r>
              <a:rPr lang="en-US" dirty="0" smtClean="0"/>
              <a:t>.</a:t>
            </a:r>
            <a:endParaRPr lang="en-US" dirty="0"/>
          </a:p>
          <a:p>
            <a:pPr marL="0" indent="0" algn="justLow" rtl="0">
              <a:buNone/>
            </a:pPr>
            <a:r>
              <a:rPr lang="en-US" sz="2600" dirty="0">
                <a:solidFill>
                  <a:srgbClr val="FF0000"/>
                </a:solidFill>
              </a:rPr>
              <a:t>Pathophysiology </a:t>
            </a:r>
          </a:p>
          <a:p>
            <a:pPr marL="0" indent="0" algn="justLow" rtl="0">
              <a:buNone/>
            </a:pPr>
            <a:r>
              <a:rPr lang="en-US" dirty="0" smtClean="0"/>
              <a:t> </a:t>
            </a:r>
            <a:r>
              <a:rPr lang="en-US" dirty="0"/>
              <a:t>Features of bacterial endocarditis are due to bacteremia, local cardiac invasion by organisms, peripheral embolization , and the formation of immune complexes .High-velocity flow through a </a:t>
            </a:r>
            <a:r>
              <a:rPr lang="en-US" dirty="0" err="1"/>
              <a:t>stenotic</a:t>
            </a:r>
            <a:r>
              <a:rPr lang="en-US" dirty="0"/>
              <a:t> or incompetent valve or an abnormal communication between systemic and pulmonary circulation causes turbulence at the valve, within the communication. This turbulence damages the endothelium, to which platelets and fibrin can adhere, and a small ,sterile nonbacterial thrombotic </a:t>
            </a:r>
            <a:r>
              <a:rPr lang="en-US" dirty="0" err="1"/>
              <a:t>endocardial</a:t>
            </a:r>
            <a:r>
              <a:rPr lang="en-US" dirty="0"/>
              <a:t> lesion forms .In addition , indwelling intravascular </a:t>
            </a:r>
            <a:r>
              <a:rPr lang="en-US" dirty="0" err="1"/>
              <a:t>cartheters</a:t>
            </a:r>
            <a:r>
              <a:rPr lang="en-US" dirty="0"/>
              <a:t> may directly traumatize the endocardium or </a:t>
            </a:r>
            <a:r>
              <a:rPr lang="en-US" dirty="0" err="1"/>
              <a:t>valvular</a:t>
            </a:r>
            <a:r>
              <a:rPr lang="en-US" dirty="0"/>
              <a:t>  endothelium . Circulating bacteria and inflammatory cells adhere to and grow in these thrombi, forming infected vegetation .Once vegetation forms, the constant blood flow may result in embolization to  virtually any organ in the body . A brisk immunologic response is produced . A cute heart failure may be due to valve destruction or distortion and /or rupture of the chordae </a:t>
            </a:r>
            <a:r>
              <a:rPr lang="en-US" dirty="0" err="1"/>
              <a:t>tendineae</a:t>
            </a:r>
            <a:r>
              <a:rPr lang="en-US" dirty="0"/>
              <a:t> .</a:t>
            </a:r>
            <a:r>
              <a:rPr lang="en-US" dirty="0" err="1"/>
              <a:t>Vasculitis</a:t>
            </a:r>
            <a:r>
              <a:rPr lang="en-US" dirty="0"/>
              <a:t> may result from circulating immune complexes that may deposit on various endothelial surfaces .Infective endocarditis produces septic embolic phenomena, such as osteomyelitis, and pneumonia .</a:t>
            </a:r>
            <a:endParaRPr lang="ar-IQ" dirty="0"/>
          </a:p>
        </p:txBody>
      </p:sp>
      <p:sp>
        <p:nvSpPr>
          <p:cNvPr id="3" name="عنوان 2"/>
          <p:cNvSpPr>
            <a:spLocks noGrp="1"/>
          </p:cNvSpPr>
          <p:nvPr>
            <p:ph type="title"/>
          </p:nvPr>
        </p:nvSpPr>
        <p:spPr/>
        <p:txBody>
          <a:bodyPr/>
          <a:lstStyle/>
          <a:p>
            <a:r>
              <a:rPr lang="en-US" dirty="0"/>
              <a:t>Infective Endocarditis</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53</a:t>
            </a:fld>
            <a:endParaRPr lang="ar-SA"/>
          </a:p>
        </p:txBody>
      </p:sp>
    </p:spTree>
    <p:extLst>
      <p:ext uri="{BB962C8B-B14F-4D97-AF65-F5344CB8AC3E}">
        <p14:creationId xmlns:p14="http://schemas.microsoft.com/office/powerpoint/2010/main" val="3357524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down)">
                                      <p:cBhvr>
                                        <p:cTn id="13" dur="500"/>
                                        <p:tgtEl>
                                          <p:spTgt spid="2">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2">
                                            <p:txEl>
                                              <p:pRg st="1" end="1"/>
                                            </p:txEl>
                                          </p:spTgt>
                                        </p:tgtEl>
                                        <p:attrNameLst>
                                          <p:attrName>style.visibility</p:attrName>
                                        </p:attrNameLst>
                                      </p:cBhvr>
                                      <p:to>
                                        <p:strVal val="visible"/>
                                      </p:to>
                                    </p:set>
                                    <p:animEffect transition="in" filter="wipe(down)">
                                      <p:cBhvr>
                                        <p:cTn id="18" dur="500"/>
                                        <p:tgtEl>
                                          <p:spTgt spid="2">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
                                            <p:txEl>
                                              <p:pRg st="2" end="2"/>
                                            </p:txEl>
                                          </p:spTgt>
                                        </p:tgtEl>
                                        <p:attrNameLst>
                                          <p:attrName>style.visibility</p:attrName>
                                        </p:attrNameLst>
                                      </p:cBhvr>
                                      <p:to>
                                        <p:strVal val="visible"/>
                                      </p:to>
                                    </p:set>
                                    <p:animEffect transition="in" filter="wipe(down)">
                                      <p:cBhvr>
                                        <p:cTn id="23"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2051720"/>
            <a:ext cx="6264696" cy="6408712"/>
          </a:xfrm>
        </p:spPr>
        <p:txBody>
          <a:bodyPr>
            <a:normAutofit lnSpcReduction="10000"/>
          </a:bodyPr>
          <a:lstStyle/>
          <a:p>
            <a:pPr marL="0" indent="0" algn="justLow" rtl="0">
              <a:buNone/>
            </a:pPr>
            <a:r>
              <a:rPr lang="en-US" dirty="0"/>
              <a:t>Gram-positive organisms , particularly alpha-hemolytic streptococci </a:t>
            </a:r>
            <a:r>
              <a:rPr lang="en-US" b="1" dirty="0"/>
              <a:t>(Streptococcus</a:t>
            </a:r>
            <a:r>
              <a:rPr lang="en-US" dirty="0"/>
              <a:t> </a:t>
            </a:r>
            <a:r>
              <a:rPr lang="en-US" b="1" dirty="0" err="1" smtClean="0"/>
              <a:t>viridans</a:t>
            </a:r>
            <a:r>
              <a:rPr lang="en-US" b="1" dirty="0" smtClean="0"/>
              <a:t>), </a:t>
            </a:r>
            <a:r>
              <a:rPr lang="en-US" b="1" dirty="0"/>
              <a:t>Staphylococcus </a:t>
            </a:r>
            <a:r>
              <a:rPr lang="en-US" b="1" dirty="0" err="1"/>
              <a:t>aureus</a:t>
            </a:r>
            <a:r>
              <a:rPr lang="en-US" dirty="0"/>
              <a:t> , and coagulase-negative staphylococci, are the most common offenders .</a:t>
            </a:r>
            <a:r>
              <a:rPr lang="en-US" b="1" dirty="0"/>
              <a:t>Enterococci</a:t>
            </a:r>
            <a:r>
              <a:rPr lang="en-US" dirty="0"/>
              <a:t> are rare, but dangerous causative organisms. </a:t>
            </a:r>
            <a:r>
              <a:rPr lang="en-US" b="1" dirty="0"/>
              <a:t>Fungal </a:t>
            </a:r>
            <a:r>
              <a:rPr lang="en-US" dirty="0"/>
              <a:t>endocarditis is a severe disease with a poor prognosis</a:t>
            </a:r>
          </a:p>
          <a:p>
            <a:pPr marL="0" indent="0" algn="justLow" rtl="0">
              <a:buNone/>
            </a:pPr>
            <a:endParaRPr lang="en-US" dirty="0"/>
          </a:p>
          <a:p>
            <a:pPr marL="0" indent="0" algn="justLow" rtl="0">
              <a:buNone/>
            </a:pPr>
            <a:r>
              <a:rPr lang="en-US" b="1" dirty="0">
                <a:solidFill>
                  <a:srgbClr val="FF0000"/>
                </a:solidFill>
              </a:rPr>
              <a:t>High-risk conditions include the following :</a:t>
            </a:r>
            <a:r>
              <a:rPr lang="en-US" dirty="0">
                <a:solidFill>
                  <a:srgbClr val="FF0000"/>
                </a:solidFill>
              </a:rPr>
              <a:t> </a:t>
            </a:r>
            <a:r>
              <a:rPr lang="en-US" dirty="0"/>
              <a:t>Cyanotic CHD , prosthetic valve. Intravenous drug use, previous episode of bacterial endocarditis, surgical systemic to pulmonary shunts, central venous catheters (especially neonates ), residual cardiac defect post surgical or catheter intervention for that defect </a:t>
            </a:r>
          </a:p>
          <a:p>
            <a:pPr algn="justLow"/>
            <a:endParaRPr lang="ar-IQ" dirty="0"/>
          </a:p>
        </p:txBody>
      </p:sp>
      <p:sp>
        <p:nvSpPr>
          <p:cNvPr id="3" name="عنوان 2"/>
          <p:cNvSpPr>
            <a:spLocks noGrp="1"/>
          </p:cNvSpPr>
          <p:nvPr>
            <p:ph type="title"/>
          </p:nvPr>
        </p:nvSpPr>
        <p:spPr>
          <a:xfrm>
            <a:off x="342900" y="1099176"/>
            <a:ext cx="6172200" cy="1168568"/>
          </a:xfrm>
        </p:spPr>
        <p:txBody>
          <a:bodyPr>
            <a:normAutofit fontScale="90000"/>
          </a:bodyPr>
          <a:lstStyle/>
          <a:p>
            <a:pPr algn="l"/>
            <a:r>
              <a:rPr lang="en-US" dirty="0"/>
              <a:t>Etiology</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54</a:t>
            </a:fld>
            <a:endParaRPr lang="ar-SA"/>
          </a:p>
        </p:txBody>
      </p:sp>
    </p:spTree>
    <p:extLst>
      <p:ext uri="{BB962C8B-B14F-4D97-AF65-F5344CB8AC3E}">
        <p14:creationId xmlns:p14="http://schemas.microsoft.com/office/powerpoint/2010/main" val="484756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wipe(down)">
                                      <p:cBhvr>
                                        <p:cTn id="14" dur="500"/>
                                        <p:tgtEl>
                                          <p:spTgt spid="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wipe(down)">
                                      <p:cBhvr>
                                        <p:cTn id="19"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2123728"/>
            <a:ext cx="6336704" cy="6408712"/>
          </a:xfrm>
        </p:spPr>
        <p:txBody>
          <a:bodyPr/>
          <a:lstStyle/>
          <a:p>
            <a:pPr algn="justLow"/>
            <a:r>
              <a:rPr lang="en-US" dirty="0"/>
              <a:t>Preexisting cardiac abnormalities are found in approximately 75-90 % of children with bacterial endocarditis. In premature neonates , the prevalent use of chronic indwelling </a:t>
            </a:r>
            <a:r>
              <a:rPr lang="en-US" dirty="0" err="1"/>
              <a:t>cartheters</a:t>
            </a:r>
            <a:r>
              <a:rPr lang="en-US" dirty="0"/>
              <a:t> and prolonged hospitalization with frequent interventional therapies has led to an increased incidence of endocarditis even when the heart is structurally normal.</a:t>
            </a:r>
          </a:p>
          <a:p>
            <a:pPr algn="justLow"/>
            <a:endParaRPr lang="ar-IQ" dirty="0"/>
          </a:p>
        </p:txBody>
      </p:sp>
      <p:sp>
        <p:nvSpPr>
          <p:cNvPr id="3" name="عنوان 2"/>
          <p:cNvSpPr>
            <a:spLocks noGrp="1"/>
          </p:cNvSpPr>
          <p:nvPr>
            <p:ph type="title"/>
          </p:nvPr>
        </p:nvSpPr>
        <p:spPr>
          <a:xfrm>
            <a:off x="188640" y="957480"/>
            <a:ext cx="6172200" cy="1670304"/>
          </a:xfrm>
        </p:spPr>
        <p:txBody>
          <a:bodyPr/>
          <a:lstStyle/>
          <a:p>
            <a:pPr algn="l"/>
            <a:r>
              <a:rPr lang="en-US" dirty="0"/>
              <a:t>Prevalence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55</a:t>
            </a:fld>
            <a:endParaRPr lang="ar-SA"/>
          </a:p>
        </p:txBody>
      </p:sp>
    </p:spTree>
    <p:extLst>
      <p:ext uri="{BB962C8B-B14F-4D97-AF65-F5344CB8AC3E}">
        <p14:creationId xmlns:p14="http://schemas.microsoft.com/office/powerpoint/2010/main" val="1189626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wipe(down)">
                                      <p:cBhvr>
                                        <p:cTn id="14"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979712"/>
            <a:ext cx="6264696" cy="6840760"/>
          </a:xfrm>
        </p:spPr>
        <p:txBody>
          <a:bodyPr>
            <a:normAutofit fontScale="92500" lnSpcReduction="20000"/>
          </a:bodyPr>
          <a:lstStyle/>
          <a:p>
            <a:pPr marL="0" indent="0" algn="justLow" rtl="0">
              <a:buNone/>
            </a:pPr>
            <a:r>
              <a:rPr lang="en-US" dirty="0"/>
              <a:t>Under the </a:t>
            </a:r>
            <a:r>
              <a:rPr lang="en-US" b="1" dirty="0"/>
              <a:t>modified Duke criteria</a:t>
            </a:r>
            <a:r>
              <a:rPr lang="en-US" dirty="0"/>
              <a:t> , the clinical criteria for definite infectious endocarditis includes 2 major or 1 major and 3 minor , or 5 minor criteria, as follow:</a:t>
            </a:r>
          </a:p>
          <a:p>
            <a:pPr marL="0" indent="0" algn="justLow" rtl="0">
              <a:buNone/>
            </a:pPr>
            <a:r>
              <a:rPr lang="en-US" b="1" dirty="0">
                <a:solidFill>
                  <a:srgbClr val="FF0000"/>
                </a:solidFill>
              </a:rPr>
              <a:t>A. Major criteria :</a:t>
            </a:r>
            <a:endParaRPr lang="en-US" dirty="0">
              <a:solidFill>
                <a:srgbClr val="FF0000"/>
              </a:solidFill>
            </a:endParaRPr>
          </a:p>
          <a:p>
            <a:pPr algn="justLow" rtl="0"/>
            <a:r>
              <a:rPr lang="en-US" dirty="0"/>
              <a:t>Positive blood cultures .</a:t>
            </a:r>
          </a:p>
          <a:p>
            <a:pPr lvl="0" algn="justLow" rtl="0"/>
            <a:r>
              <a:rPr lang="en-US" dirty="0"/>
              <a:t>Positive echocardiographic findings and new </a:t>
            </a:r>
            <a:r>
              <a:rPr lang="en-US" dirty="0" err="1"/>
              <a:t>valvular</a:t>
            </a:r>
            <a:r>
              <a:rPr lang="en-US" dirty="0"/>
              <a:t> regurgitation .</a:t>
            </a:r>
          </a:p>
          <a:p>
            <a:pPr marL="0" indent="0" algn="justLow" rtl="0">
              <a:buNone/>
            </a:pPr>
            <a:r>
              <a:rPr lang="en-US" dirty="0">
                <a:solidFill>
                  <a:srgbClr val="FF0000"/>
                </a:solidFill>
              </a:rPr>
              <a:t>B. </a:t>
            </a:r>
            <a:r>
              <a:rPr lang="en-US" b="1" dirty="0">
                <a:solidFill>
                  <a:srgbClr val="FF0000"/>
                </a:solidFill>
              </a:rPr>
              <a:t>Minor criteria :</a:t>
            </a:r>
            <a:endParaRPr lang="en-US" dirty="0">
              <a:solidFill>
                <a:srgbClr val="FF0000"/>
              </a:solidFill>
            </a:endParaRPr>
          </a:p>
          <a:p>
            <a:pPr lvl="0" algn="justLow" rtl="0"/>
            <a:r>
              <a:rPr lang="en-US" dirty="0"/>
              <a:t>Predisposition (history of IV drug use or congenital heart disease ).</a:t>
            </a:r>
          </a:p>
          <a:p>
            <a:pPr lvl="0" algn="justLow" rtl="0"/>
            <a:r>
              <a:rPr lang="en-US" dirty="0"/>
              <a:t>Fever with a temperature of more than 38</a:t>
            </a:r>
            <a:r>
              <a:rPr lang="en-US" baseline="30000" dirty="0"/>
              <a:t>0</a:t>
            </a:r>
            <a:r>
              <a:rPr lang="en-US" dirty="0"/>
              <a:t> C.</a:t>
            </a:r>
          </a:p>
          <a:p>
            <a:pPr lvl="0" algn="justLow" rtl="0"/>
            <a:r>
              <a:rPr lang="en-US" dirty="0"/>
              <a:t>Vascular phenomena (arterial emboli , septic pulmonary infarcts , intracranial hemorrhage , </a:t>
            </a:r>
            <a:r>
              <a:rPr lang="en-US" dirty="0" err="1"/>
              <a:t>conjunctival</a:t>
            </a:r>
            <a:r>
              <a:rPr lang="en-US" dirty="0"/>
              <a:t>  hemorrhage, </a:t>
            </a:r>
            <a:r>
              <a:rPr lang="en-US" dirty="0" err="1"/>
              <a:t>Janeway</a:t>
            </a:r>
            <a:r>
              <a:rPr lang="en-US" dirty="0"/>
              <a:t> lesions (painless ,hemorrhagic lesions 0n the palms and soles ). </a:t>
            </a:r>
          </a:p>
          <a:p>
            <a:pPr lvl="0" algn="justLow" rtl="0"/>
            <a:r>
              <a:rPr lang="en-US" dirty="0"/>
              <a:t>Immunologic phenomena ( glomerulonephritis, Osler nodes , Roth spots , a positive result for rheumatoid factor )</a:t>
            </a:r>
          </a:p>
          <a:p>
            <a:pPr lvl="0" algn="justLow" rtl="0"/>
            <a:r>
              <a:rPr lang="en-US" dirty="0"/>
              <a:t>Positive blood culture  for atypical organism </a:t>
            </a:r>
          </a:p>
          <a:p>
            <a:pPr algn="justLow"/>
            <a:endParaRPr lang="ar-IQ" dirty="0"/>
          </a:p>
        </p:txBody>
      </p:sp>
      <p:sp>
        <p:nvSpPr>
          <p:cNvPr id="3" name="عنوان 2"/>
          <p:cNvSpPr>
            <a:spLocks noGrp="1"/>
          </p:cNvSpPr>
          <p:nvPr>
            <p:ph type="title"/>
          </p:nvPr>
        </p:nvSpPr>
        <p:spPr>
          <a:xfrm>
            <a:off x="342900" y="813464"/>
            <a:ext cx="6172200" cy="1670304"/>
          </a:xfrm>
        </p:spPr>
        <p:txBody>
          <a:bodyPr/>
          <a:lstStyle/>
          <a:p>
            <a:pPr algn="l"/>
            <a:r>
              <a:rPr lang="en-US" b="1" dirty="0"/>
              <a:t>Diagnosis</a:t>
            </a:r>
            <a:r>
              <a:rPr lang="en-US" dirty="0"/>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56</a:t>
            </a:fld>
            <a:endParaRPr lang="ar-SA"/>
          </a:p>
        </p:txBody>
      </p:sp>
    </p:spTree>
    <p:extLst>
      <p:ext uri="{BB962C8B-B14F-4D97-AF65-F5344CB8AC3E}">
        <p14:creationId xmlns:p14="http://schemas.microsoft.com/office/powerpoint/2010/main" val="3378040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wipe(down)">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wipe(down)">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wipe(down)">
                                      <p:cBhvr>
                                        <p:cTn id="42" dur="500"/>
                                        <p:tgtEl>
                                          <p:spTgt spid="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wipe(down)">
                                      <p:cBhvr>
                                        <p:cTn id="47" dur="500"/>
                                        <p:tgtEl>
                                          <p:spTgt spid="2">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wipe(down)">
                                      <p:cBhvr>
                                        <p:cTn id="52" dur="500"/>
                                        <p:tgtEl>
                                          <p:spTgt spid="2">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
                                            <p:txEl>
                                              <p:pRg st="9" end="9"/>
                                            </p:txEl>
                                          </p:spTgt>
                                        </p:tgtEl>
                                        <p:attrNameLst>
                                          <p:attrName>style.visibility</p:attrName>
                                        </p:attrNameLst>
                                      </p:cBhvr>
                                      <p:to>
                                        <p:strVal val="visible"/>
                                      </p:to>
                                    </p:set>
                                    <p:animEffect transition="in" filter="wipe(down)">
                                      <p:cBhvr>
                                        <p:cTn id="5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2123728"/>
            <a:ext cx="6192687" cy="6408712"/>
          </a:xfrm>
        </p:spPr>
        <p:txBody>
          <a:bodyPr/>
          <a:lstStyle/>
          <a:p>
            <a:pPr marL="0" lvl="0" indent="0" algn="justLow" rtl="0">
              <a:buNone/>
            </a:pPr>
            <a:r>
              <a:rPr lang="en-US" dirty="0" smtClean="0"/>
              <a:t>- Three  </a:t>
            </a:r>
            <a:r>
              <a:rPr lang="en-US" dirty="0"/>
              <a:t>blood cultures of an organism known to cause endocarditis ( most definitive )</a:t>
            </a:r>
          </a:p>
          <a:p>
            <a:pPr marL="0" lvl="0" indent="0" algn="justLow" rtl="0">
              <a:buNone/>
            </a:pPr>
            <a:r>
              <a:rPr lang="en-US" dirty="0" smtClean="0"/>
              <a:t>- Complete </a:t>
            </a:r>
            <a:r>
              <a:rPr lang="en-US" dirty="0"/>
              <a:t>blood count , ESR , CRP , rheumatoid factor and echocardiography .</a:t>
            </a:r>
          </a:p>
          <a:p>
            <a:pPr marL="0" indent="0" algn="justLow" rtl="0">
              <a:buNone/>
            </a:pPr>
            <a:r>
              <a:rPr lang="en-US" b="1" dirty="0"/>
              <a:t> </a:t>
            </a:r>
            <a:endParaRPr lang="en-US" dirty="0"/>
          </a:p>
          <a:p>
            <a:pPr marL="0" indent="0" algn="justLow" rtl="0">
              <a:buNone/>
            </a:pPr>
            <a:r>
              <a:rPr lang="en-US" sz="2000" b="1" dirty="0">
                <a:solidFill>
                  <a:srgbClr val="FF0000"/>
                </a:solidFill>
              </a:rPr>
              <a:t>Medical Care in Pediatric Bacterial Endocarditis </a:t>
            </a:r>
            <a:endParaRPr lang="en-US" sz="2000" dirty="0">
              <a:solidFill>
                <a:srgbClr val="FF0000"/>
              </a:solidFill>
            </a:endParaRPr>
          </a:p>
          <a:p>
            <a:pPr marL="0" indent="0" algn="justLow" rtl="0">
              <a:buNone/>
            </a:pPr>
            <a:r>
              <a:rPr lang="en-US" b="1" dirty="0" smtClean="0"/>
              <a:t> </a:t>
            </a:r>
            <a:r>
              <a:rPr lang="en-US" dirty="0"/>
              <a:t>Bacterial endocarditis is a disease in which complete eradication of the organism is required . Prolonged parenteral therapy is the only way to achieve bactericidal serum levels for the time needed to kill all the bacteria present in a vegetation of endocarditis . Treatment generally ranges from 4-8 weeks with ceftriaxone or ampicillin plus gentamicin .</a:t>
            </a:r>
          </a:p>
          <a:p>
            <a:pPr algn="justLow"/>
            <a:endParaRPr lang="ar-IQ" dirty="0"/>
          </a:p>
        </p:txBody>
      </p:sp>
      <p:sp>
        <p:nvSpPr>
          <p:cNvPr id="3" name="عنوان 2"/>
          <p:cNvSpPr>
            <a:spLocks noGrp="1"/>
          </p:cNvSpPr>
          <p:nvPr>
            <p:ph type="title"/>
          </p:nvPr>
        </p:nvSpPr>
        <p:spPr>
          <a:xfrm>
            <a:off x="188640" y="755576"/>
            <a:ext cx="6172200" cy="1224136"/>
          </a:xfrm>
        </p:spPr>
        <p:txBody>
          <a:bodyPr>
            <a:normAutofit fontScale="90000"/>
          </a:bodyPr>
          <a:lstStyle/>
          <a:p>
            <a:pPr algn="l"/>
            <a:r>
              <a:rPr lang="en-US" dirty="0"/>
              <a:t>Investigation: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57</a:t>
            </a:fld>
            <a:endParaRPr lang="ar-SA"/>
          </a:p>
        </p:txBody>
      </p:sp>
    </p:spTree>
    <p:extLst>
      <p:ext uri="{BB962C8B-B14F-4D97-AF65-F5344CB8AC3E}">
        <p14:creationId xmlns:p14="http://schemas.microsoft.com/office/powerpoint/2010/main" val="4020112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wipe(down)">
                                      <p:cBhvr>
                                        <p:cTn id="14" dur="500"/>
                                        <p:tgtEl>
                                          <p:spTgt spid="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wipe(down)">
                                      <p:cBhvr>
                                        <p:cTn id="19" dur="500"/>
                                        <p:tgtEl>
                                          <p:spTgt spid="2">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2">
                                            <p:txEl>
                                              <p:pRg st="2" end="2"/>
                                            </p:txEl>
                                          </p:spTgt>
                                        </p:tgtEl>
                                        <p:attrNameLst>
                                          <p:attrName>style.visibility</p:attrName>
                                        </p:attrNameLst>
                                      </p:cBhvr>
                                      <p:to>
                                        <p:strVal val="visible"/>
                                      </p:to>
                                    </p:set>
                                    <p:animEffect transition="in" filter="wipe(down)">
                                      <p:cBhvr>
                                        <p:cTn id="24" dur="500"/>
                                        <p:tgtEl>
                                          <p:spTgt spid="2">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2">
                                            <p:txEl>
                                              <p:pRg st="3" end="3"/>
                                            </p:txEl>
                                          </p:spTgt>
                                        </p:tgtEl>
                                        <p:attrNameLst>
                                          <p:attrName>style.visibility</p:attrName>
                                        </p:attrNameLst>
                                      </p:cBhvr>
                                      <p:to>
                                        <p:strVal val="visible"/>
                                      </p:to>
                                    </p:set>
                                    <p:animEffect transition="in" filter="wipe(down)">
                                      <p:cBhvr>
                                        <p:cTn id="29" dur="500"/>
                                        <p:tgtEl>
                                          <p:spTgt spid="2">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2">
                                            <p:txEl>
                                              <p:pRg st="4" end="4"/>
                                            </p:txEl>
                                          </p:spTgt>
                                        </p:tgtEl>
                                        <p:attrNameLst>
                                          <p:attrName>style.visibility</p:attrName>
                                        </p:attrNameLst>
                                      </p:cBhvr>
                                      <p:to>
                                        <p:strVal val="visible"/>
                                      </p:to>
                                    </p:set>
                                    <p:animEffect transition="in" filter="wipe(down)">
                                      <p:cBhvr>
                                        <p:cTn id="34"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2195736"/>
            <a:ext cx="6264696" cy="6480720"/>
          </a:xfrm>
        </p:spPr>
        <p:txBody>
          <a:bodyPr/>
          <a:lstStyle/>
          <a:p>
            <a:pPr marL="0" indent="0" algn="justLow" rtl="0">
              <a:buNone/>
            </a:pPr>
            <a:r>
              <a:rPr lang="en-US" b="1" dirty="0">
                <a:solidFill>
                  <a:srgbClr val="FF0000"/>
                </a:solidFill>
              </a:rPr>
              <a:t>Penicillin – susceptible streptococcal endocarditis on native  cardiac valves</a:t>
            </a:r>
            <a:r>
              <a:rPr lang="en-US" dirty="0">
                <a:solidFill>
                  <a:srgbClr val="FF0000"/>
                </a:solidFill>
              </a:rPr>
              <a:t> </a:t>
            </a:r>
            <a:r>
              <a:rPr lang="en-US" dirty="0"/>
              <a:t>is treated with penicillin G for 4 weeks or( penicillin or ceftriaxone ) combined with gentamicin for 2 weeks.</a:t>
            </a:r>
          </a:p>
          <a:p>
            <a:pPr marL="0" indent="0" algn="justLow" rtl="0">
              <a:buNone/>
            </a:pPr>
            <a:r>
              <a:rPr lang="en-US" b="1" dirty="0">
                <a:solidFill>
                  <a:srgbClr val="FF0000"/>
                </a:solidFill>
              </a:rPr>
              <a:t>Penicillin-resistant streptococcal  endocarditis on native  cardiac</a:t>
            </a:r>
            <a:r>
              <a:rPr lang="en-US" dirty="0">
                <a:solidFill>
                  <a:srgbClr val="FF0000"/>
                </a:solidFill>
              </a:rPr>
              <a:t> </a:t>
            </a:r>
            <a:r>
              <a:rPr lang="en-US" b="1" dirty="0">
                <a:solidFill>
                  <a:srgbClr val="FF0000"/>
                </a:solidFill>
              </a:rPr>
              <a:t>valves</a:t>
            </a:r>
            <a:r>
              <a:rPr lang="en-US" dirty="0">
                <a:solidFill>
                  <a:srgbClr val="FF0000"/>
                </a:solidFill>
              </a:rPr>
              <a:t> </a:t>
            </a:r>
            <a:r>
              <a:rPr lang="en-US" dirty="0"/>
              <a:t>is treated with high dose penicillin or ampicillin , or ceftriaxone for 4 weeks , combined with gentamicin for the first  2 weeks.</a:t>
            </a:r>
          </a:p>
          <a:p>
            <a:pPr marL="0" indent="0" algn="justLow" rtl="0">
              <a:buNone/>
            </a:pPr>
            <a:r>
              <a:rPr lang="en-US" dirty="0" err="1"/>
              <a:t>Vancomycin</a:t>
            </a:r>
            <a:r>
              <a:rPr lang="en-US" dirty="0"/>
              <a:t> can be used in patients who cannot tolerate penicillin or ceftriaxone .</a:t>
            </a:r>
          </a:p>
          <a:p>
            <a:pPr marL="0" indent="0" algn="justLow" rtl="0">
              <a:buNone/>
            </a:pPr>
            <a:r>
              <a:rPr lang="en-US" dirty="0"/>
              <a:t>The duration of penicillin-resistant therapy for streptococcal endocarditis on a prosthetic valve is 6 weeks .</a:t>
            </a:r>
          </a:p>
          <a:p>
            <a:pPr marL="0" indent="0" algn="justLow" rtl="0">
              <a:buNone/>
            </a:pPr>
            <a:endParaRPr lang="en-US" dirty="0"/>
          </a:p>
          <a:p>
            <a:pPr algn="justLow"/>
            <a:endParaRPr lang="ar-IQ" dirty="0"/>
          </a:p>
        </p:txBody>
      </p:sp>
      <p:sp>
        <p:nvSpPr>
          <p:cNvPr id="3" name="عنوان 2"/>
          <p:cNvSpPr>
            <a:spLocks noGrp="1"/>
          </p:cNvSpPr>
          <p:nvPr>
            <p:ph type="title"/>
          </p:nvPr>
        </p:nvSpPr>
        <p:spPr/>
        <p:txBody>
          <a:bodyPr>
            <a:normAutofit fontScale="90000"/>
          </a:bodyPr>
          <a:lstStyle/>
          <a:p>
            <a:r>
              <a:rPr lang="en-US" b="1" dirty="0"/>
              <a:t>Antimicrobial medication : </a:t>
            </a:r>
            <a:r>
              <a:rPr lang="en-US" dirty="0"/>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58</a:t>
            </a:fld>
            <a:endParaRPr lang="ar-SA"/>
          </a:p>
        </p:txBody>
      </p:sp>
    </p:spTree>
    <p:extLst>
      <p:ext uri="{BB962C8B-B14F-4D97-AF65-F5344CB8AC3E}">
        <p14:creationId xmlns:p14="http://schemas.microsoft.com/office/powerpoint/2010/main" val="3424142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wipe(down)">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wipe(down)">
                                      <p:cBhvr>
                                        <p:cTn id="27"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2195736"/>
            <a:ext cx="6264696" cy="6336704"/>
          </a:xfrm>
        </p:spPr>
        <p:txBody>
          <a:bodyPr>
            <a:normAutofit lnSpcReduction="10000"/>
          </a:bodyPr>
          <a:lstStyle/>
          <a:p>
            <a:pPr marL="0" indent="0" algn="justLow" rtl="0">
              <a:buNone/>
            </a:pPr>
            <a:r>
              <a:rPr lang="en-US" dirty="0"/>
              <a:t>Absolute indication for surgery include progressive cardiac failure, worsening valve obstruction, definitive  </a:t>
            </a:r>
            <a:r>
              <a:rPr lang="en-US" dirty="0" err="1"/>
              <a:t>perivalvular</a:t>
            </a:r>
            <a:r>
              <a:rPr lang="en-US" dirty="0"/>
              <a:t> abscess, fungal infection ,and </a:t>
            </a:r>
            <a:r>
              <a:rPr lang="en-US" dirty="0" err="1"/>
              <a:t>pseudomonal</a:t>
            </a:r>
            <a:r>
              <a:rPr lang="en-US" dirty="0"/>
              <a:t> infection.</a:t>
            </a:r>
          </a:p>
          <a:p>
            <a:pPr marL="0" indent="0" algn="justLow" rtl="0">
              <a:buNone/>
            </a:pPr>
            <a:r>
              <a:rPr lang="en-US" b="1" dirty="0">
                <a:solidFill>
                  <a:srgbClr val="FF0000"/>
                </a:solidFill>
              </a:rPr>
              <a:t>Relative indications</a:t>
            </a:r>
            <a:r>
              <a:rPr lang="en-US" dirty="0">
                <a:solidFill>
                  <a:srgbClr val="FF0000"/>
                </a:solidFill>
              </a:rPr>
              <a:t> </a:t>
            </a:r>
            <a:r>
              <a:rPr lang="en-US" dirty="0"/>
              <a:t>include persistent bacteremia despite appropriate antibiotic therapy , candida endocarditis and </a:t>
            </a:r>
            <a:r>
              <a:rPr lang="en-US" dirty="0" err="1"/>
              <a:t>vegetations</a:t>
            </a:r>
            <a:r>
              <a:rPr lang="en-US" dirty="0"/>
              <a:t> large than 10 mm.</a:t>
            </a:r>
          </a:p>
          <a:p>
            <a:pPr marL="0" indent="0" algn="justLow" rtl="0">
              <a:buNone/>
            </a:pPr>
            <a:r>
              <a:rPr lang="en-US" b="1" dirty="0">
                <a:solidFill>
                  <a:srgbClr val="FF0000"/>
                </a:solidFill>
              </a:rPr>
              <a:t>Prevention of Pediatric Bacterial Endocarditis</a:t>
            </a:r>
            <a:r>
              <a:rPr lang="en-US" b="1" dirty="0"/>
              <a:t> </a:t>
            </a:r>
            <a:endParaRPr lang="en-US" dirty="0"/>
          </a:p>
          <a:p>
            <a:pPr marL="0" lvl="0" indent="0" algn="justLow" rtl="0">
              <a:buNone/>
            </a:pPr>
            <a:r>
              <a:rPr lang="en-US" dirty="0"/>
              <a:t>Proper oral hygiene </a:t>
            </a:r>
          </a:p>
          <a:p>
            <a:pPr marL="0" lvl="0" indent="0" algn="justLow" rtl="0">
              <a:buNone/>
            </a:pPr>
            <a:r>
              <a:rPr lang="en-US" dirty="0"/>
              <a:t>Antibiotic prophylaxis prior to dental procedures : Oral Amoxicillin at 50 mg/kg 30-60minutes before the procedure .</a:t>
            </a:r>
          </a:p>
          <a:p>
            <a:pPr marL="0" lvl="0" indent="0" algn="justLow" rtl="0">
              <a:buNone/>
            </a:pPr>
            <a:r>
              <a:rPr lang="en-US" dirty="0"/>
              <a:t>In patients with a penicillin allergy : Oral cephalexin at 50 mg/kg ; clindamycin at 20mg/kg (orally ,IV, or IM ) or oral azithromycin at 15 mg / kg </a:t>
            </a:r>
          </a:p>
          <a:p>
            <a:pPr algn="justLow"/>
            <a:endParaRPr lang="ar-IQ" dirty="0"/>
          </a:p>
        </p:txBody>
      </p:sp>
      <p:sp>
        <p:nvSpPr>
          <p:cNvPr id="3" name="عنوان 2"/>
          <p:cNvSpPr>
            <a:spLocks noGrp="1"/>
          </p:cNvSpPr>
          <p:nvPr>
            <p:ph type="title"/>
          </p:nvPr>
        </p:nvSpPr>
        <p:spPr>
          <a:xfrm>
            <a:off x="342900" y="669448"/>
            <a:ext cx="6172200" cy="1670304"/>
          </a:xfrm>
        </p:spPr>
        <p:txBody>
          <a:bodyPr>
            <a:normAutofit fontScale="90000"/>
          </a:bodyPr>
          <a:lstStyle/>
          <a:p>
            <a:pPr algn="l"/>
            <a:r>
              <a:rPr lang="en-US" dirty="0"/>
              <a:t>Surgical Care in Pediatric Bacterial Endocarditis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59</a:t>
            </a:fld>
            <a:endParaRPr lang="ar-SA"/>
          </a:p>
        </p:txBody>
      </p:sp>
    </p:spTree>
    <p:extLst>
      <p:ext uri="{BB962C8B-B14F-4D97-AF65-F5344CB8AC3E}">
        <p14:creationId xmlns:p14="http://schemas.microsoft.com/office/powerpoint/2010/main" val="3336868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عنصر نائب للمحتوى 1"/>
              <p:cNvSpPr>
                <a:spLocks noGrp="1"/>
              </p:cNvSpPr>
              <p:nvPr>
                <p:ph idx="1"/>
              </p:nvPr>
            </p:nvSpPr>
            <p:spPr>
              <a:xfrm>
                <a:off x="260648" y="1835696"/>
                <a:ext cx="6336704" cy="6624736"/>
              </a:xfrm>
            </p:spPr>
            <p:txBody>
              <a:bodyPr/>
              <a:lstStyle/>
              <a:p>
                <a:pPr marL="0" indent="0" algn="justLow" rtl="0">
                  <a:buNone/>
                </a:pPr>
                <a:r>
                  <a:rPr lang="en-US" dirty="0"/>
                  <a:t>It is the most common single group of structural malformations in infants .</a:t>
                </a:r>
              </a:p>
              <a:p>
                <a:pPr marL="0" indent="0" algn="justLow" rtl="0">
                  <a:buNone/>
                </a:pPr>
                <a:r>
                  <a:rPr lang="en-US" dirty="0"/>
                  <a:t>8 per 1000 live-born infants have significant cardiac malformations . 10-15</a:t>
                </a:r>
                <a14:m>
                  <m:oMath xmlns:m="http://schemas.openxmlformats.org/officeDocument/2006/math">
                    <m:r>
                      <a:rPr lang="en-US" i="1">
                        <a:latin typeface="Cambria Math"/>
                      </a:rPr>
                      <m:t>%</m:t>
                    </m:r>
                  </m:oMath>
                </a14:m>
                <a:r>
                  <a:rPr lang="en-US" dirty="0"/>
                  <a:t> has complex lesions with more than one cardiac abnormality . 10-15</a:t>
                </a:r>
                <a14:m>
                  <m:oMath xmlns:m="http://schemas.openxmlformats.org/officeDocument/2006/math">
                    <m:r>
                      <a:rPr lang="en-US" i="1">
                        <a:latin typeface="Cambria Math"/>
                      </a:rPr>
                      <m:t>%</m:t>
                    </m:r>
                  </m:oMath>
                </a14:m>
                <a:r>
                  <a:rPr lang="en-US" dirty="0"/>
                  <a:t> also have associated non cardiac abnormalities as skeletal, gastrointestinal and genitourinary anomalies .</a:t>
                </a:r>
              </a:p>
              <a:p>
                <a:pPr algn="justLow"/>
                <a:endParaRPr lang="ar-IQ" dirty="0"/>
              </a:p>
            </p:txBody>
          </p:sp>
        </mc:Choice>
        <mc:Fallback>
          <p:sp>
            <p:nvSpPr>
              <p:cNvPr id="2" name="عنصر نائب للمحتوى 1"/>
              <p:cNvSpPr>
                <a:spLocks noGrp="1" noRot="1" noChangeAspect="1" noMove="1" noResize="1" noEditPoints="1" noAdjustHandles="1" noChangeArrowheads="1" noChangeShapeType="1" noTextEdit="1"/>
              </p:cNvSpPr>
              <p:nvPr>
                <p:ph idx="1"/>
              </p:nvPr>
            </p:nvSpPr>
            <p:spPr>
              <a:xfrm>
                <a:off x="260648" y="1835696"/>
                <a:ext cx="6336704" cy="6624736"/>
              </a:xfrm>
              <a:blipFill rotWithShape="1">
                <a:blip r:embed="rId2"/>
                <a:stretch>
                  <a:fillRect l="-1540" t="-736" r="-2502"/>
                </a:stretch>
              </a:blipFill>
            </p:spPr>
            <p:txBody>
              <a:bodyPr/>
              <a:lstStyle/>
              <a:p>
                <a:r>
                  <a:rPr lang="ar-IQ">
                    <a:noFill/>
                  </a:rPr>
                  <a:t> </a:t>
                </a:r>
              </a:p>
            </p:txBody>
          </p:sp>
        </mc:Fallback>
      </mc:AlternateContent>
      <p:sp>
        <p:nvSpPr>
          <p:cNvPr id="3" name="عنوان 2"/>
          <p:cNvSpPr>
            <a:spLocks noGrp="1"/>
          </p:cNvSpPr>
          <p:nvPr>
            <p:ph type="title"/>
          </p:nvPr>
        </p:nvSpPr>
        <p:spPr>
          <a:xfrm>
            <a:off x="342900" y="451104"/>
            <a:ext cx="6172200" cy="1168568"/>
          </a:xfrm>
        </p:spPr>
        <p:txBody>
          <a:bodyPr>
            <a:noAutofit/>
          </a:bodyPr>
          <a:lstStyle/>
          <a:p>
            <a:r>
              <a:rPr lang="en-US" sz="4000" dirty="0"/>
              <a:t>Congenital Heart diseases</a:t>
            </a:r>
            <a:br>
              <a:rPr lang="en-US" sz="4000" dirty="0"/>
            </a:br>
            <a:endParaRPr lang="ar-IQ" sz="4000"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6</a:t>
            </a:fld>
            <a:endParaRPr lang="ar-SA"/>
          </a:p>
        </p:txBody>
      </p:sp>
    </p:spTree>
    <p:extLst>
      <p:ext uri="{BB962C8B-B14F-4D97-AF65-F5344CB8AC3E}">
        <p14:creationId xmlns:p14="http://schemas.microsoft.com/office/powerpoint/2010/main" val="1633695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2">
                                            <p:txEl>
                                              <p:pRg st="0" end="0"/>
                                            </p:txEl>
                                          </p:spTgt>
                                        </p:tgtEl>
                                        <p:attrNameLst>
                                          <p:attrName>style.visibility</p:attrName>
                                        </p:attrNameLst>
                                      </p:cBhvr>
                                      <p:to>
                                        <p:strVal val="visible"/>
                                      </p:to>
                                    </p:set>
                                    <p:animEffect transition="in" filter="wipe(down)">
                                      <p:cBhvr>
                                        <p:cTn id="25" dur="500"/>
                                        <p:tgtEl>
                                          <p:spTgt spid="2">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grpId="0" nodeType="clickEffect">
                                  <p:stCondLst>
                                    <p:cond delay="0"/>
                                  </p:stCondLst>
                                  <p:childTnLst>
                                    <p:set>
                                      <p:cBhvr>
                                        <p:cTn id="29" dur="1" fill="hold">
                                          <p:stCondLst>
                                            <p:cond delay="0"/>
                                          </p:stCondLst>
                                        </p:cTn>
                                        <p:tgtEl>
                                          <p:spTgt spid="2">
                                            <p:txEl>
                                              <p:pRg st="1" end="1"/>
                                            </p:txEl>
                                          </p:spTgt>
                                        </p:tgtEl>
                                        <p:attrNameLst>
                                          <p:attrName>style.visibility</p:attrName>
                                        </p:attrNameLst>
                                      </p:cBhvr>
                                      <p:to>
                                        <p:strVal val="visible"/>
                                      </p:to>
                                    </p:set>
                                    <p:animEffect transition="in" filter="wipe(down)">
                                      <p:cBhvr>
                                        <p:cTn id="30"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2339752"/>
            <a:ext cx="6264696" cy="6264696"/>
          </a:xfrm>
        </p:spPr>
        <p:txBody>
          <a:bodyPr/>
          <a:lstStyle/>
          <a:p>
            <a:pPr marL="0" indent="0" algn="justLow" rtl="0">
              <a:buNone/>
            </a:pPr>
            <a:r>
              <a:rPr lang="en-US" dirty="0"/>
              <a:t> </a:t>
            </a:r>
            <a:r>
              <a:rPr lang="en-US" dirty="0" err="1"/>
              <a:t>Mayocarditis</a:t>
            </a:r>
            <a:r>
              <a:rPr lang="en-US" dirty="0"/>
              <a:t> refers to inflammation , necrosis , may be caused by many infections , connective tissue , granulomatous , toxic , or idiopathic processes affecting the myocardium . The most common manifestation is heart failure , although arrhythmias and sudden death may be the 1</a:t>
            </a:r>
            <a:r>
              <a:rPr lang="en-US" baseline="30000" dirty="0"/>
              <a:t>st</a:t>
            </a:r>
            <a:r>
              <a:rPr lang="en-US" dirty="0"/>
              <a:t> signs . Viral infections are the most common cause . </a:t>
            </a:r>
          </a:p>
          <a:p>
            <a:pPr marL="0" indent="0" algn="justLow" rtl="0">
              <a:buNone/>
            </a:pPr>
            <a:r>
              <a:rPr lang="en-US" dirty="0"/>
              <a:t>The most common causative agents in children are adenovirus , </a:t>
            </a:r>
            <a:r>
              <a:rPr lang="en-US" dirty="0" err="1"/>
              <a:t>coxsackievirus</a:t>
            </a:r>
            <a:r>
              <a:rPr lang="en-US" dirty="0"/>
              <a:t> B , and other </a:t>
            </a:r>
            <a:r>
              <a:rPr lang="en-US" dirty="0" err="1"/>
              <a:t>enteroviruses</a:t>
            </a:r>
            <a:r>
              <a:rPr lang="en-US" dirty="0"/>
              <a:t> . </a:t>
            </a:r>
            <a:endParaRPr lang="ar-IQ" dirty="0"/>
          </a:p>
        </p:txBody>
      </p:sp>
      <p:sp>
        <p:nvSpPr>
          <p:cNvPr id="3" name="عنوان 2"/>
          <p:cNvSpPr>
            <a:spLocks noGrp="1"/>
          </p:cNvSpPr>
          <p:nvPr>
            <p:ph type="title"/>
          </p:nvPr>
        </p:nvSpPr>
        <p:spPr/>
        <p:txBody>
          <a:bodyPr/>
          <a:lstStyle/>
          <a:p>
            <a:r>
              <a:rPr lang="en-US" dirty="0"/>
              <a:t>Myocarditis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60</a:t>
            </a:fld>
            <a:endParaRPr lang="ar-SA"/>
          </a:p>
        </p:txBody>
      </p:sp>
    </p:spTree>
    <p:extLst>
      <p:ext uri="{BB962C8B-B14F-4D97-AF65-F5344CB8AC3E}">
        <p14:creationId xmlns:p14="http://schemas.microsoft.com/office/powerpoint/2010/main" val="3979516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2267744"/>
            <a:ext cx="6336704" cy="6336704"/>
          </a:xfrm>
        </p:spPr>
        <p:txBody>
          <a:bodyPr>
            <a:normAutofit fontScale="92500" lnSpcReduction="20000"/>
          </a:bodyPr>
          <a:lstStyle/>
          <a:p>
            <a:pPr marL="0" indent="0" algn="justLow" rtl="0">
              <a:buNone/>
            </a:pPr>
            <a:r>
              <a:rPr lang="en-US" dirty="0"/>
              <a:t>Signs and symptoms depend on the patient's age and the acute or chronic nature of the infection . A neonate may initially have fever , severe heart failure , respiratory distress , cyanosis , distant heart sounds , weak pulses , tachycardia , a gallop rhythm , acidosis , and shock . In the most fulminant form , death may occur within 1 – 7 days of the onset of symptoms . The chest </a:t>
            </a:r>
            <a:r>
              <a:rPr lang="en-US" dirty="0" err="1"/>
              <a:t>roentegogram</a:t>
            </a:r>
            <a:r>
              <a:rPr lang="en-US" dirty="0"/>
              <a:t> demonstrates enlarged heart and pulmonary edema ; the electrocardiogram reveals sinus tachycardia , reduced QRS complex voltage , and ST segment and T wave abnormalities . Arrhythmias may be the first clinical manifestation and , in the presence of fever and a large heart , strongly suggest acute myocarditis . </a:t>
            </a:r>
          </a:p>
          <a:p>
            <a:pPr marL="0" indent="0" algn="justLow" rtl="0">
              <a:buNone/>
            </a:pPr>
            <a:r>
              <a:rPr lang="en-US" dirty="0"/>
              <a:t>An older patient with acute myocarditis may also initially be seen with acute congestive heart failure ; however , more commonly , patients have a gradual onset of congestive heart  failure or a sudden onset of ventricular arrhythmias , In these patients the acute infections phase has usually passed and an idiopathic dilated cardiomyopathy is present . </a:t>
            </a:r>
          </a:p>
          <a:p>
            <a:pPr algn="justLow"/>
            <a:endParaRPr lang="ar-IQ" dirty="0"/>
          </a:p>
        </p:txBody>
      </p:sp>
      <p:sp>
        <p:nvSpPr>
          <p:cNvPr id="3" name="عنوان 2"/>
          <p:cNvSpPr>
            <a:spLocks noGrp="1"/>
          </p:cNvSpPr>
          <p:nvPr>
            <p:ph type="title"/>
          </p:nvPr>
        </p:nvSpPr>
        <p:spPr>
          <a:xfrm>
            <a:off x="342900" y="741456"/>
            <a:ext cx="6172200" cy="1670304"/>
          </a:xfrm>
        </p:spPr>
        <p:txBody>
          <a:bodyPr/>
          <a:lstStyle/>
          <a:p>
            <a:pPr algn="l"/>
            <a:r>
              <a:rPr lang="en-US" dirty="0"/>
              <a:t>Clinical Manifestations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61</a:t>
            </a:fld>
            <a:endParaRPr lang="ar-SA"/>
          </a:p>
        </p:txBody>
      </p:sp>
    </p:spTree>
    <p:extLst>
      <p:ext uri="{BB962C8B-B14F-4D97-AF65-F5344CB8AC3E}">
        <p14:creationId xmlns:p14="http://schemas.microsoft.com/office/powerpoint/2010/main" val="2016617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2051720"/>
            <a:ext cx="6120680" cy="6116497"/>
          </a:xfrm>
        </p:spPr>
        <p:txBody>
          <a:bodyPr/>
          <a:lstStyle/>
          <a:p>
            <a:pPr marL="0" indent="0" algn="l">
              <a:buNone/>
            </a:pPr>
            <a:r>
              <a:rPr lang="en-US" dirty="0" smtClean="0"/>
              <a:t>  </a:t>
            </a:r>
            <a:r>
              <a:rPr lang="en-US" dirty="0"/>
              <a:t>The sedimentation rate , </a:t>
            </a:r>
            <a:r>
              <a:rPr lang="en-US" dirty="0" smtClean="0"/>
              <a:t>heart  enzymes          (  </a:t>
            </a:r>
            <a:r>
              <a:rPr lang="en-US" dirty="0" err="1" smtClean="0"/>
              <a:t>creatine</a:t>
            </a:r>
            <a:r>
              <a:rPr lang="en-US" dirty="0" smtClean="0"/>
              <a:t> </a:t>
            </a:r>
            <a:r>
              <a:rPr lang="en-US" dirty="0" smtClean="0"/>
              <a:t>phosphokinase </a:t>
            </a:r>
            <a:r>
              <a:rPr lang="en-US" dirty="0"/>
              <a:t>, </a:t>
            </a:r>
            <a:r>
              <a:rPr lang="en-US" dirty="0" smtClean="0"/>
              <a:t>lactate dehydrogenase </a:t>
            </a:r>
            <a:r>
              <a:rPr lang="en-US" dirty="0"/>
              <a:t>) . If positive , serum </a:t>
            </a:r>
            <a:r>
              <a:rPr lang="en-US" dirty="0" err="1" smtClean="0"/>
              <a:t>vira</a:t>
            </a:r>
            <a:r>
              <a:rPr lang="en-US" dirty="0" smtClean="0"/>
              <a:t> l </a:t>
            </a:r>
            <a:r>
              <a:rPr lang="en-US" dirty="0"/>
              <a:t>titers are helpful ; negative titers do not eliminate the diagnosis . Echocardiography demonstrates poor ventricular function and often a pericardial effusion , mitral valve regurgitation . Myocarditis can be confirmed by </a:t>
            </a:r>
            <a:r>
              <a:rPr lang="en-US" dirty="0" err="1" smtClean="0"/>
              <a:t>endomyocardial</a:t>
            </a:r>
            <a:r>
              <a:rPr lang="en-US" dirty="0" smtClean="0"/>
              <a:t> </a:t>
            </a:r>
            <a:r>
              <a:rPr lang="en-US" dirty="0"/>
              <a:t>biopsy . Biopsy is performed during cardiac catheterization and can also be used to detect other causes of </a:t>
            </a:r>
            <a:r>
              <a:rPr lang="en-US" dirty="0" err="1"/>
              <a:t>cardiomyopthay</a:t>
            </a:r>
            <a:r>
              <a:rPr lang="en-US" dirty="0"/>
              <a:t> ( storage disease , mitochondrial defects ) . PCR can identify specific viral RNA or DNA. </a:t>
            </a:r>
            <a:endParaRPr lang="ar-IQ" dirty="0"/>
          </a:p>
        </p:txBody>
      </p:sp>
      <p:sp>
        <p:nvSpPr>
          <p:cNvPr id="3" name="عنوان 2"/>
          <p:cNvSpPr>
            <a:spLocks noGrp="1"/>
          </p:cNvSpPr>
          <p:nvPr>
            <p:ph type="title"/>
          </p:nvPr>
        </p:nvSpPr>
        <p:spPr>
          <a:xfrm>
            <a:off x="342900" y="885472"/>
            <a:ext cx="6172200" cy="1670304"/>
          </a:xfrm>
        </p:spPr>
        <p:txBody>
          <a:bodyPr/>
          <a:lstStyle/>
          <a:p>
            <a:pPr algn="l"/>
            <a:r>
              <a:rPr lang="en-US" dirty="0"/>
              <a:t>Diagnosis :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62</a:t>
            </a:fld>
            <a:endParaRPr lang="ar-SA"/>
          </a:p>
        </p:txBody>
      </p:sp>
    </p:spTree>
    <p:extLst>
      <p:ext uri="{BB962C8B-B14F-4D97-AF65-F5344CB8AC3E}">
        <p14:creationId xmlns:p14="http://schemas.microsoft.com/office/powerpoint/2010/main" val="2238112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835696"/>
            <a:ext cx="6264696" cy="6840760"/>
          </a:xfrm>
        </p:spPr>
        <p:txBody>
          <a:bodyPr>
            <a:normAutofit fontScale="92500" lnSpcReduction="20000"/>
          </a:bodyPr>
          <a:lstStyle/>
          <a:p>
            <a:pPr marL="0" indent="0" algn="justLow" rtl="0">
              <a:buNone/>
            </a:pPr>
            <a:r>
              <a:rPr lang="en-US" dirty="0"/>
              <a:t>Supportive measures for severe congestive heart failure or cardiogenic shock . Dopamine , epinephrine , may be helpful in those with poor cardiac output . All inotropic agents , including digoxin . should be used with caution because patients with myocarditis are susceptible to the </a:t>
            </a:r>
            <a:r>
              <a:rPr lang="en-US" dirty="0" err="1"/>
              <a:t>arrhythmogenic</a:t>
            </a:r>
            <a:r>
              <a:rPr lang="en-US" dirty="0"/>
              <a:t> properties of these agents . When used , digoxin is often started at half the normal </a:t>
            </a:r>
            <a:r>
              <a:rPr lang="en-US" dirty="0" smtClean="0"/>
              <a:t>dosage . </a:t>
            </a:r>
            <a:r>
              <a:rPr lang="en-US" dirty="0" err="1"/>
              <a:t>pericardiocentesis</a:t>
            </a:r>
            <a:r>
              <a:rPr lang="en-US" dirty="0"/>
              <a:t> should be performed in patients with evidence of cardiac </a:t>
            </a:r>
            <a:r>
              <a:rPr lang="en-US" dirty="0" err="1"/>
              <a:t>tamponade</a:t>
            </a:r>
            <a:r>
              <a:rPr lang="en-US" dirty="0"/>
              <a:t> . Arrhythmias should be treated aggressively and may require the use of intravenous </a:t>
            </a:r>
            <a:r>
              <a:rPr lang="en-US" dirty="0" err="1"/>
              <a:t>amiodarone</a:t>
            </a:r>
            <a:r>
              <a:rPr lang="en-US" dirty="0"/>
              <a:t> to achieve adequate control . Heart transplantation , which is the treatment of choice in those with refractory heart failure . The role of specific treatments of viral myocarditis is controversial . Intravenous immunoglobulin ( IVIG ) has been used at 2g / kg . Corticosteroids have also been utilized and , in several small series of pediatric patients , treatment with prednisone ( 2 mg/ kg daily , tapered to 0.3 mg/kg daily over a period of 3 </a:t>
            </a:r>
            <a:r>
              <a:rPr lang="en-US" dirty="0" err="1"/>
              <a:t>mo</a:t>
            </a:r>
            <a:r>
              <a:rPr lang="en-US" dirty="0"/>
              <a:t> ) was effective in reducing myocardial inflammation and improving cardiac function . Specific antiviral therapy for </a:t>
            </a:r>
            <a:r>
              <a:rPr lang="en-US" dirty="0" err="1"/>
              <a:t>enterovirus</a:t>
            </a:r>
            <a:r>
              <a:rPr lang="en-US" dirty="0"/>
              <a:t> ( </a:t>
            </a:r>
            <a:r>
              <a:rPr lang="en-US" dirty="0" err="1"/>
              <a:t>placonaril</a:t>
            </a:r>
            <a:r>
              <a:rPr lang="en-US" dirty="0"/>
              <a:t> ) of Epstein Barr virus ( acyclovir ) is being evaluated .</a:t>
            </a:r>
          </a:p>
          <a:p>
            <a:pPr algn="justLow" rtl="0"/>
            <a:endParaRPr lang="en-US" dirty="0"/>
          </a:p>
          <a:p>
            <a:pPr algn="justLow"/>
            <a:endParaRPr lang="ar-IQ" dirty="0"/>
          </a:p>
        </p:txBody>
      </p:sp>
      <p:sp>
        <p:nvSpPr>
          <p:cNvPr id="3" name="عنوان 2"/>
          <p:cNvSpPr>
            <a:spLocks noGrp="1"/>
          </p:cNvSpPr>
          <p:nvPr>
            <p:ph type="title"/>
          </p:nvPr>
        </p:nvSpPr>
        <p:spPr/>
        <p:txBody>
          <a:bodyPr/>
          <a:lstStyle/>
          <a:p>
            <a:pPr algn="l"/>
            <a:r>
              <a:rPr lang="en-US" dirty="0"/>
              <a:t>Treatment :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63</a:t>
            </a:fld>
            <a:endParaRPr lang="ar-SA"/>
          </a:p>
        </p:txBody>
      </p:sp>
    </p:spTree>
    <p:extLst>
      <p:ext uri="{BB962C8B-B14F-4D97-AF65-F5344CB8AC3E}">
        <p14:creationId xmlns:p14="http://schemas.microsoft.com/office/powerpoint/2010/main" val="3010737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Effect transition="in" filter="wipe(down)">
                                      <p:cBhvr>
                                        <p:cTn id="13"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332656" y="1979712"/>
            <a:ext cx="6120680" cy="6188505"/>
          </a:xfrm>
        </p:spPr>
        <p:txBody>
          <a:bodyPr/>
          <a:lstStyle/>
          <a:p>
            <a:pPr marL="0" indent="0" algn="justLow" rtl="0">
              <a:buNone/>
            </a:pPr>
            <a:r>
              <a:rPr lang="en-US" dirty="0" smtClean="0"/>
              <a:t>The </a:t>
            </a:r>
            <a:r>
              <a:rPr lang="en-US" dirty="0"/>
              <a:t>outcome of symptomatic neonates with acute viral myocarditis has been poor . Patients with lesser symptoms have a better prognosis , and complete resolution has been described . The outcome of older patients who have progressed to chronic dilated cardiomyopathy is also poor without therapy . </a:t>
            </a:r>
          </a:p>
          <a:p>
            <a:pPr marL="0" indent="0" algn="justLow" rtl="0">
              <a:buNone/>
            </a:pPr>
            <a:r>
              <a:rPr lang="en-US" b="1" dirty="0"/>
              <a:t> </a:t>
            </a:r>
            <a:endParaRPr lang="ar-IQ" dirty="0"/>
          </a:p>
        </p:txBody>
      </p:sp>
      <p:sp>
        <p:nvSpPr>
          <p:cNvPr id="3" name="عنوان 2"/>
          <p:cNvSpPr>
            <a:spLocks noGrp="1"/>
          </p:cNvSpPr>
          <p:nvPr>
            <p:ph type="title"/>
          </p:nvPr>
        </p:nvSpPr>
        <p:spPr>
          <a:xfrm>
            <a:off x="342900" y="1171184"/>
            <a:ext cx="6172200" cy="952544"/>
          </a:xfrm>
        </p:spPr>
        <p:txBody>
          <a:bodyPr>
            <a:normAutofit fontScale="90000"/>
          </a:bodyPr>
          <a:lstStyle/>
          <a:p>
            <a:pPr algn="l"/>
            <a:r>
              <a:rPr lang="en-US" dirty="0"/>
              <a:t>Prognosis : </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64</a:t>
            </a:fld>
            <a:endParaRPr lang="ar-SA"/>
          </a:p>
        </p:txBody>
      </p:sp>
    </p:spTree>
    <p:extLst>
      <p:ext uri="{BB962C8B-B14F-4D97-AF65-F5344CB8AC3E}">
        <p14:creationId xmlns:p14="http://schemas.microsoft.com/office/powerpoint/2010/main" val="2311260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2">
                                            <p:txEl>
                                              <p:pRg st="0" end="0"/>
                                            </p:txEl>
                                          </p:spTgt>
                                        </p:tgtEl>
                                        <p:attrNameLst>
                                          <p:attrName>style.visibility</p:attrName>
                                        </p:attrNameLst>
                                      </p:cBhvr>
                                      <p:to>
                                        <p:strVal val="visible"/>
                                      </p:to>
                                    </p:set>
                                    <p:animEffect transition="in" filter="wipe(down)">
                                      <p:cBhvr>
                                        <p:cTn id="14" dur="500"/>
                                        <p:tgtEl>
                                          <p:spTgt spid="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animEffect transition="in" filter="wipe(down)">
                                      <p:cBhvr>
                                        <p:cTn id="19"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1979712"/>
            <a:ext cx="6408712" cy="4824536"/>
          </a:xfrm>
        </p:spPr>
        <p:txBody>
          <a:bodyPr>
            <a:normAutofit fontScale="92500"/>
          </a:bodyPr>
          <a:lstStyle/>
          <a:p>
            <a:pPr marL="0" indent="0" algn="justLow" rtl="0">
              <a:buNone/>
            </a:pPr>
            <a:r>
              <a:rPr lang="en-US" b="1" dirty="0">
                <a:solidFill>
                  <a:srgbClr val="FF0000"/>
                </a:solidFill>
              </a:rPr>
              <a:t>Supraventricular tachycardia</a:t>
            </a:r>
            <a:r>
              <a:rPr lang="en-US" dirty="0">
                <a:solidFill>
                  <a:srgbClr val="FF0000"/>
                </a:solidFill>
              </a:rPr>
              <a:t> : </a:t>
            </a:r>
            <a:r>
              <a:rPr lang="en-US" dirty="0"/>
              <a:t>It is a narrow QRS tachycardia , originating above the ventricles (Atria or AVN ) with an average rate of 240 +/- 40 per minute . P waves are usually  absent .  It is paroxysmal with sudden onset . Age presentation is the first 3 months of life with a second peak at 8-10 years and in adolescence </a:t>
            </a:r>
            <a:r>
              <a:rPr lang="en-US" dirty="0" smtClean="0"/>
              <a:t>.</a:t>
            </a:r>
            <a:endParaRPr lang="en-US" dirty="0"/>
          </a:p>
          <a:p>
            <a:pPr marL="0" indent="0" algn="justLow">
              <a:buNone/>
            </a:pPr>
            <a:r>
              <a:rPr lang="en-US" b="1" dirty="0">
                <a:solidFill>
                  <a:srgbClr val="FF0000"/>
                </a:solidFill>
              </a:rPr>
              <a:t>Treatment : Stable patients :</a:t>
            </a:r>
            <a:r>
              <a:rPr lang="en-US" dirty="0">
                <a:solidFill>
                  <a:srgbClr val="FF0000"/>
                </a:solidFill>
              </a:rPr>
              <a:t> </a:t>
            </a:r>
            <a:r>
              <a:rPr lang="en-US" dirty="0"/>
              <a:t>vagal maneuver is tried then drug therapy with adenosine . </a:t>
            </a:r>
            <a:r>
              <a:rPr lang="en-US" b="1" dirty="0"/>
              <a:t>Unstable </a:t>
            </a:r>
            <a:r>
              <a:rPr lang="en-US" b="1" dirty="0">
                <a:solidFill>
                  <a:srgbClr val="FF0000"/>
                </a:solidFill>
              </a:rPr>
              <a:t>conscious patients</a:t>
            </a:r>
            <a:r>
              <a:rPr lang="en-US" dirty="0">
                <a:solidFill>
                  <a:srgbClr val="FF0000"/>
                </a:solidFill>
              </a:rPr>
              <a:t> : </a:t>
            </a:r>
            <a:r>
              <a:rPr lang="en-US" dirty="0"/>
              <a:t>Adenosine , synchronized cardio-version .Drug </a:t>
            </a:r>
            <a:r>
              <a:rPr lang="en-US" dirty="0" smtClean="0"/>
              <a:t>therapy </a:t>
            </a:r>
            <a:r>
              <a:rPr lang="en-US" dirty="0"/>
              <a:t>: </a:t>
            </a:r>
            <a:r>
              <a:rPr lang="en-US" dirty="0" err="1"/>
              <a:t>Amiodarone</a:t>
            </a:r>
            <a:r>
              <a:rPr lang="en-US" dirty="0"/>
              <a:t>, Procainamide if above are unsuccessful . </a:t>
            </a:r>
            <a:r>
              <a:rPr lang="en-US" b="1" dirty="0">
                <a:solidFill>
                  <a:srgbClr val="FF0000"/>
                </a:solidFill>
              </a:rPr>
              <a:t>Unstable unconscious patients</a:t>
            </a:r>
            <a:r>
              <a:rPr lang="en-US" dirty="0">
                <a:solidFill>
                  <a:srgbClr val="FF0000"/>
                </a:solidFill>
              </a:rPr>
              <a:t> :</a:t>
            </a:r>
            <a:r>
              <a:rPr lang="en-US" dirty="0"/>
              <a:t> synchronized cardio-version </a:t>
            </a:r>
            <a:endParaRPr lang="ar-IQ" dirty="0"/>
          </a:p>
        </p:txBody>
      </p:sp>
      <p:sp>
        <p:nvSpPr>
          <p:cNvPr id="3" name="عنوان 2"/>
          <p:cNvSpPr>
            <a:spLocks noGrp="1"/>
          </p:cNvSpPr>
          <p:nvPr>
            <p:ph type="title"/>
          </p:nvPr>
        </p:nvSpPr>
        <p:spPr/>
        <p:txBody>
          <a:bodyPr/>
          <a:lstStyle/>
          <a:p>
            <a:r>
              <a:rPr lang="en-US" dirty="0"/>
              <a:t>Rhythm Disorders</a:t>
            </a:r>
            <a:br>
              <a:rPr lang="en-US" dirty="0"/>
            </a:br>
            <a:endParaRPr lang="ar-IQ" dirty="0"/>
          </a:p>
        </p:txBody>
      </p:sp>
      <p:pic>
        <p:nvPicPr>
          <p:cNvPr id="4" name="صورة 3" descr="C:\Users\badwe\Desktop\126022017_0002.jpg"/>
          <p:cNvPicPr/>
          <p:nvPr/>
        </p:nvPicPr>
        <p:blipFill rotWithShape="1">
          <a:blip r:embed="rId2">
            <a:extLst>
              <a:ext uri="{28A0092B-C50C-407E-A947-70E740481C1C}">
                <a14:useLocalDpi xmlns:a14="http://schemas.microsoft.com/office/drawing/2010/main" val="0"/>
              </a:ext>
            </a:extLst>
          </a:blip>
          <a:srcRect l="18509" t="49979" r="44194" b="41173"/>
          <a:stretch/>
        </p:blipFill>
        <p:spPr bwMode="auto">
          <a:xfrm>
            <a:off x="632091" y="6516216"/>
            <a:ext cx="5537835" cy="1863090"/>
          </a:xfrm>
          <a:prstGeom prst="rect">
            <a:avLst/>
          </a:prstGeom>
          <a:noFill/>
          <a:ln>
            <a:noFill/>
          </a:ln>
          <a:extLst>
            <a:ext uri="{53640926-AAD7-44D8-BBD7-CCE9431645EC}">
              <a14:shadowObscured xmlns:a14="http://schemas.microsoft.com/office/drawing/2010/main"/>
            </a:ext>
          </a:extLst>
        </p:spPr>
      </p:pic>
      <p:sp>
        <p:nvSpPr>
          <p:cNvPr id="5" name="عنصر نائب لرقم الشريحة 4"/>
          <p:cNvSpPr>
            <a:spLocks noGrp="1"/>
          </p:cNvSpPr>
          <p:nvPr>
            <p:ph type="sldNum" sz="quarter" idx="12"/>
          </p:nvPr>
        </p:nvSpPr>
        <p:spPr/>
        <p:txBody>
          <a:bodyPr/>
          <a:lstStyle/>
          <a:p>
            <a:fld id="{0B34F065-1154-456A-91E3-76DE8E75E17B}" type="slidenum">
              <a:rPr lang="ar-SA" smtClean="0"/>
              <a:t>65</a:t>
            </a:fld>
            <a:endParaRPr lang="ar-SA"/>
          </a:p>
        </p:txBody>
      </p:sp>
    </p:spTree>
    <p:extLst>
      <p:ext uri="{BB962C8B-B14F-4D97-AF65-F5344CB8AC3E}">
        <p14:creationId xmlns:p14="http://schemas.microsoft.com/office/powerpoint/2010/main" val="3851006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circle(in)">
                                      <p:cBhvr>
                                        <p:cTn id="2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عنصر نائب للمحتوى 1"/>
              <p:cNvSpPr>
                <a:spLocks noGrp="1"/>
              </p:cNvSpPr>
              <p:nvPr>
                <p:ph idx="1"/>
              </p:nvPr>
            </p:nvSpPr>
            <p:spPr>
              <a:xfrm>
                <a:off x="260648" y="2555776"/>
                <a:ext cx="6264696" cy="5612441"/>
              </a:xfrm>
            </p:spPr>
            <p:txBody>
              <a:bodyPr>
                <a:normAutofit fontScale="85000" lnSpcReduction="10000"/>
              </a:bodyPr>
              <a:lstStyle/>
              <a:p>
                <a:pPr marL="0" indent="0" algn="l" rtl="0">
                  <a:buNone/>
                </a:pPr>
                <a:r>
                  <a:rPr lang="en-US" sz="1900" b="1" dirty="0" smtClean="0">
                    <a:solidFill>
                      <a:srgbClr val="FF0000"/>
                    </a:solidFill>
                  </a:rPr>
                  <a:t>Classification of Congenital Heart Diseases  </a:t>
                </a:r>
                <a:endParaRPr lang="en-US" sz="1900" dirty="0">
                  <a:solidFill>
                    <a:srgbClr val="FF0000"/>
                  </a:solidFill>
                </a:endParaRPr>
              </a:p>
              <a:p>
                <a:pPr marL="0" indent="0" algn="l" rtl="0">
                  <a:buNone/>
                </a:pPr>
                <a:r>
                  <a:rPr lang="en-US" sz="1900" b="1" dirty="0">
                    <a:solidFill>
                      <a:srgbClr val="FF0000"/>
                    </a:solidFill>
                  </a:rPr>
                  <a:t>A cyanotic CHD ( 80</a:t>
                </a:r>
                <a14:m>
                  <m:oMath xmlns:m="http://schemas.openxmlformats.org/officeDocument/2006/math">
                    <m:r>
                      <a:rPr lang="en-US" sz="1900" b="1" i="1">
                        <a:solidFill>
                          <a:srgbClr val="FF0000"/>
                        </a:solidFill>
                        <a:latin typeface="Cambria Math"/>
                      </a:rPr>
                      <m:t>%</m:t>
                    </m:r>
                  </m:oMath>
                </a14:m>
                <a:r>
                  <a:rPr lang="en-US" sz="1900" b="1" dirty="0">
                    <a:solidFill>
                      <a:srgbClr val="FF0000"/>
                    </a:solidFill>
                  </a:rPr>
                  <a:t> </a:t>
                </a:r>
                <a:r>
                  <a:rPr lang="en-US" sz="1900" b="1" dirty="0" smtClean="0">
                    <a:solidFill>
                      <a:srgbClr val="FF0000"/>
                    </a:solidFill>
                  </a:rPr>
                  <a:t>)</a:t>
                </a:r>
                <a:endParaRPr lang="en-US" sz="1900" dirty="0">
                  <a:solidFill>
                    <a:srgbClr val="FF0000"/>
                  </a:solidFill>
                </a:endParaRPr>
              </a:p>
              <a:p>
                <a:pPr marL="0" indent="0" algn="l" rtl="0">
                  <a:buNone/>
                </a:pPr>
                <a:endParaRPr lang="en-US" sz="1400" b="1" dirty="0">
                  <a:solidFill>
                    <a:srgbClr val="FF0000"/>
                  </a:solidFill>
                </a:endParaRPr>
              </a:p>
              <a:p>
                <a:pPr marL="0" indent="0" algn="l" rtl="0">
                  <a:buNone/>
                </a:pPr>
                <a:r>
                  <a:rPr lang="en-US" sz="1600" b="1" dirty="0" smtClean="0">
                    <a:solidFill>
                      <a:srgbClr val="FF0000"/>
                    </a:solidFill>
                  </a:rPr>
                  <a:t>Left </a:t>
                </a:r>
                <a:r>
                  <a:rPr lang="en-US" sz="1600" b="1" dirty="0">
                    <a:solidFill>
                      <a:srgbClr val="FF0000"/>
                    </a:solidFill>
                  </a:rPr>
                  <a:t>to right shunts ( lung plethora ) </a:t>
                </a:r>
                <a:r>
                  <a:rPr lang="en-US" sz="1600" b="1" dirty="0" smtClean="0">
                    <a:solidFill>
                      <a:srgbClr val="FF0000"/>
                    </a:solidFill>
                  </a:rPr>
                  <a:t>            Obstructive lesions                </a:t>
                </a:r>
              </a:p>
              <a:p>
                <a:pPr marL="0" indent="0" algn="l" rtl="0">
                  <a:buNone/>
                </a:pPr>
                <a:r>
                  <a:rPr lang="en-US" sz="1400" dirty="0" smtClean="0"/>
                  <a:t>Ventricular </a:t>
                </a:r>
                <a:r>
                  <a:rPr lang="en-US" sz="1400" dirty="0" err="1"/>
                  <a:t>septal</a:t>
                </a:r>
                <a:r>
                  <a:rPr lang="en-US" sz="1400" dirty="0"/>
                  <a:t> defect ( VSD )(30</a:t>
                </a:r>
                <a14:m>
                  <m:oMath xmlns:m="http://schemas.openxmlformats.org/officeDocument/2006/math">
                    <m:r>
                      <a:rPr lang="en-US" sz="1400" i="1">
                        <a:latin typeface="Cambria Math"/>
                      </a:rPr>
                      <m:t>%</m:t>
                    </m:r>
                  </m:oMath>
                </a14:m>
                <a:r>
                  <a:rPr lang="en-US" sz="1400" dirty="0"/>
                  <a:t>)    </a:t>
                </a:r>
                <a:r>
                  <a:rPr lang="en-US" sz="1400" dirty="0" smtClean="0"/>
                  <a:t>                   pulmonary </a:t>
                </a:r>
                <a:r>
                  <a:rPr lang="en-US" sz="1400" dirty="0"/>
                  <a:t>stenosis ( </a:t>
                </a:r>
                <a:r>
                  <a:rPr lang="en-US" sz="1400" dirty="0" err="1"/>
                  <a:t>ps</a:t>
                </a:r>
                <a:r>
                  <a:rPr lang="en-US" sz="1400" dirty="0"/>
                  <a:t>)(7</a:t>
                </a:r>
                <a14:m>
                  <m:oMath xmlns:m="http://schemas.openxmlformats.org/officeDocument/2006/math">
                    <m:r>
                      <a:rPr lang="en-US" sz="1400" i="1">
                        <a:latin typeface="Cambria Math"/>
                      </a:rPr>
                      <m:t>%</m:t>
                    </m:r>
                  </m:oMath>
                </a14:m>
                <a:r>
                  <a:rPr lang="en-US" sz="1400" dirty="0"/>
                  <a:t>)</a:t>
                </a:r>
                <a:r>
                  <a:rPr lang="en-US" sz="1400" dirty="0" smtClean="0"/>
                  <a:t>   </a:t>
                </a:r>
                <a:endParaRPr lang="en-US" sz="1400" dirty="0" smtClean="0"/>
              </a:p>
              <a:p>
                <a:pPr marL="0" indent="0" algn="l" rtl="0">
                  <a:buNone/>
                </a:pPr>
                <a:r>
                  <a:rPr lang="en-US" sz="1400" dirty="0" smtClean="0"/>
                  <a:t>Patent </a:t>
                </a:r>
                <a:r>
                  <a:rPr lang="en-US" sz="1400" dirty="0" err="1"/>
                  <a:t>ductus</a:t>
                </a:r>
                <a:r>
                  <a:rPr lang="en-US" sz="1400" dirty="0"/>
                  <a:t> </a:t>
                </a:r>
                <a:r>
                  <a:rPr lang="en-US" sz="1400" dirty="0" err="1"/>
                  <a:t>arteriosus</a:t>
                </a:r>
                <a:r>
                  <a:rPr lang="en-US" sz="1400" dirty="0"/>
                  <a:t> (PDA)(5-10</a:t>
                </a:r>
                <a14:m>
                  <m:oMath xmlns:m="http://schemas.openxmlformats.org/officeDocument/2006/math">
                    <m:r>
                      <a:rPr lang="en-US" sz="1400" i="1">
                        <a:latin typeface="Cambria Math"/>
                      </a:rPr>
                      <m:t>%</m:t>
                    </m:r>
                  </m:oMath>
                </a14:m>
                <a:r>
                  <a:rPr lang="en-US" sz="1400" dirty="0"/>
                  <a:t>) </a:t>
                </a:r>
                <a:r>
                  <a:rPr lang="en-US" sz="1400" dirty="0" smtClean="0"/>
                  <a:t>                     Aortic </a:t>
                </a:r>
                <a:r>
                  <a:rPr lang="en-US" sz="1400" dirty="0"/>
                  <a:t>stenosis (</a:t>
                </a:r>
                <a:r>
                  <a:rPr lang="en-US" sz="1400" dirty="0" smtClean="0"/>
                  <a:t>AS) </a:t>
                </a:r>
                <a:r>
                  <a:rPr lang="en-US" sz="1400" dirty="0"/>
                  <a:t>(</a:t>
                </a:r>
                <a:r>
                  <a:rPr lang="en-US" sz="1400" dirty="0"/>
                  <a:t>5</a:t>
                </a:r>
                <a14:m>
                  <m:oMath xmlns:m="http://schemas.openxmlformats.org/officeDocument/2006/math">
                    <m:r>
                      <a:rPr lang="en-US" sz="1400" i="1">
                        <a:latin typeface="Cambria Math"/>
                      </a:rPr>
                      <m:t>%</m:t>
                    </m:r>
                  </m:oMath>
                </a14:m>
                <a:r>
                  <a:rPr lang="en-US" sz="1400" dirty="0"/>
                  <a:t>)</a:t>
                </a:r>
                <a:endParaRPr lang="en-US" sz="1400" dirty="0" smtClean="0"/>
              </a:p>
              <a:p>
                <a:pPr marL="0" indent="0" algn="l" rtl="0">
                  <a:buNone/>
                </a:pPr>
                <a:r>
                  <a:rPr lang="en-US" sz="1400" dirty="0" smtClean="0"/>
                  <a:t>Atrial </a:t>
                </a:r>
                <a:r>
                  <a:rPr lang="en-US" sz="1400" dirty="0" err="1"/>
                  <a:t>septal</a:t>
                </a:r>
                <a:r>
                  <a:rPr lang="en-US" sz="1400" dirty="0"/>
                  <a:t> defect (ASD</a:t>
                </a:r>
                <a:r>
                  <a:rPr lang="en-US" sz="1400" dirty="0" smtClean="0"/>
                  <a:t>) </a:t>
                </a:r>
                <a:r>
                  <a:rPr lang="en-US" sz="1400" dirty="0"/>
                  <a:t>(5-10</a:t>
                </a:r>
                <a14:m>
                  <m:oMath xmlns:m="http://schemas.openxmlformats.org/officeDocument/2006/math">
                    <m:r>
                      <a:rPr lang="en-US" sz="1400"/>
                      <m:t>%</m:t>
                    </m:r>
                  </m:oMath>
                </a14:m>
                <a:r>
                  <a:rPr lang="en-US" sz="1400" dirty="0"/>
                  <a:t>)</a:t>
                </a:r>
                <a:r>
                  <a:rPr lang="en-US" sz="1400" dirty="0"/>
                  <a:t>                           </a:t>
                </a:r>
                <a:r>
                  <a:rPr lang="en-US" sz="1400" dirty="0" smtClean="0"/>
                  <a:t>   </a:t>
                </a:r>
                <a:r>
                  <a:rPr lang="en-US" sz="1400" dirty="0" err="1"/>
                  <a:t>Coarctation</a:t>
                </a:r>
                <a:r>
                  <a:rPr lang="en-US" sz="1400" dirty="0"/>
                  <a:t> of </a:t>
                </a:r>
                <a:r>
                  <a:rPr lang="en-US" sz="1400" dirty="0" smtClean="0"/>
                  <a:t>aorta </a:t>
                </a:r>
                <a:r>
                  <a:rPr lang="en-US" sz="1400" dirty="0"/>
                  <a:t>(COA)(</a:t>
                </a:r>
                <a:r>
                  <a:rPr lang="en-US" sz="1400" dirty="0" smtClean="0"/>
                  <a:t>5-</a:t>
                </a:r>
                <a14:m>
                  <m:oMath xmlns:m="http://schemas.openxmlformats.org/officeDocument/2006/math">
                    <m:r>
                      <a:rPr lang="en-US" sz="1400" i="1">
                        <a:latin typeface="Cambria Math"/>
                      </a:rPr>
                      <m:t>%</m:t>
                    </m:r>
                  </m:oMath>
                </a14:m>
                <a:r>
                  <a:rPr lang="en-US" sz="1400" dirty="0"/>
                  <a:t>)</a:t>
                </a:r>
                <a:r>
                  <a:rPr lang="en-US" sz="1400" dirty="0" smtClean="0"/>
                  <a:t> </a:t>
                </a:r>
              </a:p>
              <a:p>
                <a:pPr marL="0" indent="0" algn="l" rtl="0">
                  <a:buNone/>
                </a:pPr>
                <a:r>
                  <a:rPr lang="en-US" sz="1400" dirty="0" smtClean="0"/>
                  <a:t>Complete </a:t>
                </a:r>
                <a:r>
                  <a:rPr lang="en-US" sz="1400" dirty="0"/>
                  <a:t>AVC defect (CAVCD)(2</a:t>
                </a:r>
                <a14:m>
                  <m:oMath xmlns:m="http://schemas.openxmlformats.org/officeDocument/2006/math">
                    <m:r>
                      <a:rPr lang="en-US" sz="1400" i="1">
                        <a:latin typeface="Cambria Math"/>
                      </a:rPr>
                      <m:t>%</m:t>
                    </m:r>
                  </m:oMath>
                </a14:m>
                <a:r>
                  <a:rPr lang="en-US" sz="1400" dirty="0"/>
                  <a:t>)</a:t>
                </a:r>
              </a:p>
              <a:p>
                <a:pPr marL="0" indent="0" algn="l">
                  <a:buNone/>
                </a:pPr>
                <a:endParaRPr lang="en-US" sz="1400" dirty="0" smtClean="0"/>
              </a:p>
              <a:p>
                <a:pPr marL="0" indent="0" algn="l" rtl="0">
                  <a:buNone/>
                </a:pPr>
                <a:r>
                  <a:rPr lang="en-US" sz="1900" dirty="0" smtClean="0">
                    <a:solidFill>
                      <a:srgbClr val="FF0000"/>
                    </a:solidFill>
                  </a:rPr>
                  <a:t>Cyanotic CHD (20 </a:t>
                </a:r>
                <a14:m>
                  <m:oMath xmlns:m="http://schemas.openxmlformats.org/officeDocument/2006/math">
                    <m:r>
                      <a:rPr lang="en-US" sz="1900">
                        <a:solidFill>
                          <a:srgbClr val="FF0000"/>
                        </a:solidFill>
                        <a:latin typeface="Cambria Math"/>
                      </a:rPr>
                      <m:t>%</m:t>
                    </m:r>
                  </m:oMath>
                </a14:m>
                <a:r>
                  <a:rPr lang="en-US" sz="1900" dirty="0">
                    <a:solidFill>
                      <a:srgbClr val="FF0000"/>
                    </a:solidFill>
                  </a:rPr>
                  <a:t>)</a:t>
                </a:r>
              </a:p>
              <a:p>
                <a:pPr marL="0" indent="0" rtl="0">
                  <a:buNone/>
                </a:pPr>
                <a:r>
                  <a:rPr lang="en-US" sz="1400" b="1" dirty="0"/>
                  <a:t>Decreased pulmonary blood flow  (Lung </a:t>
                </a:r>
                <a:r>
                  <a:rPr lang="en-US" sz="1400" b="1" dirty="0" err="1"/>
                  <a:t>oligemia</a:t>
                </a:r>
                <a:r>
                  <a:rPr lang="en-US" sz="1400" b="1" dirty="0"/>
                  <a:t>)      Decreased pulmonary blood flow (Lung </a:t>
                </a:r>
                <a:endParaRPr lang="en-US" sz="1400" dirty="0"/>
              </a:p>
              <a:p>
                <a:pPr marL="0" indent="0" rtl="0">
                  <a:buNone/>
                </a:pPr>
                <a:r>
                  <a:rPr lang="en-US" sz="1400" b="1" dirty="0"/>
                  <a:t>                                                                                                                                                     </a:t>
                </a:r>
                <a:r>
                  <a:rPr lang="en-US" sz="1400" b="1" dirty="0" smtClean="0"/>
                  <a:t>plethora)</a:t>
                </a:r>
                <a:r>
                  <a:rPr lang="en-US" sz="1400" dirty="0"/>
                  <a:t> </a:t>
                </a:r>
                <a:r>
                  <a:rPr lang="en-US" sz="1400" dirty="0" smtClean="0"/>
                  <a:t>  Tetralogy </a:t>
                </a:r>
                <a:r>
                  <a:rPr lang="en-US" sz="1400" dirty="0"/>
                  <a:t>of </a:t>
                </a:r>
                <a:r>
                  <a:rPr lang="en-US" sz="1400" dirty="0" err="1"/>
                  <a:t>Fallot</a:t>
                </a:r>
                <a:r>
                  <a:rPr lang="en-US" sz="1400" dirty="0"/>
                  <a:t> (TOF)(5</a:t>
                </a:r>
                <a14:m>
                  <m:oMath xmlns:m="http://schemas.openxmlformats.org/officeDocument/2006/math">
                    <m:r>
                      <a:rPr lang="en-US" sz="1400" i="1">
                        <a:latin typeface="Cambria Math"/>
                      </a:rPr>
                      <m:t>%</m:t>
                    </m:r>
                  </m:oMath>
                </a14:m>
                <a:r>
                  <a:rPr lang="en-US" sz="1400" dirty="0"/>
                  <a:t>)          </a:t>
                </a:r>
                <a:r>
                  <a:rPr lang="en-US" sz="1400" dirty="0" smtClean="0"/>
                  <a:t>                              </a:t>
                </a:r>
                <a:r>
                  <a:rPr lang="en-US" sz="1400" dirty="0"/>
                  <a:t>Transposition of great arteries(D-TGA)(5</a:t>
                </a:r>
                <a14:m>
                  <m:oMath xmlns:m="http://schemas.openxmlformats.org/officeDocument/2006/math">
                    <m:r>
                      <a:rPr lang="en-US" sz="1400" i="1">
                        <a:latin typeface="Cambria Math"/>
                      </a:rPr>
                      <m:t>%</m:t>
                    </m:r>
                  </m:oMath>
                </a14:m>
                <a:r>
                  <a:rPr lang="en-US" sz="1400" dirty="0"/>
                  <a:t>)  </a:t>
                </a:r>
              </a:p>
              <a:p>
                <a:pPr marL="0" indent="0" algn="l" rtl="0">
                  <a:buNone/>
                </a:pPr>
                <a:r>
                  <a:rPr lang="en-US" sz="1400" dirty="0"/>
                  <a:t>Tricuspid atresia            </a:t>
                </a:r>
                <a:r>
                  <a:rPr lang="en-US" sz="1400" dirty="0" smtClean="0"/>
                  <a:t>                                                         </a:t>
                </a:r>
                <a:r>
                  <a:rPr lang="en-US" sz="1400" dirty="0" err="1" smtClean="0"/>
                  <a:t>Truncus</a:t>
                </a:r>
                <a:r>
                  <a:rPr lang="en-US" sz="1400" dirty="0" smtClean="0"/>
                  <a:t> </a:t>
                </a:r>
                <a:r>
                  <a:rPr lang="en-US" sz="1400" dirty="0"/>
                  <a:t>arteries </a:t>
                </a:r>
              </a:p>
              <a:p>
                <a:pPr marL="0" indent="0" algn="l" rtl="0">
                  <a:buNone/>
                </a:pPr>
                <a:r>
                  <a:rPr lang="en-US" sz="1400" dirty="0"/>
                  <a:t>Pulmonary atresia        </a:t>
                </a:r>
                <a:r>
                  <a:rPr lang="en-US" sz="1400" dirty="0" smtClean="0"/>
                  <a:t>                                                          </a:t>
                </a:r>
                <a:r>
                  <a:rPr lang="en-US" sz="1400" dirty="0"/>
                  <a:t>Single ventricle </a:t>
                </a:r>
              </a:p>
              <a:p>
                <a:pPr marL="0" indent="0" rtl="0">
                  <a:buNone/>
                </a:pPr>
                <a:r>
                  <a:rPr lang="en-US" sz="1400" dirty="0"/>
                  <a:t> </a:t>
                </a:r>
              </a:p>
              <a:p>
                <a:pPr marL="0" indent="0" algn="l">
                  <a:buNone/>
                </a:pPr>
                <a:endParaRPr lang="ar-IQ" sz="1400" dirty="0"/>
              </a:p>
            </p:txBody>
          </p:sp>
        </mc:Choice>
        <mc:Fallback>
          <p:sp>
            <p:nvSpPr>
              <p:cNvPr id="2" name="عنصر نائب للمحتوى 1"/>
              <p:cNvSpPr>
                <a:spLocks noGrp="1" noRot="1" noChangeAspect="1" noMove="1" noResize="1" noEditPoints="1" noAdjustHandles="1" noChangeArrowheads="1" noChangeShapeType="1" noTextEdit="1"/>
              </p:cNvSpPr>
              <p:nvPr>
                <p:ph idx="1"/>
              </p:nvPr>
            </p:nvSpPr>
            <p:spPr>
              <a:xfrm>
                <a:off x="260648" y="2555776"/>
                <a:ext cx="6264696" cy="5612441"/>
              </a:xfrm>
              <a:blipFill rotWithShape="1">
                <a:blip r:embed="rId2"/>
                <a:stretch>
                  <a:fillRect l="-584" t="-760" r="-1168"/>
                </a:stretch>
              </a:blipFill>
            </p:spPr>
            <p:txBody>
              <a:bodyPr/>
              <a:lstStyle/>
              <a:p>
                <a:r>
                  <a:rPr lang="ar-IQ">
                    <a:noFill/>
                  </a:rPr>
                  <a:t> </a:t>
                </a:r>
              </a:p>
            </p:txBody>
          </p:sp>
        </mc:Fallback>
      </mc:AlternateContent>
      <p:sp>
        <p:nvSpPr>
          <p:cNvPr id="3" name="عنوان 2"/>
          <p:cNvSpPr>
            <a:spLocks noGrp="1"/>
          </p:cNvSpPr>
          <p:nvPr>
            <p:ph type="title"/>
          </p:nvPr>
        </p:nvSpPr>
        <p:spPr>
          <a:xfrm>
            <a:off x="342900" y="451104"/>
            <a:ext cx="6172200" cy="1312584"/>
          </a:xfrm>
        </p:spPr>
        <p:txBody>
          <a:bodyPr>
            <a:normAutofit fontScale="90000"/>
          </a:bodyPr>
          <a:lstStyle/>
          <a:p>
            <a:r>
              <a:rPr lang="en-US" dirty="0"/>
              <a:t>Congenital Heart diseases</a:t>
            </a:r>
            <a:br>
              <a:rPr lang="en-US" dirty="0"/>
            </a:br>
            <a:endParaRPr lang="ar-IQ"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7</a:t>
            </a:fld>
            <a:endParaRPr lang="ar-SA"/>
          </a:p>
        </p:txBody>
      </p:sp>
    </p:spTree>
    <p:extLst>
      <p:ext uri="{BB962C8B-B14F-4D97-AF65-F5344CB8AC3E}">
        <p14:creationId xmlns:p14="http://schemas.microsoft.com/office/powerpoint/2010/main" val="1964050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wipe(down)">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down)">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wipe(down)">
                                      <p:cBhvr>
                                        <p:cTn id="37" dur="5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wipe(down)">
                                      <p:cBhvr>
                                        <p:cTn id="42" dur="500"/>
                                        <p:tgtEl>
                                          <p:spTgt spid="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9" end="9"/>
                                            </p:txEl>
                                          </p:spTgt>
                                        </p:tgtEl>
                                        <p:attrNameLst>
                                          <p:attrName>style.visibility</p:attrName>
                                        </p:attrNameLst>
                                      </p:cBhvr>
                                      <p:to>
                                        <p:strVal val="visible"/>
                                      </p:to>
                                    </p:set>
                                    <p:animEffect transition="in" filter="wipe(down)">
                                      <p:cBhvr>
                                        <p:cTn id="47" dur="500"/>
                                        <p:tgtEl>
                                          <p:spTgt spid="2">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
                                            <p:txEl>
                                              <p:pRg st="10" end="10"/>
                                            </p:txEl>
                                          </p:spTgt>
                                        </p:tgtEl>
                                        <p:attrNameLst>
                                          <p:attrName>style.visibility</p:attrName>
                                        </p:attrNameLst>
                                      </p:cBhvr>
                                      <p:to>
                                        <p:strVal val="visible"/>
                                      </p:to>
                                    </p:set>
                                    <p:animEffect transition="in" filter="wipe(down)">
                                      <p:cBhvr>
                                        <p:cTn id="52" dur="500"/>
                                        <p:tgtEl>
                                          <p:spTgt spid="2">
                                            <p:txEl>
                                              <p:pRg st="10" end="1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
                                            <p:txEl>
                                              <p:pRg st="11" end="11"/>
                                            </p:txEl>
                                          </p:spTgt>
                                        </p:tgtEl>
                                        <p:attrNameLst>
                                          <p:attrName>style.visibility</p:attrName>
                                        </p:attrNameLst>
                                      </p:cBhvr>
                                      <p:to>
                                        <p:strVal val="visible"/>
                                      </p:to>
                                    </p:set>
                                    <p:animEffect transition="in" filter="wipe(down)">
                                      <p:cBhvr>
                                        <p:cTn id="57" dur="500"/>
                                        <p:tgtEl>
                                          <p:spTgt spid="2">
                                            <p:txEl>
                                              <p:pRg st="11" end="11"/>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2">
                                            <p:txEl>
                                              <p:pRg st="12" end="12"/>
                                            </p:txEl>
                                          </p:spTgt>
                                        </p:tgtEl>
                                        <p:attrNameLst>
                                          <p:attrName>style.visibility</p:attrName>
                                        </p:attrNameLst>
                                      </p:cBhvr>
                                      <p:to>
                                        <p:strVal val="visible"/>
                                      </p:to>
                                    </p:set>
                                    <p:animEffect transition="in" filter="wipe(down)">
                                      <p:cBhvr>
                                        <p:cTn id="62" dur="500"/>
                                        <p:tgtEl>
                                          <p:spTgt spid="2">
                                            <p:txEl>
                                              <p:pRg st="12" end="12"/>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2">
                                            <p:txEl>
                                              <p:pRg st="13" end="13"/>
                                            </p:txEl>
                                          </p:spTgt>
                                        </p:tgtEl>
                                        <p:attrNameLst>
                                          <p:attrName>style.visibility</p:attrName>
                                        </p:attrNameLst>
                                      </p:cBhvr>
                                      <p:to>
                                        <p:strVal val="visible"/>
                                      </p:to>
                                    </p:set>
                                    <p:animEffect transition="in" filter="wipe(down)">
                                      <p:cBhvr>
                                        <p:cTn id="67" dur="500"/>
                                        <p:tgtEl>
                                          <p:spTgt spid="2">
                                            <p:txEl>
                                              <p:pRg st="13" end="13"/>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2">
                                            <p:txEl>
                                              <p:pRg st="14" end="14"/>
                                            </p:txEl>
                                          </p:spTgt>
                                        </p:tgtEl>
                                        <p:attrNameLst>
                                          <p:attrName>style.visibility</p:attrName>
                                        </p:attrNameLst>
                                      </p:cBhvr>
                                      <p:to>
                                        <p:strVal val="visible"/>
                                      </p:to>
                                    </p:set>
                                    <p:animEffect transition="in" filter="wipe(down)">
                                      <p:cBhvr>
                                        <p:cTn id="72" dur="500"/>
                                        <p:tgtEl>
                                          <p:spTgt spid="2">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260648" y="611560"/>
            <a:ext cx="6336704" cy="8136904"/>
          </a:xfrm>
        </p:spPr>
        <p:txBody>
          <a:bodyPr>
            <a:normAutofit fontScale="85000" lnSpcReduction="10000"/>
          </a:bodyPr>
          <a:lstStyle/>
          <a:p>
            <a:pPr marL="0" indent="0" algn="l" rtl="0">
              <a:buNone/>
            </a:pPr>
            <a:r>
              <a:rPr lang="en-US" dirty="0">
                <a:solidFill>
                  <a:srgbClr val="FF0000"/>
                </a:solidFill>
              </a:rPr>
              <a:t>Deference Between Nor. Fetal &amp; Adult </a:t>
            </a:r>
            <a:r>
              <a:rPr lang="en-US" dirty="0" err="1">
                <a:solidFill>
                  <a:srgbClr val="FF0000"/>
                </a:solidFill>
              </a:rPr>
              <a:t>Cardiovasc</a:t>
            </a:r>
            <a:r>
              <a:rPr lang="en-US" dirty="0">
                <a:solidFill>
                  <a:srgbClr val="FF0000"/>
                </a:solidFill>
              </a:rPr>
              <a:t>. System : </a:t>
            </a:r>
          </a:p>
          <a:p>
            <a:pPr marL="0" indent="0" algn="l" rtl="0">
              <a:buNone/>
            </a:pPr>
            <a:r>
              <a:rPr lang="en-US" dirty="0" err="1"/>
              <a:t>Ductus</a:t>
            </a:r>
            <a:r>
              <a:rPr lang="en-US" dirty="0"/>
              <a:t> </a:t>
            </a:r>
            <a:r>
              <a:rPr lang="en-US" dirty="0" err="1"/>
              <a:t>Venouses</a:t>
            </a:r>
            <a:r>
              <a:rPr lang="en-US" dirty="0"/>
              <a:t> : </a:t>
            </a:r>
            <a:r>
              <a:rPr lang="en-US" dirty="0" err="1"/>
              <a:t>Connent</a:t>
            </a:r>
            <a:r>
              <a:rPr lang="en-US" dirty="0"/>
              <a:t> umbilical vein &amp; IVC . </a:t>
            </a:r>
          </a:p>
          <a:p>
            <a:pPr marL="0" indent="0" algn="l" rtl="0">
              <a:buNone/>
            </a:pPr>
            <a:r>
              <a:rPr lang="en-US" dirty="0" err="1"/>
              <a:t>Ductus</a:t>
            </a:r>
            <a:r>
              <a:rPr lang="en-US" dirty="0"/>
              <a:t> </a:t>
            </a:r>
            <a:r>
              <a:rPr lang="en-US" dirty="0" err="1"/>
              <a:t>Arteriosus</a:t>
            </a:r>
            <a:r>
              <a:rPr lang="en-US" dirty="0"/>
              <a:t> : Connect pulmonary artery &amp; aorta . </a:t>
            </a:r>
          </a:p>
          <a:p>
            <a:pPr marL="0" indent="0" algn="l" rtl="0">
              <a:buNone/>
            </a:pPr>
            <a:r>
              <a:rPr lang="en-US" dirty="0"/>
              <a:t>Foramen </a:t>
            </a:r>
            <a:r>
              <a:rPr lang="en-US" dirty="0" err="1"/>
              <a:t>ovale</a:t>
            </a:r>
            <a:r>
              <a:rPr lang="en-US" dirty="0"/>
              <a:t> : Opening between Rt. &amp; Lt atrium . </a:t>
            </a:r>
          </a:p>
          <a:p>
            <a:pPr marL="0" indent="0" algn="l" rtl="0">
              <a:buNone/>
            </a:pPr>
            <a:r>
              <a:rPr lang="en-US" dirty="0"/>
              <a:t> </a:t>
            </a:r>
          </a:p>
          <a:p>
            <a:pPr marL="0" indent="0" algn="l" rtl="0">
              <a:buNone/>
            </a:pPr>
            <a:r>
              <a:rPr lang="en-US" dirty="0">
                <a:solidFill>
                  <a:srgbClr val="FF0000"/>
                </a:solidFill>
              </a:rPr>
              <a:t> </a:t>
            </a:r>
            <a:r>
              <a:rPr lang="en-US" dirty="0" smtClean="0">
                <a:solidFill>
                  <a:srgbClr val="FF0000"/>
                </a:solidFill>
              </a:rPr>
              <a:t>Fetal </a:t>
            </a:r>
            <a:r>
              <a:rPr lang="en-US" dirty="0">
                <a:solidFill>
                  <a:srgbClr val="FF0000"/>
                </a:solidFill>
              </a:rPr>
              <a:t>circulation : </a:t>
            </a:r>
          </a:p>
          <a:p>
            <a:pPr marL="0" indent="0" algn="l" rtl="0">
              <a:buNone/>
            </a:pPr>
            <a:r>
              <a:rPr lang="en-US" dirty="0"/>
              <a:t>      Oxygenated blood from placenta through umbilical V. </a:t>
            </a:r>
          </a:p>
          <a:p>
            <a:pPr marL="0" indent="0" algn="l" rtl="0">
              <a:buNone/>
            </a:pPr>
            <a:r>
              <a:rPr lang="en-US" dirty="0"/>
              <a:t> </a:t>
            </a:r>
          </a:p>
          <a:p>
            <a:pPr marL="0" indent="0" algn="l" rtl="0">
              <a:buNone/>
            </a:pPr>
            <a:r>
              <a:rPr lang="en-US" dirty="0"/>
              <a:t>D. </a:t>
            </a:r>
            <a:r>
              <a:rPr lang="en-US" dirty="0" err="1"/>
              <a:t>venosus</a:t>
            </a:r>
            <a:r>
              <a:rPr lang="en-US" dirty="0"/>
              <a:t>    IVC            RA  </a:t>
            </a:r>
            <a:r>
              <a:rPr lang="en-US" dirty="0" err="1"/>
              <a:t>F.ovale</a:t>
            </a:r>
            <a:r>
              <a:rPr lang="en-US" dirty="0"/>
              <a:t>    LA </a:t>
            </a:r>
          </a:p>
          <a:p>
            <a:pPr marL="0" indent="0" algn="l" rtl="0">
              <a:buNone/>
            </a:pPr>
            <a:r>
              <a:rPr lang="en-US" dirty="0"/>
              <a:t> </a:t>
            </a:r>
          </a:p>
          <a:p>
            <a:pPr marL="0" indent="0" algn="l" rtl="0">
              <a:buNone/>
            </a:pPr>
            <a:r>
              <a:rPr lang="en-US" dirty="0" err="1"/>
              <a:t>Pul</a:t>
            </a:r>
            <a:r>
              <a:rPr lang="en-US" dirty="0"/>
              <a:t>. A.     D. </a:t>
            </a:r>
            <a:r>
              <a:rPr lang="en-US" dirty="0" err="1"/>
              <a:t>arterious</a:t>
            </a:r>
            <a:r>
              <a:rPr lang="en-US" dirty="0"/>
              <a:t>      aorta . </a:t>
            </a:r>
          </a:p>
          <a:p>
            <a:pPr marL="0" indent="0" algn="l" rtl="0">
              <a:buNone/>
            </a:pPr>
            <a:r>
              <a:rPr lang="en-US" dirty="0"/>
              <a:t> </a:t>
            </a:r>
          </a:p>
          <a:p>
            <a:pPr marL="0" indent="0" algn="l" rtl="0">
              <a:buNone/>
            </a:pPr>
            <a:r>
              <a:rPr lang="en-US" dirty="0">
                <a:solidFill>
                  <a:srgbClr val="FF0000"/>
                </a:solidFill>
              </a:rPr>
              <a:t>Closure of Fetal communication : </a:t>
            </a:r>
          </a:p>
          <a:p>
            <a:pPr marL="0" indent="0" algn="l" rtl="0">
              <a:buNone/>
            </a:pPr>
            <a:r>
              <a:rPr lang="en-US" dirty="0"/>
              <a:t>1. </a:t>
            </a:r>
            <a:r>
              <a:rPr lang="en-US" dirty="0" err="1"/>
              <a:t>Ductus</a:t>
            </a:r>
            <a:r>
              <a:rPr lang="en-US" dirty="0"/>
              <a:t> </a:t>
            </a:r>
            <a:r>
              <a:rPr lang="en-US" dirty="0" err="1"/>
              <a:t>Venosus</a:t>
            </a:r>
            <a:r>
              <a:rPr lang="en-US" dirty="0"/>
              <a:t> : Obliterated within weeks . </a:t>
            </a:r>
          </a:p>
          <a:p>
            <a:pPr marL="0" indent="0" algn="l" rtl="0">
              <a:buNone/>
            </a:pPr>
            <a:r>
              <a:rPr lang="en-US" dirty="0"/>
              <a:t>2. </a:t>
            </a:r>
            <a:r>
              <a:rPr lang="en-US" dirty="0" err="1"/>
              <a:t>Ductus</a:t>
            </a:r>
            <a:r>
              <a:rPr lang="en-US" dirty="0"/>
              <a:t> </a:t>
            </a:r>
            <a:r>
              <a:rPr lang="en-US" dirty="0" err="1"/>
              <a:t>Arteriosus</a:t>
            </a:r>
            <a:r>
              <a:rPr lang="en-US" dirty="0"/>
              <a:t> : </a:t>
            </a:r>
          </a:p>
          <a:p>
            <a:pPr marL="0" indent="0" algn="l" rtl="0">
              <a:buNone/>
            </a:pPr>
            <a:r>
              <a:rPr lang="en-US" dirty="0"/>
              <a:t>a. Functional closure within minutes due to direct muscular action by local response to increased oxygen . </a:t>
            </a:r>
          </a:p>
          <a:p>
            <a:pPr marL="0" indent="0" algn="l" rtl="0">
              <a:buNone/>
            </a:pPr>
            <a:r>
              <a:rPr lang="en-US" dirty="0"/>
              <a:t>b. Anatomical closure in weeks . </a:t>
            </a:r>
          </a:p>
          <a:p>
            <a:pPr marL="0" indent="0" algn="l" rtl="0">
              <a:buNone/>
            </a:pPr>
            <a:r>
              <a:rPr lang="en-US" dirty="0"/>
              <a:t>3. Foramen </a:t>
            </a:r>
            <a:r>
              <a:rPr lang="en-US" dirty="0" err="1"/>
              <a:t>ovale</a:t>
            </a:r>
            <a:r>
              <a:rPr lang="en-US" dirty="0"/>
              <a:t> : Closes like a valve immediately after birth , but remains patent for at least 2 years , probably longer . </a:t>
            </a:r>
          </a:p>
          <a:p>
            <a:pPr marL="0" indent="0" algn="l" rtl="0">
              <a:buNone/>
            </a:pPr>
            <a:r>
              <a:rPr lang="en-US" b="1" dirty="0"/>
              <a:t> </a:t>
            </a:r>
            <a:endParaRPr lang="en-US" dirty="0"/>
          </a:p>
          <a:p>
            <a:pPr marL="0" indent="0" algn="l">
              <a:buNone/>
            </a:pPr>
            <a:endParaRPr lang="ar-IQ" dirty="0"/>
          </a:p>
        </p:txBody>
      </p:sp>
      <p:cxnSp>
        <p:nvCxnSpPr>
          <p:cNvPr id="5" name="رابط كسهم مستقيم 4"/>
          <p:cNvCxnSpPr/>
          <p:nvPr/>
        </p:nvCxnSpPr>
        <p:spPr>
          <a:xfrm>
            <a:off x="404664" y="3995936"/>
            <a:ext cx="93610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 name="رابط كسهم مستقيم 8"/>
          <p:cNvCxnSpPr/>
          <p:nvPr/>
        </p:nvCxnSpPr>
        <p:spPr>
          <a:xfrm>
            <a:off x="2204864" y="3779912"/>
            <a:ext cx="50405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رابط كسهم مستقيم 11"/>
          <p:cNvCxnSpPr/>
          <p:nvPr/>
        </p:nvCxnSpPr>
        <p:spPr>
          <a:xfrm>
            <a:off x="2708920" y="3995936"/>
            <a:ext cx="18002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رابط كسهم مستقيم 13"/>
          <p:cNvCxnSpPr/>
          <p:nvPr/>
        </p:nvCxnSpPr>
        <p:spPr>
          <a:xfrm>
            <a:off x="1268760" y="4644008"/>
            <a:ext cx="136815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 name="عنصر نائب لرقم الشريحة 2"/>
          <p:cNvSpPr>
            <a:spLocks noGrp="1"/>
          </p:cNvSpPr>
          <p:nvPr>
            <p:ph type="sldNum" sz="quarter" idx="12"/>
          </p:nvPr>
        </p:nvSpPr>
        <p:spPr/>
        <p:txBody>
          <a:bodyPr/>
          <a:lstStyle/>
          <a:p>
            <a:fld id="{0B34F065-1154-456A-91E3-76DE8E75E17B}" type="slidenum">
              <a:rPr lang="ar-SA" smtClean="0"/>
              <a:t>8</a:t>
            </a:fld>
            <a:endParaRPr lang="ar-SA"/>
          </a:p>
        </p:txBody>
      </p:sp>
    </p:spTree>
    <p:extLst>
      <p:ext uri="{BB962C8B-B14F-4D97-AF65-F5344CB8AC3E}">
        <p14:creationId xmlns:p14="http://schemas.microsoft.com/office/powerpoint/2010/main" val="20792017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down)">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down)">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down)">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down)">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down)">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down)">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Effect transition="in" filter="wipe(down)">
                                      <p:cBhvr>
                                        <p:cTn id="37" dur="500"/>
                                        <p:tgtEl>
                                          <p:spTgt spid="2">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animEffect transition="in" filter="wipe(down)">
                                      <p:cBhvr>
                                        <p:cTn id="42" dur="500"/>
                                        <p:tgtEl>
                                          <p:spTgt spid="2">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2">
                                            <p:txEl>
                                              <p:pRg st="8" end="8"/>
                                            </p:txEl>
                                          </p:spTgt>
                                        </p:tgtEl>
                                        <p:attrNameLst>
                                          <p:attrName>style.visibility</p:attrName>
                                        </p:attrNameLst>
                                      </p:cBhvr>
                                      <p:to>
                                        <p:strVal val="visible"/>
                                      </p:to>
                                    </p:set>
                                    <p:animEffect transition="in" filter="wipe(down)">
                                      <p:cBhvr>
                                        <p:cTn id="47" dur="500"/>
                                        <p:tgtEl>
                                          <p:spTgt spid="2">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2">
                                            <p:txEl>
                                              <p:pRg st="9" end="9"/>
                                            </p:txEl>
                                          </p:spTgt>
                                        </p:tgtEl>
                                        <p:attrNameLst>
                                          <p:attrName>style.visibility</p:attrName>
                                        </p:attrNameLst>
                                      </p:cBhvr>
                                      <p:to>
                                        <p:strVal val="visible"/>
                                      </p:to>
                                    </p:set>
                                    <p:animEffect transition="in" filter="wipe(down)">
                                      <p:cBhvr>
                                        <p:cTn id="52" dur="500"/>
                                        <p:tgtEl>
                                          <p:spTgt spid="2">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2">
                                            <p:txEl>
                                              <p:pRg st="10" end="10"/>
                                            </p:txEl>
                                          </p:spTgt>
                                        </p:tgtEl>
                                        <p:attrNameLst>
                                          <p:attrName>style.visibility</p:attrName>
                                        </p:attrNameLst>
                                      </p:cBhvr>
                                      <p:to>
                                        <p:strVal val="visible"/>
                                      </p:to>
                                    </p:set>
                                    <p:animEffect transition="in" filter="wipe(down)">
                                      <p:cBhvr>
                                        <p:cTn id="57" dur="500"/>
                                        <p:tgtEl>
                                          <p:spTgt spid="2">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2">
                                            <p:txEl>
                                              <p:pRg st="11" end="11"/>
                                            </p:txEl>
                                          </p:spTgt>
                                        </p:tgtEl>
                                        <p:attrNameLst>
                                          <p:attrName>style.visibility</p:attrName>
                                        </p:attrNameLst>
                                      </p:cBhvr>
                                      <p:to>
                                        <p:strVal val="visible"/>
                                      </p:to>
                                    </p:set>
                                    <p:animEffect transition="in" filter="wipe(down)">
                                      <p:cBhvr>
                                        <p:cTn id="62" dur="500"/>
                                        <p:tgtEl>
                                          <p:spTgt spid="2">
                                            <p:txEl>
                                              <p:pRg st="11" end="11"/>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2">
                                            <p:txEl>
                                              <p:pRg st="12" end="12"/>
                                            </p:txEl>
                                          </p:spTgt>
                                        </p:tgtEl>
                                        <p:attrNameLst>
                                          <p:attrName>style.visibility</p:attrName>
                                        </p:attrNameLst>
                                      </p:cBhvr>
                                      <p:to>
                                        <p:strVal val="visible"/>
                                      </p:to>
                                    </p:set>
                                    <p:animEffect transition="in" filter="wipe(down)">
                                      <p:cBhvr>
                                        <p:cTn id="67" dur="500"/>
                                        <p:tgtEl>
                                          <p:spTgt spid="2">
                                            <p:txEl>
                                              <p:pRg st="12" end="12"/>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4" fill="hold" grpId="0" nodeType="clickEffect">
                                  <p:stCondLst>
                                    <p:cond delay="0"/>
                                  </p:stCondLst>
                                  <p:childTnLst>
                                    <p:set>
                                      <p:cBhvr>
                                        <p:cTn id="71" dur="1" fill="hold">
                                          <p:stCondLst>
                                            <p:cond delay="0"/>
                                          </p:stCondLst>
                                        </p:cTn>
                                        <p:tgtEl>
                                          <p:spTgt spid="2">
                                            <p:txEl>
                                              <p:pRg st="13" end="13"/>
                                            </p:txEl>
                                          </p:spTgt>
                                        </p:tgtEl>
                                        <p:attrNameLst>
                                          <p:attrName>style.visibility</p:attrName>
                                        </p:attrNameLst>
                                      </p:cBhvr>
                                      <p:to>
                                        <p:strVal val="visible"/>
                                      </p:to>
                                    </p:set>
                                    <p:animEffect transition="in" filter="wipe(down)">
                                      <p:cBhvr>
                                        <p:cTn id="72" dur="500"/>
                                        <p:tgtEl>
                                          <p:spTgt spid="2">
                                            <p:txEl>
                                              <p:pRg st="13" end="13"/>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4" fill="hold" grpId="0" nodeType="clickEffect">
                                  <p:stCondLst>
                                    <p:cond delay="0"/>
                                  </p:stCondLst>
                                  <p:childTnLst>
                                    <p:set>
                                      <p:cBhvr>
                                        <p:cTn id="76" dur="1" fill="hold">
                                          <p:stCondLst>
                                            <p:cond delay="0"/>
                                          </p:stCondLst>
                                        </p:cTn>
                                        <p:tgtEl>
                                          <p:spTgt spid="2">
                                            <p:txEl>
                                              <p:pRg st="14" end="14"/>
                                            </p:txEl>
                                          </p:spTgt>
                                        </p:tgtEl>
                                        <p:attrNameLst>
                                          <p:attrName>style.visibility</p:attrName>
                                        </p:attrNameLst>
                                      </p:cBhvr>
                                      <p:to>
                                        <p:strVal val="visible"/>
                                      </p:to>
                                    </p:set>
                                    <p:animEffect transition="in" filter="wipe(down)">
                                      <p:cBhvr>
                                        <p:cTn id="77" dur="500"/>
                                        <p:tgtEl>
                                          <p:spTgt spid="2">
                                            <p:txEl>
                                              <p:pRg st="14" end="14"/>
                                            </p:txEl>
                                          </p:spTgt>
                                        </p:tgtEl>
                                      </p:cBhvr>
                                    </p:animEffect>
                                  </p:childTnLst>
                                </p:cTn>
                              </p:par>
                            </p:childTnLst>
                          </p:cTn>
                        </p:par>
                      </p:childTnLst>
                    </p:cTn>
                  </p:par>
                  <p:par>
                    <p:cTn id="78" fill="hold">
                      <p:stCondLst>
                        <p:cond delay="indefinite"/>
                      </p:stCondLst>
                      <p:childTnLst>
                        <p:par>
                          <p:cTn id="79" fill="hold">
                            <p:stCondLst>
                              <p:cond delay="0"/>
                            </p:stCondLst>
                            <p:childTnLst>
                              <p:par>
                                <p:cTn id="80" presetID="22" presetClass="entr" presetSubtype="4" fill="hold" grpId="0" nodeType="clickEffect">
                                  <p:stCondLst>
                                    <p:cond delay="0"/>
                                  </p:stCondLst>
                                  <p:childTnLst>
                                    <p:set>
                                      <p:cBhvr>
                                        <p:cTn id="81" dur="1" fill="hold">
                                          <p:stCondLst>
                                            <p:cond delay="0"/>
                                          </p:stCondLst>
                                        </p:cTn>
                                        <p:tgtEl>
                                          <p:spTgt spid="2">
                                            <p:txEl>
                                              <p:pRg st="15" end="15"/>
                                            </p:txEl>
                                          </p:spTgt>
                                        </p:tgtEl>
                                        <p:attrNameLst>
                                          <p:attrName>style.visibility</p:attrName>
                                        </p:attrNameLst>
                                      </p:cBhvr>
                                      <p:to>
                                        <p:strVal val="visible"/>
                                      </p:to>
                                    </p:set>
                                    <p:animEffect transition="in" filter="wipe(down)">
                                      <p:cBhvr>
                                        <p:cTn id="82" dur="500"/>
                                        <p:tgtEl>
                                          <p:spTgt spid="2">
                                            <p:txEl>
                                              <p:pRg st="15" end="15"/>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4" fill="hold" grpId="0" nodeType="clickEffect">
                                  <p:stCondLst>
                                    <p:cond delay="0"/>
                                  </p:stCondLst>
                                  <p:childTnLst>
                                    <p:set>
                                      <p:cBhvr>
                                        <p:cTn id="86" dur="1" fill="hold">
                                          <p:stCondLst>
                                            <p:cond delay="0"/>
                                          </p:stCondLst>
                                        </p:cTn>
                                        <p:tgtEl>
                                          <p:spTgt spid="2">
                                            <p:txEl>
                                              <p:pRg st="16" end="16"/>
                                            </p:txEl>
                                          </p:spTgt>
                                        </p:tgtEl>
                                        <p:attrNameLst>
                                          <p:attrName>style.visibility</p:attrName>
                                        </p:attrNameLst>
                                      </p:cBhvr>
                                      <p:to>
                                        <p:strVal val="visible"/>
                                      </p:to>
                                    </p:set>
                                    <p:animEffect transition="in" filter="wipe(down)">
                                      <p:cBhvr>
                                        <p:cTn id="87" dur="500"/>
                                        <p:tgtEl>
                                          <p:spTgt spid="2">
                                            <p:txEl>
                                              <p:pRg st="16" end="16"/>
                                            </p:txEl>
                                          </p:spTgt>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4" fill="hold" grpId="0" nodeType="clickEffect">
                                  <p:stCondLst>
                                    <p:cond delay="0"/>
                                  </p:stCondLst>
                                  <p:childTnLst>
                                    <p:set>
                                      <p:cBhvr>
                                        <p:cTn id="91" dur="1" fill="hold">
                                          <p:stCondLst>
                                            <p:cond delay="0"/>
                                          </p:stCondLst>
                                        </p:cTn>
                                        <p:tgtEl>
                                          <p:spTgt spid="2">
                                            <p:txEl>
                                              <p:pRg st="17" end="17"/>
                                            </p:txEl>
                                          </p:spTgt>
                                        </p:tgtEl>
                                        <p:attrNameLst>
                                          <p:attrName>style.visibility</p:attrName>
                                        </p:attrNameLst>
                                      </p:cBhvr>
                                      <p:to>
                                        <p:strVal val="visible"/>
                                      </p:to>
                                    </p:set>
                                    <p:animEffect transition="in" filter="wipe(down)">
                                      <p:cBhvr>
                                        <p:cTn id="92" dur="500"/>
                                        <p:tgtEl>
                                          <p:spTgt spid="2">
                                            <p:txEl>
                                              <p:pRg st="17" end="17"/>
                                            </p:txEl>
                                          </p:spTgt>
                                        </p:tgtEl>
                                      </p:cBhvr>
                                    </p:animEffect>
                                  </p:childTnLst>
                                </p:cTn>
                              </p:par>
                            </p:childTnLst>
                          </p:cTn>
                        </p:par>
                      </p:childTnLst>
                    </p:cTn>
                  </p:par>
                  <p:par>
                    <p:cTn id="93" fill="hold">
                      <p:stCondLst>
                        <p:cond delay="indefinite"/>
                      </p:stCondLst>
                      <p:childTnLst>
                        <p:par>
                          <p:cTn id="94" fill="hold">
                            <p:stCondLst>
                              <p:cond delay="0"/>
                            </p:stCondLst>
                            <p:childTnLst>
                              <p:par>
                                <p:cTn id="95" presetID="22" presetClass="entr" presetSubtype="4" fill="hold" grpId="0" nodeType="clickEffect">
                                  <p:stCondLst>
                                    <p:cond delay="0"/>
                                  </p:stCondLst>
                                  <p:childTnLst>
                                    <p:set>
                                      <p:cBhvr>
                                        <p:cTn id="96" dur="1" fill="hold">
                                          <p:stCondLst>
                                            <p:cond delay="0"/>
                                          </p:stCondLst>
                                        </p:cTn>
                                        <p:tgtEl>
                                          <p:spTgt spid="2">
                                            <p:txEl>
                                              <p:pRg st="18" end="18"/>
                                            </p:txEl>
                                          </p:spTgt>
                                        </p:tgtEl>
                                        <p:attrNameLst>
                                          <p:attrName>style.visibility</p:attrName>
                                        </p:attrNameLst>
                                      </p:cBhvr>
                                      <p:to>
                                        <p:strVal val="visible"/>
                                      </p:to>
                                    </p:set>
                                    <p:animEffect transition="in" filter="wipe(down)">
                                      <p:cBhvr>
                                        <p:cTn id="97" dur="500"/>
                                        <p:tgtEl>
                                          <p:spTgt spid="2">
                                            <p:txEl>
                                              <p:pRg st="18" end="1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لمحتوى 1"/>
          <p:cNvSpPr>
            <a:spLocks noGrp="1"/>
          </p:cNvSpPr>
          <p:nvPr>
            <p:ph idx="1"/>
          </p:nvPr>
        </p:nvSpPr>
        <p:spPr>
          <a:xfrm>
            <a:off x="188640" y="1475656"/>
            <a:ext cx="6408712" cy="7344816"/>
          </a:xfrm>
        </p:spPr>
        <p:txBody>
          <a:bodyPr/>
          <a:lstStyle/>
          <a:p>
            <a:pPr algn="l"/>
            <a:r>
              <a:rPr lang="en-US" dirty="0"/>
              <a:t>The precise etiology is unknown . Both genetic and environmental factors have been identified </a:t>
            </a:r>
          </a:p>
          <a:p>
            <a:pPr algn="l"/>
            <a:endParaRPr lang="ar-IQ" dirty="0"/>
          </a:p>
        </p:txBody>
      </p:sp>
      <p:sp>
        <p:nvSpPr>
          <p:cNvPr id="3" name="عنوان 2"/>
          <p:cNvSpPr>
            <a:spLocks noGrp="1"/>
          </p:cNvSpPr>
          <p:nvPr>
            <p:ph type="title"/>
          </p:nvPr>
        </p:nvSpPr>
        <p:spPr>
          <a:xfrm>
            <a:off x="0" y="611560"/>
            <a:ext cx="6515100" cy="792088"/>
          </a:xfrm>
        </p:spPr>
        <p:txBody>
          <a:bodyPr>
            <a:noAutofit/>
          </a:bodyPr>
          <a:lstStyle/>
          <a:p>
            <a:r>
              <a:rPr lang="en-US" sz="4800" dirty="0"/>
              <a:t>Etiology of CHDs </a:t>
            </a:r>
            <a:br>
              <a:rPr lang="en-US" sz="4800" dirty="0"/>
            </a:br>
            <a:endParaRPr lang="ar-IQ" sz="4800" dirty="0"/>
          </a:p>
        </p:txBody>
      </p:sp>
      <p:graphicFrame>
        <p:nvGraphicFramePr>
          <p:cNvPr id="6" name="جدول 5"/>
          <p:cNvGraphicFramePr>
            <a:graphicFrameLocks noGrp="1"/>
          </p:cNvGraphicFramePr>
          <p:nvPr>
            <p:extLst>
              <p:ext uri="{D42A27DB-BD31-4B8C-83A1-F6EECF244321}">
                <p14:modId xmlns:p14="http://schemas.microsoft.com/office/powerpoint/2010/main" val="2964623021"/>
              </p:ext>
            </p:extLst>
          </p:nvPr>
        </p:nvGraphicFramePr>
        <p:xfrm>
          <a:off x="404664" y="2771800"/>
          <a:ext cx="5904656" cy="2664296"/>
        </p:xfrm>
        <a:graphic>
          <a:graphicData uri="http://schemas.openxmlformats.org/drawingml/2006/table">
            <a:tbl>
              <a:tblPr firstRow="1" firstCol="1" bandRow="1">
                <a:tableStyleId>{5C22544A-7EE6-4342-B048-85BDC9FD1C3A}</a:tableStyleId>
              </a:tblPr>
              <a:tblGrid>
                <a:gridCol w="3017592"/>
                <a:gridCol w="2887064"/>
              </a:tblGrid>
              <a:tr h="222025">
                <a:tc>
                  <a:txBody>
                    <a:bodyPr/>
                    <a:lstStyle/>
                    <a:p>
                      <a:pPr algn="just" rtl="0">
                        <a:lnSpc>
                          <a:spcPct val="107000"/>
                        </a:lnSpc>
                        <a:spcAft>
                          <a:spcPts val="0"/>
                        </a:spcAft>
                      </a:pPr>
                      <a:r>
                        <a:rPr lang="en-US" sz="1200" dirty="0">
                          <a:effectLst/>
                        </a:rPr>
                        <a:t>cause</a:t>
                      </a:r>
                      <a:endParaRPr lang="en-US" sz="900" dirty="0">
                        <a:effectLst/>
                        <a:latin typeface="Calibri"/>
                        <a:ea typeface="Calibri"/>
                        <a:cs typeface="Arial"/>
                      </a:endParaRPr>
                    </a:p>
                  </a:txBody>
                  <a:tcPr marL="58181" marR="58181" marT="0" marB="0"/>
                </a:tc>
                <a:tc>
                  <a:txBody>
                    <a:bodyPr/>
                    <a:lstStyle/>
                    <a:p>
                      <a:pPr algn="just" rtl="0">
                        <a:lnSpc>
                          <a:spcPct val="107000"/>
                        </a:lnSpc>
                        <a:spcAft>
                          <a:spcPts val="0"/>
                        </a:spcAft>
                      </a:pPr>
                      <a:r>
                        <a:rPr lang="en-US" sz="1200">
                          <a:effectLst/>
                        </a:rPr>
                        <a:t>Cardiac Abnormalities</a:t>
                      </a:r>
                      <a:endParaRPr lang="en-US" sz="900">
                        <a:effectLst/>
                        <a:latin typeface="Calibri"/>
                        <a:ea typeface="Calibri"/>
                        <a:cs typeface="Arial"/>
                      </a:endParaRPr>
                    </a:p>
                  </a:txBody>
                  <a:tcPr marL="58181" marR="58181" marT="0" marB="0"/>
                </a:tc>
              </a:tr>
              <a:tr h="888098">
                <a:tc>
                  <a:txBody>
                    <a:bodyPr/>
                    <a:lstStyle/>
                    <a:p>
                      <a:pPr algn="just" rtl="0">
                        <a:lnSpc>
                          <a:spcPct val="107000"/>
                        </a:lnSpc>
                        <a:spcAft>
                          <a:spcPts val="0"/>
                        </a:spcAft>
                      </a:pPr>
                      <a:r>
                        <a:rPr lang="en-US" sz="1200">
                          <a:effectLst/>
                        </a:rPr>
                        <a:t>Maternal disorders</a:t>
                      </a:r>
                      <a:endParaRPr lang="en-US" sz="900">
                        <a:effectLst/>
                      </a:endParaRPr>
                    </a:p>
                    <a:p>
                      <a:pPr algn="just" rtl="0">
                        <a:lnSpc>
                          <a:spcPct val="107000"/>
                        </a:lnSpc>
                        <a:spcAft>
                          <a:spcPts val="0"/>
                        </a:spcAft>
                      </a:pPr>
                      <a:r>
                        <a:rPr lang="en-US" sz="1200">
                          <a:effectLst/>
                        </a:rPr>
                        <a:t>     Rubella infection </a:t>
                      </a:r>
                      <a:endParaRPr lang="en-US" sz="900">
                        <a:effectLst/>
                      </a:endParaRPr>
                    </a:p>
                    <a:p>
                      <a:pPr algn="just" rtl="0">
                        <a:lnSpc>
                          <a:spcPct val="107000"/>
                        </a:lnSpc>
                        <a:spcAft>
                          <a:spcPts val="0"/>
                        </a:spcAft>
                      </a:pPr>
                      <a:r>
                        <a:rPr lang="en-US" sz="1200">
                          <a:effectLst/>
                        </a:rPr>
                        <a:t>     Systemic lupus erythematosus</a:t>
                      </a:r>
                      <a:endParaRPr lang="en-US" sz="900">
                        <a:effectLst/>
                      </a:endParaRPr>
                    </a:p>
                    <a:p>
                      <a:pPr algn="just" rtl="0">
                        <a:lnSpc>
                          <a:spcPct val="107000"/>
                        </a:lnSpc>
                        <a:spcAft>
                          <a:spcPts val="0"/>
                        </a:spcAft>
                      </a:pPr>
                      <a:r>
                        <a:rPr lang="en-US" sz="1200">
                          <a:effectLst/>
                        </a:rPr>
                        <a:t>     Diabetes mellitus</a:t>
                      </a:r>
                      <a:endParaRPr lang="en-US" sz="900">
                        <a:effectLst/>
                        <a:latin typeface="Calibri"/>
                        <a:ea typeface="Calibri"/>
                        <a:cs typeface="Arial"/>
                      </a:endParaRPr>
                    </a:p>
                  </a:txBody>
                  <a:tcPr marL="58181" marR="58181" marT="0" marB="0"/>
                </a:tc>
                <a:tc>
                  <a:txBody>
                    <a:bodyPr/>
                    <a:lstStyle/>
                    <a:p>
                      <a:pPr algn="just" rtl="0">
                        <a:lnSpc>
                          <a:spcPct val="107000"/>
                        </a:lnSpc>
                        <a:spcAft>
                          <a:spcPts val="0"/>
                        </a:spcAft>
                      </a:pPr>
                      <a:r>
                        <a:rPr lang="en-US" sz="1200">
                          <a:effectLst/>
                        </a:rPr>
                        <a:t> </a:t>
                      </a:r>
                      <a:endParaRPr lang="en-US" sz="900">
                        <a:effectLst/>
                      </a:endParaRPr>
                    </a:p>
                    <a:p>
                      <a:pPr algn="just" rtl="0">
                        <a:lnSpc>
                          <a:spcPct val="107000"/>
                        </a:lnSpc>
                        <a:spcAft>
                          <a:spcPts val="0"/>
                        </a:spcAft>
                      </a:pPr>
                      <a:r>
                        <a:rPr lang="en-US" sz="1200">
                          <a:effectLst/>
                        </a:rPr>
                        <a:t>Peripheral PS,PDA</a:t>
                      </a:r>
                      <a:endParaRPr lang="en-US" sz="900">
                        <a:effectLst/>
                      </a:endParaRPr>
                    </a:p>
                    <a:p>
                      <a:pPr algn="just" rtl="0">
                        <a:lnSpc>
                          <a:spcPct val="107000"/>
                        </a:lnSpc>
                        <a:spcAft>
                          <a:spcPts val="0"/>
                        </a:spcAft>
                      </a:pPr>
                      <a:r>
                        <a:rPr lang="en-US" sz="1200">
                          <a:effectLst/>
                        </a:rPr>
                        <a:t>Complete heart block </a:t>
                      </a:r>
                      <a:endParaRPr lang="en-US" sz="900">
                        <a:effectLst/>
                      </a:endParaRPr>
                    </a:p>
                    <a:p>
                      <a:pPr algn="just" rtl="0">
                        <a:lnSpc>
                          <a:spcPct val="107000"/>
                        </a:lnSpc>
                        <a:spcAft>
                          <a:spcPts val="0"/>
                        </a:spcAft>
                      </a:pPr>
                      <a:r>
                        <a:rPr lang="en-US" sz="1200">
                          <a:effectLst/>
                        </a:rPr>
                        <a:t>Increase incidence of CHD </a:t>
                      </a:r>
                      <a:endParaRPr lang="en-US" sz="900">
                        <a:effectLst/>
                        <a:latin typeface="Calibri"/>
                        <a:ea typeface="Calibri"/>
                        <a:cs typeface="Arial"/>
                      </a:endParaRPr>
                    </a:p>
                  </a:txBody>
                  <a:tcPr marL="58181" marR="58181" marT="0" marB="0"/>
                </a:tc>
              </a:tr>
              <a:tr h="666075">
                <a:tc>
                  <a:txBody>
                    <a:bodyPr/>
                    <a:lstStyle/>
                    <a:p>
                      <a:pPr algn="just" rtl="0">
                        <a:lnSpc>
                          <a:spcPct val="107000"/>
                        </a:lnSpc>
                        <a:spcAft>
                          <a:spcPts val="0"/>
                        </a:spcAft>
                      </a:pPr>
                      <a:r>
                        <a:rPr lang="en-US" sz="1200" dirty="0">
                          <a:effectLst/>
                        </a:rPr>
                        <a:t>Maternal drugs </a:t>
                      </a:r>
                      <a:endParaRPr lang="en-US" sz="900" dirty="0">
                        <a:effectLst/>
                      </a:endParaRPr>
                    </a:p>
                    <a:p>
                      <a:pPr algn="just" rtl="0">
                        <a:lnSpc>
                          <a:spcPct val="107000"/>
                        </a:lnSpc>
                        <a:spcAft>
                          <a:spcPts val="0"/>
                        </a:spcAft>
                      </a:pPr>
                      <a:r>
                        <a:rPr lang="en-US" sz="1200" dirty="0">
                          <a:effectLst/>
                        </a:rPr>
                        <a:t>     Warfarin</a:t>
                      </a:r>
                      <a:endParaRPr lang="en-US" sz="900" dirty="0">
                        <a:effectLst/>
                      </a:endParaRPr>
                    </a:p>
                    <a:p>
                      <a:pPr algn="just" rtl="0">
                        <a:lnSpc>
                          <a:spcPct val="107000"/>
                        </a:lnSpc>
                        <a:spcAft>
                          <a:spcPts val="0"/>
                        </a:spcAft>
                      </a:pPr>
                      <a:r>
                        <a:rPr lang="en-US" sz="1200" dirty="0">
                          <a:effectLst/>
                        </a:rPr>
                        <a:t>     Fetal alcohol syndrome </a:t>
                      </a:r>
                      <a:endParaRPr lang="en-US" sz="900" dirty="0">
                        <a:effectLst/>
                        <a:latin typeface="Calibri"/>
                        <a:ea typeface="Calibri"/>
                        <a:cs typeface="Arial"/>
                      </a:endParaRPr>
                    </a:p>
                  </a:txBody>
                  <a:tcPr marL="58181" marR="58181" marT="0" marB="0"/>
                </a:tc>
                <a:tc>
                  <a:txBody>
                    <a:bodyPr/>
                    <a:lstStyle/>
                    <a:p>
                      <a:pPr algn="just" rtl="0">
                        <a:lnSpc>
                          <a:spcPct val="107000"/>
                        </a:lnSpc>
                        <a:spcAft>
                          <a:spcPts val="0"/>
                        </a:spcAft>
                      </a:pPr>
                      <a:r>
                        <a:rPr lang="en-US" sz="1200">
                          <a:effectLst/>
                        </a:rPr>
                        <a:t> </a:t>
                      </a:r>
                      <a:endParaRPr lang="en-US" sz="900">
                        <a:effectLst/>
                      </a:endParaRPr>
                    </a:p>
                    <a:p>
                      <a:pPr algn="just" rtl="0">
                        <a:lnSpc>
                          <a:spcPct val="107000"/>
                        </a:lnSpc>
                        <a:spcAft>
                          <a:spcPts val="0"/>
                        </a:spcAft>
                      </a:pPr>
                      <a:r>
                        <a:rPr lang="en-US" sz="1200">
                          <a:effectLst/>
                        </a:rPr>
                        <a:t>PS , PDA</a:t>
                      </a:r>
                      <a:endParaRPr lang="en-US" sz="900">
                        <a:effectLst/>
                      </a:endParaRPr>
                    </a:p>
                    <a:p>
                      <a:pPr algn="just" rtl="0">
                        <a:lnSpc>
                          <a:spcPct val="107000"/>
                        </a:lnSpc>
                        <a:spcAft>
                          <a:spcPts val="0"/>
                        </a:spcAft>
                      </a:pPr>
                      <a:r>
                        <a:rPr lang="en-US" sz="1200">
                          <a:effectLst/>
                        </a:rPr>
                        <a:t>ASD , VSD , TOF </a:t>
                      </a:r>
                      <a:endParaRPr lang="en-US" sz="900">
                        <a:effectLst/>
                        <a:latin typeface="Calibri"/>
                        <a:ea typeface="Calibri"/>
                        <a:cs typeface="Arial"/>
                      </a:endParaRPr>
                    </a:p>
                  </a:txBody>
                  <a:tcPr marL="58181" marR="58181" marT="0" marB="0"/>
                </a:tc>
              </a:tr>
              <a:tr h="888098">
                <a:tc>
                  <a:txBody>
                    <a:bodyPr/>
                    <a:lstStyle/>
                    <a:p>
                      <a:pPr algn="just" rtl="0">
                        <a:lnSpc>
                          <a:spcPct val="107000"/>
                        </a:lnSpc>
                        <a:spcAft>
                          <a:spcPts val="0"/>
                        </a:spcAft>
                      </a:pPr>
                      <a:r>
                        <a:rPr lang="en-US" sz="1200">
                          <a:effectLst/>
                        </a:rPr>
                        <a:t>Chromosomal abnormality </a:t>
                      </a:r>
                      <a:endParaRPr lang="en-US" sz="900">
                        <a:effectLst/>
                      </a:endParaRPr>
                    </a:p>
                    <a:p>
                      <a:pPr algn="just" rtl="0">
                        <a:lnSpc>
                          <a:spcPct val="107000"/>
                        </a:lnSpc>
                        <a:spcAft>
                          <a:spcPts val="0"/>
                        </a:spcAft>
                      </a:pPr>
                      <a:r>
                        <a:rPr lang="en-US" sz="1200">
                          <a:effectLst/>
                        </a:rPr>
                        <a:t>   Down syndrome (trisomy 21 )</a:t>
                      </a:r>
                      <a:endParaRPr lang="en-US" sz="900">
                        <a:effectLst/>
                      </a:endParaRPr>
                    </a:p>
                    <a:p>
                      <a:pPr algn="just" rtl="0">
                        <a:lnSpc>
                          <a:spcPct val="107000"/>
                        </a:lnSpc>
                        <a:spcAft>
                          <a:spcPts val="0"/>
                        </a:spcAft>
                      </a:pPr>
                      <a:r>
                        <a:rPr lang="en-US" sz="1200">
                          <a:effectLst/>
                        </a:rPr>
                        <a:t>   Turner syndrome (45 XO )</a:t>
                      </a:r>
                      <a:endParaRPr lang="en-US" sz="900">
                        <a:effectLst/>
                      </a:endParaRPr>
                    </a:p>
                    <a:p>
                      <a:pPr algn="just" rtl="0">
                        <a:lnSpc>
                          <a:spcPct val="107000"/>
                        </a:lnSpc>
                        <a:spcAft>
                          <a:spcPts val="0"/>
                        </a:spcAft>
                      </a:pPr>
                      <a:r>
                        <a:rPr lang="en-US" sz="1200">
                          <a:effectLst/>
                        </a:rPr>
                        <a:t>   Edwards syndrome (trisomy 18) </a:t>
                      </a:r>
                      <a:endParaRPr lang="en-US" sz="900">
                        <a:effectLst/>
                        <a:latin typeface="Calibri"/>
                        <a:ea typeface="Calibri"/>
                        <a:cs typeface="Arial"/>
                      </a:endParaRPr>
                    </a:p>
                  </a:txBody>
                  <a:tcPr marL="58181" marR="58181" marT="0" marB="0"/>
                </a:tc>
                <a:tc>
                  <a:txBody>
                    <a:bodyPr/>
                    <a:lstStyle/>
                    <a:p>
                      <a:pPr algn="just" rtl="0">
                        <a:lnSpc>
                          <a:spcPct val="107000"/>
                        </a:lnSpc>
                        <a:spcAft>
                          <a:spcPts val="0"/>
                        </a:spcAft>
                      </a:pPr>
                      <a:r>
                        <a:rPr lang="en-US" sz="1200" dirty="0">
                          <a:effectLst/>
                        </a:rPr>
                        <a:t> </a:t>
                      </a:r>
                      <a:endParaRPr lang="en-US" sz="900" dirty="0">
                        <a:effectLst/>
                      </a:endParaRPr>
                    </a:p>
                    <a:p>
                      <a:pPr algn="just" rtl="0">
                        <a:lnSpc>
                          <a:spcPct val="107000"/>
                        </a:lnSpc>
                        <a:spcAft>
                          <a:spcPts val="0"/>
                        </a:spcAft>
                      </a:pPr>
                      <a:r>
                        <a:rPr lang="en-US" sz="1200" dirty="0">
                          <a:effectLst/>
                        </a:rPr>
                        <a:t>AVCD , VSD </a:t>
                      </a:r>
                      <a:endParaRPr lang="en-US" sz="900" dirty="0">
                        <a:effectLst/>
                      </a:endParaRPr>
                    </a:p>
                    <a:p>
                      <a:pPr algn="just" rtl="0">
                        <a:lnSpc>
                          <a:spcPct val="107000"/>
                        </a:lnSpc>
                        <a:spcAft>
                          <a:spcPts val="0"/>
                        </a:spcAft>
                      </a:pPr>
                      <a:r>
                        <a:rPr lang="en-US" sz="1200" dirty="0">
                          <a:effectLst/>
                        </a:rPr>
                        <a:t>COA , AS </a:t>
                      </a:r>
                      <a:endParaRPr lang="en-US" sz="900" dirty="0">
                        <a:effectLst/>
                      </a:endParaRPr>
                    </a:p>
                    <a:p>
                      <a:pPr algn="just" rtl="0">
                        <a:lnSpc>
                          <a:spcPct val="107000"/>
                        </a:lnSpc>
                        <a:spcAft>
                          <a:spcPts val="0"/>
                        </a:spcAft>
                      </a:pPr>
                      <a:r>
                        <a:rPr lang="en-US" sz="1200" dirty="0">
                          <a:effectLst/>
                        </a:rPr>
                        <a:t>Complex lesions </a:t>
                      </a:r>
                      <a:endParaRPr lang="en-US" sz="900" dirty="0">
                        <a:effectLst/>
                        <a:latin typeface="Calibri"/>
                        <a:ea typeface="Calibri"/>
                        <a:cs typeface="Arial"/>
                      </a:endParaRPr>
                    </a:p>
                  </a:txBody>
                  <a:tcPr marL="58181" marR="58181" marT="0" marB="0"/>
                </a:tc>
              </a:tr>
            </a:tbl>
          </a:graphicData>
        </a:graphic>
      </p:graphicFrame>
      <p:sp>
        <p:nvSpPr>
          <p:cNvPr id="7" name="مستطيل 6"/>
          <p:cNvSpPr/>
          <p:nvPr/>
        </p:nvSpPr>
        <p:spPr>
          <a:xfrm>
            <a:off x="404664" y="5580112"/>
            <a:ext cx="5832648" cy="3416320"/>
          </a:xfrm>
          <a:prstGeom prst="rect">
            <a:avLst/>
          </a:prstGeom>
        </p:spPr>
        <p:txBody>
          <a:bodyPr wrap="square">
            <a:spAutoFit/>
          </a:bodyPr>
          <a:lstStyle/>
          <a:p>
            <a:pPr algn="l" rtl="0"/>
            <a:r>
              <a:rPr lang="en-US" sz="2000" b="1" dirty="0">
                <a:solidFill>
                  <a:srgbClr val="FF0000"/>
                </a:solidFill>
              </a:rPr>
              <a:t>Presentations of congenital heart diseases    </a:t>
            </a:r>
            <a:endParaRPr lang="en-US" sz="2000" b="1" dirty="0" smtClean="0">
              <a:solidFill>
                <a:srgbClr val="FF0000"/>
              </a:solidFill>
            </a:endParaRPr>
          </a:p>
          <a:p>
            <a:pPr algn="l" rtl="0"/>
            <a:r>
              <a:rPr lang="en-US" b="1" dirty="0" smtClean="0"/>
              <a:t>     </a:t>
            </a:r>
            <a:endParaRPr lang="en-US" dirty="0"/>
          </a:p>
          <a:p>
            <a:pPr marL="285750" lvl="0" indent="-285750" algn="l" rtl="0">
              <a:buFont typeface="Arial" pitchFamily="34" charset="0"/>
              <a:buChar char="•"/>
            </a:pPr>
            <a:r>
              <a:rPr lang="en-US" dirty="0"/>
              <a:t>Antenatal cardiac ultrasound diagnosis ( at 18-20 weeks of gestation ).</a:t>
            </a:r>
          </a:p>
          <a:p>
            <a:pPr marL="285750" lvl="0" indent="-285750" algn="l" rtl="0">
              <a:buFont typeface="Arial" pitchFamily="34" charset="0"/>
              <a:buChar char="•"/>
            </a:pPr>
            <a:r>
              <a:rPr lang="en-US" dirty="0"/>
              <a:t>Detection of heart murmur .</a:t>
            </a:r>
          </a:p>
          <a:p>
            <a:pPr marL="285750" lvl="0" indent="-285750" algn="l" rtl="0">
              <a:buFont typeface="Arial" pitchFamily="34" charset="0"/>
              <a:buChar char="•"/>
            </a:pPr>
            <a:r>
              <a:rPr lang="en-US" dirty="0"/>
              <a:t>Cyanosis .</a:t>
            </a:r>
          </a:p>
          <a:p>
            <a:pPr marL="285750" lvl="0" indent="-285750" algn="l" rtl="0">
              <a:buFont typeface="Arial" pitchFamily="34" charset="0"/>
              <a:buChar char="•"/>
            </a:pPr>
            <a:r>
              <a:rPr lang="en-US" dirty="0"/>
              <a:t>Heart failure .</a:t>
            </a:r>
          </a:p>
          <a:p>
            <a:pPr marL="285750" lvl="0" indent="-285750" algn="l" rtl="0">
              <a:buFont typeface="Arial" pitchFamily="34" charset="0"/>
              <a:buChar char="•"/>
            </a:pPr>
            <a:r>
              <a:rPr lang="en-US" dirty="0"/>
              <a:t>Shock </a:t>
            </a:r>
            <a:endParaRPr lang="en-US" dirty="0" smtClean="0"/>
          </a:p>
          <a:p>
            <a:pPr lvl="0" algn="l" rtl="0"/>
            <a:endParaRPr lang="en-US" dirty="0"/>
          </a:p>
          <a:p>
            <a:pPr lvl="0" algn="l" rtl="0"/>
            <a:endParaRPr lang="en-US" dirty="0" smtClean="0"/>
          </a:p>
          <a:p>
            <a:pPr lvl="0" algn="l" rtl="0"/>
            <a:endParaRPr lang="en-US" dirty="0"/>
          </a:p>
          <a:p>
            <a:pPr lvl="0" algn="l" rtl="0"/>
            <a:endParaRPr lang="en-US" dirty="0"/>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9</a:t>
            </a:fld>
            <a:endParaRPr lang="ar-SA"/>
          </a:p>
        </p:txBody>
      </p:sp>
    </p:spTree>
    <p:extLst>
      <p:ext uri="{BB962C8B-B14F-4D97-AF65-F5344CB8AC3E}">
        <p14:creationId xmlns:p14="http://schemas.microsoft.com/office/powerpoint/2010/main" val="3480618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wipe(down)">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p:bldP spid="7"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شكل موجة">
  <a:themeElements>
    <a:clrScheme name="شكل موجة">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شكل موجة">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شكل موجة">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328</TotalTime>
  <Words>7638</Words>
  <Application>Microsoft Office PowerPoint</Application>
  <PresentationFormat>عرض على الشاشة (3:4)‏</PresentationFormat>
  <Paragraphs>553</Paragraphs>
  <Slides>65</Slides>
  <Notes>0</Notes>
  <HiddenSlides>0</HiddenSlides>
  <MMClips>0</MMClips>
  <ScaleCrop>false</ScaleCrop>
  <HeadingPairs>
    <vt:vector size="4" baseType="variant">
      <vt:variant>
        <vt:lpstr>نسق</vt:lpstr>
      </vt:variant>
      <vt:variant>
        <vt:i4>1</vt:i4>
      </vt:variant>
      <vt:variant>
        <vt:lpstr>عناوين الشرائح</vt:lpstr>
      </vt:variant>
      <vt:variant>
        <vt:i4>65</vt:i4>
      </vt:variant>
    </vt:vector>
  </HeadingPairs>
  <TitlesOfParts>
    <vt:vector size="66" baseType="lpstr">
      <vt:lpstr>شكل موجة</vt:lpstr>
      <vt:lpstr>Cardiology </vt:lpstr>
      <vt:lpstr>Clinical Evaluation </vt:lpstr>
      <vt:lpstr>General physical Examination  </vt:lpstr>
      <vt:lpstr>Local cardiac examination  </vt:lpstr>
      <vt:lpstr>Auscultation </vt:lpstr>
      <vt:lpstr>Congenital Heart diseases </vt:lpstr>
      <vt:lpstr>Congenital Heart diseases </vt:lpstr>
      <vt:lpstr>عرض تقديمي في PowerPoint</vt:lpstr>
      <vt:lpstr>Etiology of CHDs  </vt:lpstr>
      <vt:lpstr>عرض تقديمي في PowerPoint</vt:lpstr>
      <vt:lpstr>Clinical features : </vt:lpstr>
      <vt:lpstr>Natural History :    </vt:lpstr>
      <vt:lpstr>Complications :  </vt:lpstr>
      <vt:lpstr>Management </vt:lpstr>
      <vt:lpstr>Patent Ductus Arteriosus (PDA) </vt:lpstr>
      <vt:lpstr>Clinical features :   </vt:lpstr>
      <vt:lpstr>Investigations :  </vt:lpstr>
      <vt:lpstr> Atrial Septal Defect    (ASD)   </vt:lpstr>
      <vt:lpstr>B)  Obstructive Lesions  </vt:lpstr>
      <vt:lpstr>عرض تقديمي في PowerPoint</vt:lpstr>
      <vt:lpstr>عرض تقديمي في PowerPoint</vt:lpstr>
      <vt:lpstr>Cyanotic Congenital Heart Diseases </vt:lpstr>
      <vt:lpstr>عرض تقديمي في PowerPoint</vt:lpstr>
      <vt:lpstr>عرض تقديمي في PowerPoint</vt:lpstr>
      <vt:lpstr>عرض تقديمي في PowerPoint</vt:lpstr>
      <vt:lpstr>عرض تقديمي في PowerPoint</vt:lpstr>
      <vt:lpstr>Management : </vt:lpstr>
      <vt:lpstr>عرض تقديمي في PowerPoint</vt:lpstr>
      <vt:lpstr>عرض تقديمي في PowerPoint</vt:lpstr>
      <vt:lpstr>عرض تقديمي في PowerPoint</vt:lpstr>
      <vt:lpstr>Management : </vt:lpstr>
      <vt:lpstr>Heart Failure :  </vt:lpstr>
      <vt:lpstr>Pathophysiology :  </vt:lpstr>
      <vt:lpstr>Clinical manifestations :  </vt:lpstr>
      <vt:lpstr>In children :  </vt:lpstr>
      <vt:lpstr>Investigation :  </vt:lpstr>
      <vt:lpstr>Treatment of heart failure :  </vt:lpstr>
      <vt:lpstr>Medical RX :  </vt:lpstr>
      <vt:lpstr>Digitalization :  </vt:lpstr>
      <vt:lpstr>Digoxin toxicity :  </vt:lpstr>
      <vt:lpstr>Management of toxicity :  </vt:lpstr>
      <vt:lpstr>II - Diuretics :   </vt:lpstr>
      <vt:lpstr>Rheumatic Fever  </vt:lpstr>
      <vt:lpstr>Diagnosis  </vt:lpstr>
      <vt:lpstr>عرض تقديمي في PowerPoint</vt:lpstr>
      <vt:lpstr>Clinical manifestations  </vt:lpstr>
      <vt:lpstr>Minor MANIFESTATIONS :  </vt:lpstr>
      <vt:lpstr>Differential Diagnosis  </vt:lpstr>
      <vt:lpstr>Clinical course  </vt:lpstr>
      <vt:lpstr>Investigation  </vt:lpstr>
      <vt:lpstr>Treatment  </vt:lpstr>
      <vt:lpstr>Prevention  </vt:lpstr>
      <vt:lpstr>Infective Endocarditis </vt:lpstr>
      <vt:lpstr>Etiology </vt:lpstr>
      <vt:lpstr>Prevalence  </vt:lpstr>
      <vt:lpstr>Diagnosis </vt:lpstr>
      <vt:lpstr>Investigation:  </vt:lpstr>
      <vt:lpstr>Antimicrobial medication :  </vt:lpstr>
      <vt:lpstr>Surgical Care in Pediatric Bacterial Endocarditis  </vt:lpstr>
      <vt:lpstr>Myocarditis : </vt:lpstr>
      <vt:lpstr>Clinical Manifestations : </vt:lpstr>
      <vt:lpstr>Diagnosis :  </vt:lpstr>
      <vt:lpstr>Treatment :  </vt:lpstr>
      <vt:lpstr>Prognosis :  </vt:lpstr>
      <vt:lpstr>Rhythm Disorders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badwe</dc:creator>
  <cp:lastModifiedBy>badwe</cp:lastModifiedBy>
  <cp:revision>203</cp:revision>
  <cp:lastPrinted>2017-03-18T17:42:12Z</cp:lastPrinted>
  <dcterms:created xsi:type="dcterms:W3CDTF">2017-03-02T15:59:13Z</dcterms:created>
  <dcterms:modified xsi:type="dcterms:W3CDTF">2017-03-18T17:42:21Z</dcterms:modified>
</cp:coreProperties>
</file>